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56" r:id="rId2"/>
    <p:sldId id="259" r:id="rId3"/>
    <p:sldId id="260" r:id="rId4"/>
    <p:sldId id="264" r:id="rId5"/>
    <p:sldId id="265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2" r:id="rId21"/>
    <p:sldId id="280" r:id="rId22"/>
    <p:sldId id="279" r:id="rId23"/>
    <p:sldId id="281" r:id="rId24"/>
    <p:sldId id="283" r:id="rId25"/>
    <p:sldId id="284" r:id="rId26"/>
    <p:sldId id="285" r:id="rId27"/>
    <p:sldId id="286" r:id="rId28"/>
    <p:sldId id="287" r:id="rId29"/>
    <p:sldId id="289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E5A2C-F990-4D6A-90C8-B61672E73962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9FBE4-B00E-444B-98DC-73CCF254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9FBE4-B00E-444B-98DC-73CCF254617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2014-03-03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monitor.ru/pic/nature/19876/Priroda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6336704" cy="198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 err="1" smtClean="0">
                <a:latin typeface="Constantia" pitchFamily="18" charset="0"/>
              </a:rPr>
              <a:t>Екотуристичні</a:t>
            </a:r>
            <a:r>
              <a:rPr lang="uk-UA" sz="6000" b="1" i="1" dirty="0" smtClean="0">
                <a:latin typeface="Constantia" pitchFamily="18" charset="0"/>
              </a:rPr>
              <a:t> </a:t>
            </a:r>
          </a:p>
          <a:p>
            <a:r>
              <a:rPr lang="uk-UA" sz="6000" b="1" i="1" dirty="0" smtClean="0">
                <a:latin typeface="Constantia" pitchFamily="18" charset="0"/>
              </a:rPr>
              <a:t>регіони світу</a:t>
            </a:r>
            <a:endParaRPr lang="ru-RU" sz="6000" b="1" i="1" dirty="0"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5157192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atin typeface="Constantia" pitchFamily="18" charset="0"/>
              </a:rPr>
              <a:t>Виконав:</a:t>
            </a:r>
          </a:p>
          <a:p>
            <a:r>
              <a:rPr lang="uk-UA" sz="2800" b="1" i="1" dirty="0" smtClean="0">
                <a:latin typeface="Constantia" pitchFamily="18" charset="0"/>
              </a:rPr>
              <a:t>ст. групи ГТБ-52</a:t>
            </a:r>
          </a:p>
          <a:p>
            <a:r>
              <a:rPr lang="uk-UA" sz="2800" b="1" i="1" dirty="0" smtClean="0">
                <a:latin typeface="Constantia" pitchFamily="18" charset="0"/>
              </a:rPr>
              <a:t>Калин Тарас</a:t>
            </a:r>
            <a:endParaRPr lang="ru-RU" sz="28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polsce3000.files.wordpress.com/2013/03/002-wc582adysc582awow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94116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На самому початку коси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розташувалось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містечко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Владиславово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, яке назвали так на честь короля Владислава ІV,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що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побудував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тут колись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фортецю.В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1936-39 роках тут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був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побудований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найбільший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рибацький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порт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тодішньої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Польщі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. 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Польська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держава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побудувала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два порти: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Гдиня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– для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військово-морського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флоту та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Владиславово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для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рибаків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.  Ось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він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,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цей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порт.</a:t>
            </a:r>
          </a:p>
          <a:p>
            <a:pPr fontAlgn="base"/>
            <a:endParaRPr lang="ru-RU" sz="20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polsce3000.files.wordpress.com/2013/03/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50851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869160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smtClean="0">
                <a:latin typeface="Constantia" pitchFamily="18" charset="0"/>
              </a:rPr>
              <a:t>В 1954 </a:t>
            </a:r>
            <a:r>
              <a:rPr lang="ru-RU" sz="2400" b="1" i="1" dirty="0" err="1" smtClean="0">
                <a:latin typeface="Constantia" pitchFamily="18" charset="0"/>
              </a:rPr>
              <a:t>році</a:t>
            </a:r>
            <a:r>
              <a:rPr lang="ru-RU" sz="2400" b="1" i="1" dirty="0" smtClean="0">
                <a:latin typeface="Constantia" pitchFamily="18" charset="0"/>
              </a:rPr>
              <a:t> у </a:t>
            </a:r>
            <a:r>
              <a:rPr lang="ru-RU" sz="2400" b="1" i="1" dirty="0" err="1" smtClean="0">
                <a:latin typeface="Constantia" pitchFamily="18" charset="0"/>
              </a:rPr>
              <a:t>Владиславово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було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побудовано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величну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споруду</a:t>
            </a:r>
            <a:r>
              <a:rPr lang="ru-RU" sz="2400" b="1" i="1" dirty="0" smtClean="0">
                <a:latin typeface="Constantia" pitchFamily="18" charset="0"/>
              </a:rPr>
              <a:t>, яку назвали </a:t>
            </a:r>
            <a:r>
              <a:rPr lang="ru-RU" sz="2400" b="1" i="1" dirty="0" err="1" smtClean="0">
                <a:latin typeface="Constantia" pitchFamily="18" charset="0"/>
              </a:rPr>
              <a:t>Будинок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Рибака</a:t>
            </a:r>
            <a:r>
              <a:rPr lang="ru-RU" sz="2400" b="1" i="1" dirty="0" smtClean="0">
                <a:latin typeface="Constantia" pitchFamily="18" charset="0"/>
              </a:rPr>
              <a:t>. </a:t>
            </a:r>
            <a:r>
              <a:rPr lang="ru-RU" sz="2400" b="1" i="1" dirty="0" err="1" smtClean="0">
                <a:latin typeface="Constantia" pitchFamily="18" charset="0"/>
              </a:rPr>
              <a:t>Її</a:t>
            </a:r>
            <a:r>
              <a:rPr lang="ru-RU" sz="2400" b="1" i="1" dirty="0" smtClean="0">
                <a:latin typeface="Constantia" pitchFamily="18" charset="0"/>
              </a:rPr>
              <a:t> видно </a:t>
            </a:r>
            <a:r>
              <a:rPr lang="ru-RU" sz="2400" b="1" i="1" dirty="0" err="1" smtClean="0">
                <a:latin typeface="Constantia" pitchFamily="18" charset="0"/>
              </a:rPr>
              <a:t>здалека</a:t>
            </a:r>
            <a:r>
              <a:rPr lang="ru-RU" sz="2400" b="1" i="1" dirty="0" smtClean="0">
                <a:latin typeface="Constantia" pitchFamily="18" charset="0"/>
              </a:rPr>
              <a:t>. </a:t>
            </a:r>
            <a:r>
              <a:rPr lang="ru-RU" sz="2400" b="1" i="1" dirty="0" err="1" smtClean="0">
                <a:latin typeface="Constantia" pitchFamily="18" charset="0"/>
              </a:rPr>
              <a:t>Будинок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Рибака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є</a:t>
            </a:r>
            <a:r>
              <a:rPr lang="ru-RU" sz="2400" b="1" i="1" dirty="0" smtClean="0">
                <a:latin typeface="Constantia" pitchFamily="18" charset="0"/>
              </a:rPr>
              <a:t> одним </a:t>
            </a:r>
            <a:r>
              <a:rPr lang="ru-RU" sz="2400" b="1" i="1" dirty="0" err="1" smtClean="0">
                <a:latin typeface="Constantia" pitchFamily="18" charset="0"/>
              </a:rPr>
              <a:t>з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архитектурних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символів</a:t>
            </a:r>
            <a:r>
              <a:rPr lang="ru-RU" sz="2400" b="1" i="1" dirty="0" smtClean="0">
                <a:latin typeface="Constantia" pitchFamily="18" charset="0"/>
              </a:rPr>
              <a:t> не </a:t>
            </a:r>
            <a:r>
              <a:rPr lang="ru-RU" sz="2400" b="1" i="1" dirty="0" err="1" smtClean="0">
                <a:latin typeface="Constantia" pitchFamily="18" charset="0"/>
              </a:rPr>
              <a:t>лише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Владиславово</a:t>
            </a:r>
            <a:r>
              <a:rPr lang="ru-RU" sz="2400" b="1" i="1" dirty="0" smtClean="0">
                <a:latin typeface="Constantia" pitchFamily="18" charset="0"/>
              </a:rPr>
              <a:t>, </a:t>
            </a:r>
            <a:r>
              <a:rPr lang="ru-RU" sz="2400" b="1" i="1" dirty="0" err="1" smtClean="0">
                <a:latin typeface="Constantia" pitchFamily="18" charset="0"/>
              </a:rPr>
              <a:t>але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й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всієї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Хельської</a:t>
            </a:r>
            <a:r>
              <a:rPr lang="ru-RU" sz="2400" b="1" i="1" dirty="0" smtClean="0">
                <a:latin typeface="Constantia" pitchFamily="18" charset="0"/>
              </a:rPr>
              <a:t> коси. </a:t>
            </a:r>
            <a:r>
              <a:rPr lang="ru-RU" sz="2400" b="1" i="1" dirty="0" err="1" smtClean="0">
                <a:latin typeface="Constantia" pitchFamily="18" charset="0"/>
              </a:rPr>
              <a:t>Велична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споруда</a:t>
            </a:r>
            <a:r>
              <a:rPr lang="ru-RU" sz="2400" b="1" i="1" dirty="0" smtClean="0">
                <a:latin typeface="Constantia" pitchFamily="18" charset="0"/>
              </a:rPr>
              <a:t> на </a:t>
            </a:r>
            <a:r>
              <a:rPr lang="ru-RU" sz="2400" b="1" i="1" dirty="0" err="1" smtClean="0">
                <a:latin typeface="Constantia" pitchFamily="18" charset="0"/>
              </a:rPr>
              <a:t>задньому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плані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і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є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Будинок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Рибака</a:t>
            </a:r>
            <a:r>
              <a:rPr lang="ru-RU" sz="2400" b="1" i="1" dirty="0" smtClean="0">
                <a:latin typeface="Constantia" pitchFamily="18" charset="0"/>
              </a:rPr>
              <a:t>.</a:t>
            </a:r>
            <a:endParaRPr lang="ru-RU" sz="24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805264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err="1" smtClean="0">
                <a:latin typeface="Constantia" pitchFamily="18" charset="0"/>
              </a:rPr>
              <a:t>Від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Владиславово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починаеться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власне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Хельська</a:t>
            </a:r>
            <a:r>
              <a:rPr lang="ru-RU" sz="2400" b="1" i="1" dirty="0" smtClean="0">
                <a:latin typeface="Constantia" pitchFamily="18" charset="0"/>
              </a:rPr>
              <a:t>  коса.  На десятки </a:t>
            </a:r>
            <a:r>
              <a:rPr lang="ru-RU" sz="2400" b="1" i="1" dirty="0" err="1" smtClean="0">
                <a:latin typeface="Constantia" pitchFamily="18" charset="0"/>
              </a:rPr>
              <a:t>кілометрів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простягнулися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мальовничі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пісчані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пляжі</a:t>
            </a:r>
            <a:r>
              <a:rPr lang="ru-RU" sz="2400" b="1" i="1" dirty="0" smtClean="0">
                <a:latin typeface="Constantia" pitchFamily="18" charset="0"/>
              </a:rPr>
              <a:t>.</a:t>
            </a:r>
            <a:endParaRPr lang="ru-RU" sz="2400" b="1" i="1" dirty="0">
              <a:latin typeface="Constantia" pitchFamily="18" charset="0"/>
            </a:endParaRPr>
          </a:p>
        </p:txBody>
      </p:sp>
      <p:pic>
        <p:nvPicPr>
          <p:cNvPr id="88068" name="Picture 4" descr="http://travelportal.com.ua/images/khelskaja-kosa-v-polshe-otchet-o-poezdk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5346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332656"/>
            <a:ext cx="7590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 smtClean="0">
                <a:solidFill>
                  <a:srgbClr val="FF0000"/>
                </a:solidFill>
                <a:latin typeface="Constantia" pitchFamily="18" charset="0"/>
              </a:rPr>
              <a:t>Абіску</a:t>
            </a:r>
            <a:r>
              <a:rPr lang="uk-UA" sz="3200" b="1" i="1" dirty="0" smtClean="0">
                <a:solidFill>
                  <a:srgbClr val="FF0000"/>
                </a:solidFill>
                <a:latin typeface="Constantia" pitchFamily="18" charset="0"/>
              </a:rPr>
              <a:t> (національний парк) в Швеції</a:t>
            </a:r>
            <a:endParaRPr lang="uk-UA" sz="32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92162" name="Picture 2" descr="Файл:Sweden relief location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283968" cy="5877272"/>
          </a:xfrm>
          <a:prstGeom prst="rect">
            <a:avLst/>
          </a:prstGeom>
          <a:noFill/>
        </p:spPr>
      </p:pic>
      <p:sp>
        <p:nvSpPr>
          <p:cNvPr id="7" name="5-конечная звезда 6"/>
          <p:cNvSpPr/>
          <p:nvPr/>
        </p:nvSpPr>
        <p:spPr>
          <a:xfrm>
            <a:off x="2483768" y="1484784"/>
            <a:ext cx="144016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35696" y="184482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Національний парк </a:t>
            </a:r>
            <a:r>
              <a:rPr lang="uk-UA" b="1" i="1" dirty="0" err="1" smtClean="0">
                <a:latin typeface="Constantia" pitchFamily="18" charset="0"/>
              </a:rPr>
              <a:t>“Абіску”</a:t>
            </a:r>
            <a:endParaRPr lang="ru-RU" b="1" i="1" dirty="0"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05273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1" dirty="0" smtClean="0">
                <a:latin typeface="Constantia" pitchFamily="18" charset="0"/>
              </a:rPr>
              <a:t>Абіску </a:t>
            </a:r>
            <a:r>
              <a:rPr lang="vi-VN" sz="2200" i="1" dirty="0" smtClean="0">
                <a:latin typeface="Constantia" pitchFamily="18" charset="0"/>
              </a:rPr>
              <a:t>(Абіско; швед. </a:t>
            </a:r>
            <a:r>
              <a:rPr lang="en-US" sz="2200" i="1" dirty="0" err="1" smtClean="0">
                <a:latin typeface="Constantia" pitchFamily="18" charset="0"/>
              </a:rPr>
              <a:t>Abisko</a:t>
            </a:r>
            <a:r>
              <a:rPr lang="en-US" sz="2200" i="1" dirty="0" smtClean="0">
                <a:latin typeface="Constantia" pitchFamily="18" charset="0"/>
              </a:rPr>
              <a:t> </a:t>
            </a:r>
            <a:r>
              <a:rPr lang="en-US" sz="2200" i="1" dirty="0" err="1" smtClean="0">
                <a:latin typeface="Constantia" pitchFamily="18" charset="0"/>
              </a:rPr>
              <a:t>nationalpark</a:t>
            </a:r>
            <a:r>
              <a:rPr lang="en-US" sz="2200" i="1" dirty="0" smtClean="0">
                <a:latin typeface="Constantia" pitchFamily="18" charset="0"/>
              </a:rPr>
              <a:t>) — </a:t>
            </a:r>
            <a:r>
              <a:rPr lang="vi-VN" sz="2200" i="1" dirty="0" smtClean="0">
                <a:latin typeface="Constantia" pitchFamily="18" charset="0"/>
              </a:rPr>
              <a:t>національний парк на півночі Швеції. Розташований в Скандинавських горах у долині річки Абіскуйокка</a:t>
            </a:r>
            <a:r>
              <a:rPr lang="uk-UA" sz="2200" i="1" dirty="0" smtClean="0">
                <a:latin typeface="Constantia" pitchFamily="18" charset="0"/>
              </a:rPr>
              <a:t> </a:t>
            </a:r>
            <a:r>
              <a:rPr lang="vi-VN" sz="2200" i="1" dirty="0" smtClean="0">
                <a:latin typeface="Constantia" pitchFamily="18" charset="0"/>
              </a:rPr>
              <a:t>на березі озера Турнетреск, приблизно на 190 км північніше Північного полярного кола. Площа — 7 700 га.Об'єкт туризму. Заснований 1909 року. Одночасно з ним було створено ще вісім національних парків у різних частинах Швеції.</a:t>
            </a:r>
            <a:endParaRPr lang="ru-RU" sz="2200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Файл:Abiskojåk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latin typeface="Constantia" pitchFamily="18" charset="0"/>
              </a:rPr>
              <a:t>Річка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ru-RU" sz="2800" b="1" i="1" dirty="0" err="1" smtClean="0">
                <a:latin typeface="Constantia" pitchFamily="18" charset="0"/>
              </a:rPr>
              <a:t>Абіскуйокка</a:t>
            </a:r>
            <a:r>
              <a:rPr lang="ru-RU" sz="2800" b="1" i="1" dirty="0" smtClean="0">
                <a:latin typeface="Constantia" pitchFamily="18" charset="0"/>
              </a:rPr>
              <a:t>, в </a:t>
            </a:r>
            <a:r>
              <a:rPr lang="ru-RU" sz="2800" b="1" i="1" dirty="0" err="1" smtClean="0">
                <a:latin typeface="Constantia" pitchFamily="18" charset="0"/>
              </a:rPr>
              <a:t>долині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ru-RU" sz="2800" b="1" i="1" dirty="0" err="1" smtClean="0">
                <a:latin typeface="Constantia" pitchFamily="18" charset="0"/>
              </a:rPr>
              <a:t>якої</a:t>
            </a:r>
            <a:r>
              <a:rPr lang="ru-RU" sz="2800" b="1" i="1" dirty="0" smtClean="0">
                <a:latin typeface="Constantia" pitchFamily="18" charset="0"/>
              </a:rPr>
              <a:t> створено </a:t>
            </a:r>
            <a:r>
              <a:rPr lang="ru-RU" sz="2800" b="1" i="1" dirty="0" err="1" smtClean="0">
                <a:latin typeface="Constantia" pitchFamily="18" charset="0"/>
              </a:rPr>
              <a:t>національний</a:t>
            </a:r>
            <a:r>
              <a:rPr lang="ru-RU" sz="2800" b="1" i="1" dirty="0" smtClean="0">
                <a:latin typeface="Constantia" pitchFamily="18" charset="0"/>
              </a:rPr>
              <a:t> парк </a:t>
            </a:r>
            <a:r>
              <a:rPr lang="ru-RU" sz="2800" b="1" i="1" dirty="0" err="1" smtClean="0">
                <a:latin typeface="Constantia" pitchFamily="18" charset="0"/>
              </a:rPr>
              <a:t>Абіску</a:t>
            </a:r>
            <a:r>
              <a:rPr lang="ru-RU" sz="2800" b="1" i="1" dirty="0" smtClean="0">
                <a:latin typeface="Constantia" pitchFamily="18" charset="0"/>
              </a:rPr>
              <a:t>.</a:t>
            </a:r>
            <a:endParaRPr lang="ru-RU" sz="28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0" name="Picture 2" descr="http://altertravel.ru/images/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13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o-planete.ru/wp-content/uploads/2013/08/%D0%BD%D0%B0%D1%86%D0%B8%D0%BE%D0%BD%D0%B0%D0%BB%D1%8C%D0%BD%D1%8B%D0%B9-%D0%BF%D0%B0%D1%80%D0%BA-%D0%90%D0%B1%D0%B8%D1%81%D0%BA%D1%83-%D0%A8%D0%B2%D0%B5%D1%86%D0%B8%D1%8F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latin typeface="Constantia" pitchFamily="18" charset="0"/>
              </a:rPr>
              <a:t>Включає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глибокий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каньйон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річки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Абіску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і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південний</a:t>
            </a:r>
            <a:r>
              <a:rPr lang="ru-RU" sz="2400" b="1" i="1" dirty="0" smtClean="0">
                <a:latin typeface="Constantia" pitchFamily="18" charset="0"/>
              </a:rPr>
              <a:t> берег озера </a:t>
            </a:r>
            <a:r>
              <a:rPr lang="ru-RU" sz="2400" b="1" i="1" dirty="0" err="1" smtClean="0">
                <a:latin typeface="Constantia" pitchFamily="18" charset="0"/>
              </a:rPr>
              <a:t>Турнетреск</a:t>
            </a:r>
            <a:r>
              <a:rPr lang="en-US" sz="2400" b="1" i="1" dirty="0" smtClean="0">
                <a:latin typeface="Constantia" pitchFamily="18" charset="0"/>
              </a:rPr>
              <a:t> , </a:t>
            </a:r>
            <a:r>
              <a:rPr lang="ru-RU" sz="2400" b="1" i="1" dirty="0" err="1" smtClean="0">
                <a:latin typeface="Constantia" pitchFamily="18" charset="0"/>
              </a:rPr>
              <a:t>замерзаючого</a:t>
            </a:r>
            <a:r>
              <a:rPr lang="ru-RU" sz="2400" b="1" i="1" dirty="0" smtClean="0">
                <a:latin typeface="Constantia" pitchFamily="18" charset="0"/>
              </a:rPr>
              <a:t> на 6-7 </a:t>
            </a:r>
            <a:r>
              <a:rPr lang="ru-RU" sz="2400" b="1" i="1" dirty="0" err="1" smtClean="0">
                <a:latin typeface="Constantia" pitchFamily="18" charset="0"/>
              </a:rPr>
              <a:t>місяців</a:t>
            </a:r>
            <a:r>
              <a:rPr lang="ru-RU" sz="2400" b="1" i="1" dirty="0" smtClean="0">
                <a:latin typeface="Constantia" pitchFamily="18" charset="0"/>
              </a:rPr>
              <a:t> на </a:t>
            </a:r>
            <a:r>
              <a:rPr lang="ru-RU" sz="2400" b="1" i="1" dirty="0" err="1" smtClean="0">
                <a:latin typeface="Constantia" pitchFamily="18" charset="0"/>
              </a:rPr>
              <a:t>рік</a:t>
            </a:r>
            <a:r>
              <a:rPr lang="ru-RU" sz="2400" b="1" i="1" dirty="0" smtClean="0">
                <a:latin typeface="Constantia" pitchFamily="18" charset="0"/>
              </a:rPr>
              <a:t>. З </a:t>
            </a:r>
            <a:r>
              <a:rPr lang="ru-RU" sz="2400" b="1" i="1" dirty="0" err="1" smtClean="0">
                <a:latin typeface="Constantia" pitchFamily="18" charset="0"/>
              </a:rPr>
              <a:t>півдня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і</a:t>
            </a:r>
            <a:r>
              <a:rPr lang="ru-RU" sz="2400" b="1" i="1" dirty="0" smtClean="0">
                <a:latin typeface="Constantia" pitchFamily="18" charset="0"/>
              </a:rPr>
              <a:t> заходу парк </a:t>
            </a:r>
            <a:r>
              <a:rPr lang="ru-RU" sz="2400" b="1" i="1" dirty="0" err="1" smtClean="0">
                <a:latin typeface="Constantia" pitchFamily="18" charset="0"/>
              </a:rPr>
              <a:t>укритий</a:t>
            </a:r>
            <a:r>
              <a:rPr lang="ru-RU" sz="2400" b="1" i="1" dirty="0" smtClean="0">
                <a:latin typeface="Constantia" pitchFamily="18" charset="0"/>
              </a:rPr>
              <a:t> горами. </a:t>
            </a:r>
            <a:r>
              <a:rPr lang="ru-RU" sz="2400" b="1" i="1" dirty="0" err="1" smtClean="0">
                <a:latin typeface="Constantia" pitchFamily="18" charset="0"/>
              </a:rPr>
              <a:t>Влітку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сонце</a:t>
            </a:r>
            <a:r>
              <a:rPr lang="ru-RU" sz="2400" b="1" i="1" dirty="0" smtClean="0">
                <a:latin typeface="Constantia" pitchFamily="18" charset="0"/>
              </a:rPr>
              <a:t> не заходить тут </a:t>
            </a:r>
            <a:r>
              <a:rPr lang="ru-RU" sz="2400" b="1" i="1" dirty="0" err="1" smtClean="0">
                <a:latin typeface="Constantia" pitchFamily="18" charset="0"/>
              </a:rPr>
              <a:t>рівно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місяць</a:t>
            </a:r>
            <a:r>
              <a:rPr lang="ru-RU" sz="2400" b="1" i="1" dirty="0" smtClean="0">
                <a:latin typeface="Constantia" pitchFamily="18" charset="0"/>
              </a:rPr>
              <a:t> - </a:t>
            </a:r>
            <a:r>
              <a:rPr lang="ru-RU" sz="2400" b="1" i="1" dirty="0" err="1" smtClean="0">
                <a:latin typeface="Constantia" pitchFamily="18" charset="0"/>
              </a:rPr>
              <a:t>з</a:t>
            </a:r>
            <a:r>
              <a:rPr lang="ru-RU" sz="2400" b="1" i="1" dirty="0" smtClean="0">
                <a:latin typeface="Constantia" pitchFamily="18" charset="0"/>
              </a:rPr>
              <a:t> 13 </a:t>
            </a:r>
            <a:r>
              <a:rPr lang="ru-RU" sz="2400" b="1" i="1" dirty="0" err="1" smtClean="0">
                <a:latin typeface="Constantia" pitchFamily="18" charset="0"/>
              </a:rPr>
              <a:t>червня</a:t>
            </a:r>
            <a:r>
              <a:rPr lang="ru-RU" sz="2400" b="1" i="1" dirty="0" smtClean="0">
                <a:latin typeface="Constantia" pitchFamily="18" charset="0"/>
              </a:rPr>
              <a:t> по 13 </a:t>
            </a:r>
            <a:r>
              <a:rPr lang="ru-RU" sz="2400" b="1" i="1" dirty="0" err="1" smtClean="0">
                <a:latin typeface="Constantia" pitchFamily="18" charset="0"/>
              </a:rPr>
              <a:t>липня</a:t>
            </a:r>
            <a:r>
              <a:rPr lang="ru-RU" sz="2400" b="1" i="1" dirty="0" smtClean="0">
                <a:latin typeface="Constantia" pitchFamily="18" charset="0"/>
              </a:rPr>
              <a:t>.</a:t>
            </a:r>
            <a:endParaRPr lang="ru-RU" sz="24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planetofdream.com/images/1/2013/4/p80na915y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 smtClean="0">
                <a:solidFill>
                  <a:schemeClr val="bg1"/>
                </a:solidFill>
                <a:latin typeface="Constantia" pitchFamily="18" charset="0"/>
              </a:rPr>
              <a:t>Тваринний</a:t>
            </a:r>
            <a:r>
              <a:rPr lang="ru-RU" sz="2400" b="1" i="1" u="sng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400" b="1" i="1" u="sng" dirty="0" err="1" smtClean="0">
                <a:solidFill>
                  <a:schemeClr val="bg1"/>
                </a:solidFill>
                <a:latin typeface="Constantia" pitchFamily="18" charset="0"/>
              </a:rPr>
              <a:t>світ</a:t>
            </a:r>
            <a:r>
              <a:rPr lang="ru-RU" sz="2400" b="1" i="1" u="sng" dirty="0" smtClean="0">
                <a:solidFill>
                  <a:schemeClr val="bg1"/>
                </a:solidFill>
                <a:latin typeface="Constantia" pitchFamily="18" charset="0"/>
              </a:rPr>
              <a:t>: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північний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олень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песець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лемінг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вовк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, росомаха , лось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бурий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ведмідь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полярна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куріпка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довгохвостий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поморник ,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біла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сова , пуночка , беркут , варакушка , бекас , юрок .</a:t>
            </a:r>
            <a:endParaRPr lang="ru-RU" sz="2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96260" name="Picture 4" descr="http://upload.wikimedia.org/wikipedia/commons/a/a3/Lagopus_mut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0334"/>
            <a:ext cx="3226192" cy="21876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25344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onstantia" pitchFamily="18" charset="0"/>
              </a:rPr>
              <a:t>Полярна куріпка</a:t>
            </a:r>
            <a:endParaRPr lang="ru-RU" sz="20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96262" name="Picture 6" descr="http://naturelight.ru/photo/2010-05-16/32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2339752" cy="31008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221088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onstantia" pitchFamily="18" charset="0"/>
              </a:rPr>
              <a:t>Варакушка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96264" name="Picture 8" descr="http://srednekolymsk.ucoz.ru/_fr/0/7570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420888"/>
            <a:ext cx="2243025" cy="22090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429309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onstantia" pitchFamily="18" charset="0"/>
              </a:rPr>
              <a:t>Пуночка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96266" name="Picture 10" descr="http://www.zoolog.com.ua/ssavci/p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76724"/>
            <a:ext cx="2448272" cy="25812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03848" y="652534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onstantia" pitchFamily="18" charset="0"/>
              </a:rPr>
              <a:t>Песець</a:t>
            </a:r>
            <a:endParaRPr lang="ru-RU" sz="20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96268" name="Picture 12" descr="http://upload.wikimedia.org/wikipedia/commons/thumb/e/ef/Tunturisopuli_Lemmus_Lemmus.jpg/275px-Tunturisopuli_Lemmus_Lemm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293097"/>
            <a:ext cx="3491880" cy="256490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868144" y="6525344"/>
            <a:ext cx="327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onstantia" pitchFamily="18" charset="0"/>
              </a:rPr>
              <a:t>Лемінг</a:t>
            </a:r>
            <a:endParaRPr lang="ru-RU" sz="20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ile:Abisko 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37530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260648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latin typeface="Constantia" pitchFamily="18" charset="0"/>
              </a:rPr>
              <a:t>НП </a:t>
            </a:r>
            <a:r>
              <a:rPr lang="uk-UA" sz="3200" b="1" i="1" dirty="0" err="1" smtClean="0">
                <a:latin typeface="Constantia" pitchFamily="18" charset="0"/>
              </a:rPr>
              <a:t>“Абіску”</a:t>
            </a:r>
            <a:r>
              <a:rPr lang="uk-UA" sz="3200" b="1" i="1" dirty="0" smtClean="0">
                <a:latin typeface="Constantia" pitchFamily="18" charset="0"/>
              </a:rPr>
              <a:t>    </a:t>
            </a:r>
          </a:p>
          <a:p>
            <a:r>
              <a:rPr lang="uk-UA" sz="3200" b="1" i="1" dirty="0" smtClean="0">
                <a:latin typeface="Constantia" pitchFamily="18" charset="0"/>
              </a:rPr>
              <a:t>    зимою.</a:t>
            </a:r>
            <a:endParaRPr lang="ru-RU" sz="3200" b="1" i="1" dirty="0">
              <a:latin typeface="Constantia" pitchFamily="18" charset="0"/>
            </a:endParaRPr>
          </a:p>
        </p:txBody>
      </p:sp>
      <p:pic>
        <p:nvPicPr>
          <p:cNvPr id="97284" name="Picture 4" descr="File:Aurora near Abisko, Sweden,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4797152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latin typeface="Constantia" pitchFamily="18" charset="0"/>
              </a:rPr>
              <a:t>Північне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ru-RU" sz="2800" b="1" i="1" dirty="0" err="1" smtClean="0">
                <a:latin typeface="Constantia" pitchFamily="18" charset="0"/>
              </a:rPr>
              <a:t>сяйво</a:t>
            </a:r>
            <a:r>
              <a:rPr lang="ru-RU" sz="2800" b="1" i="1" dirty="0" smtClean="0">
                <a:latin typeface="Constantia" pitchFamily="18" charset="0"/>
              </a:rPr>
              <a:t> над   НП«</a:t>
            </a:r>
            <a:r>
              <a:rPr lang="ru-RU" sz="2800" b="1" i="1" dirty="0" err="1" smtClean="0">
                <a:latin typeface="Constantia" pitchFamily="18" charset="0"/>
              </a:rPr>
              <a:t>Абіску</a:t>
            </a:r>
            <a:r>
              <a:rPr lang="ru-RU" sz="2800" b="1" i="1" dirty="0" smtClean="0">
                <a:latin typeface="Constantia" pitchFamily="18" charset="0"/>
              </a:rPr>
              <a:t>»</a:t>
            </a:r>
            <a:endParaRPr lang="ru-RU" sz="28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Национальный парк Кхао Пханом Бенча .  Национальный парк Кхао Пханом Бенч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5"/>
            <a:ext cx="4644008" cy="53732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  <a:latin typeface="Constantia" pitchFamily="18" charset="0"/>
              </a:rPr>
              <a:t>Національний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 парк </a:t>
            </a:r>
            <a:r>
              <a:rPr lang="ru-RU" sz="3200" b="1" i="1" dirty="0" err="1" smtClean="0">
                <a:solidFill>
                  <a:srgbClr val="FF0000"/>
                </a:solidFill>
                <a:latin typeface="Constantia" pitchFamily="18" charset="0"/>
              </a:rPr>
              <a:t>Кхао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Constantia" pitchFamily="18" charset="0"/>
              </a:rPr>
              <a:t>Пханом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 Бенча в </a:t>
            </a:r>
            <a:r>
              <a:rPr lang="ru-RU" sz="3200" b="1" i="1" dirty="0" err="1" smtClean="0">
                <a:solidFill>
                  <a:srgbClr val="FF0000"/>
                </a:solidFill>
                <a:latin typeface="Constantia" pitchFamily="18" charset="0"/>
              </a:rPr>
              <a:t>Таїланді</a:t>
            </a:r>
            <a:endParaRPr lang="ru-RU" sz="32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556792"/>
            <a:ext cx="457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err="1" smtClean="0">
                <a:latin typeface="Constantia" pitchFamily="18" charset="0"/>
              </a:rPr>
              <a:t>Національний</a:t>
            </a:r>
            <a:r>
              <a:rPr lang="ru-RU" sz="2200" b="1" i="1" dirty="0" smtClean="0">
                <a:latin typeface="Constantia" pitchFamily="18" charset="0"/>
              </a:rPr>
              <a:t> парк</a:t>
            </a:r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  <a:latin typeface="Constantia" pitchFamily="18" charset="0"/>
              </a:rPr>
              <a:t>Кхао</a:t>
            </a:r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200" b="1" i="1" dirty="0" err="1" smtClean="0">
                <a:solidFill>
                  <a:srgbClr val="FF0000"/>
                </a:solidFill>
                <a:latin typeface="Constantia" pitchFamily="18" charset="0"/>
              </a:rPr>
              <a:t>Пханом</a:t>
            </a:r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 Бенча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отримав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назву</a:t>
            </a:r>
            <a:r>
              <a:rPr lang="ru-RU" sz="2200" b="1" i="1" dirty="0" smtClean="0">
                <a:latin typeface="Constantia" pitchFamily="18" charset="0"/>
              </a:rPr>
              <a:t> на честь </a:t>
            </a:r>
            <a:r>
              <a:rPr lang="ru-RU" sz="2200" b="1" i="1" dirty="0" err="1" smtClean="0">
                <a:latin typeface="Constantia" pitchFamily="18" charset="0"/>
              </a:rPr>
              <a:t>найвищої</a:t>
            </a:r>
            <a:r>
              <a:rPr lang="ru-RU" sz="2200" b="1" i="1" dirty="0" smtClean="0">
                <a:latin typeface="Constantia" pitchFamily="18" charset="0"/>
              </a:rPr>
              <a:t> гори в </a:t>
            </a:r>
            <a:r>
              <a:rPr lang="ru-RU" sz="2200" b="1" i="1" dirty="0" err="1" smtClean="0">
                <a:latin typeface="Constantia" pitchFamily="18" charset="0"/>
              </a:rPr>
              <a:t>провінції</a:t>
            </a:r>
            <a:r>
              <a:rPr lang="ru-RU" sz="2200" b="1" i="1" dirty="0" smtClean="0">
                <a:latin typeface="Constantia" pitchFamily="18" charset="0"/>
              </a:rPr>
              <a:t> ( 1397 </a:t>
            </a:r>
            <a:r>
              <a:rPr lang="ru-RU" sz="2200" b="1" i="1" dirty="0" err="1" smtClean="0">
                <a:latin typeface="Constantia" pitchFamily="18" charset="0"/>
              </a:rPr>
              <a:t>метрів</a:t>
            </a:r>
            <a:r>
              <a:rPr lang="ru-RU" sz="2200" b="1" i="1" dirty="0" smtClean="0">
                <a:latin typeface="Constantia" pitchFamily="18" charset="0"/>
              </a:rPr>
              <a:t>) , на </a:t>
            </a:r>
            <a:r>
              <a:rPr lang="ru-RU" sz="2200" b="1" i="1" dirty="0" err="1" smtClean="0">
                <a:latin typeface="Constantia" pitchFamily="18" charset="0"/>
              </a:rPr>
              <a:t>якій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він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і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розташований</a:t>
            </a:r>
            <a:r>
              <a:rPr lang="ru-RU" sz="2200" b="1" i="1" dirty="0" smtClean="0">
                <a:latin typeface="Constantia" pitchFamily="18" charset="0"/>
              </a:rPr>
              <a:t>. </a:t>
            </a:r>
            <a:r>
              <a:rPr lang="ru-RU" sz="2200" b="1" i="1" dirty="0" err="1" smtClean="0">
                <a:latin typeface="Constantia" pitchFamily="18" charset="0"/>
              </a:rPr>
              <a:t>Підйом</a:t>
            </a:r>
            <a:r>
              <a:rPr lang="ru-RU" sz="2200" b="1" i="1" dirty="0" smtClean="0">
                <a:latin typeface="Constantia" pitchFamily="18" charset="0"/>
              </a:rPr>
              <a:t> до парку так само </a:t>
            </a:r>
            <a:r>
              <a:rPr lang="ru-RU" sz="2200" b="1" i="1" dirty="0" err="1" smtClean="0">
                <a:latin typeface="Constantia" pitchFamily="18" charset="0"/>
              </a:rPr>
              <a:t>цікавий</a:t>
            </a:r>
            <a:r>
              <a:rPr lang="ru-RU" sz="2200" b="1" i="1" dirty="0" smtClean="0">
                <a:latin typeface="Constantia" pitchFamily="18" charset="0"/>
              </a:rPr>
              <a:t> , як </a:t>
            </a:r>
            <a:r>
              <a:rPr lang="ru-RU" sz="2200" b="1" i="1" dirty="0" err="1" smtClean="0">
                <a:latin typeface="Constantia" pitchFamily="18" charset="0"/>
              </a:rPr>
              <a:t>і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екскурсія</a:t>
            </a:r>
            <a:r>
              <a:rPr lang="ru-RU" sz="2200" b="1" i="1" dirty="0" smtClean="0">
                <a:latin typeface="Constantia" pitchFamily="18" charset="0"/>
              </a:rPr>
              <a:t> по самому </a:t>
            </a:r>
            <a:r>
              <a:rPr lang="ru-RU" sz="2200" b="1" i="1" dirty="0" err="1" smtClean="0">
                <a:latin typeface="Constantia" pitchFamily="18" charset="0"/>
              </a:rPr>
              <a:t>Кхао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Пханом</a:t>
            </a:r>
            <a:r>
              <a:rPr lang="ru-RU" sz="2200" b="1" i="1" dirty="0" smtClean="0">
                <a:latin typeface="Constantia" pitchFamily="18" charset="0"/>
              </a:rPr>
              <a:t> Бенча .  </a:t>
            </a:r>
            <a:r>
              <a:rPr lang="ru-RU" sz="2200" b="1" i="1" dirty="0" err="1" smtClean="0">
                <a:latin typeface="Constantia" pitchFamily="18" charset="0"/>
              </a:rPr>
              <a:t>Екскурсія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національним</a:t>
            </a:r>
            <a:r>
              <a:rPr lang="ru-RU" sz="2200" b="1" i="1" dirty="0" smtClean="0">
                <a:latin typeface="Constantia" pitchFamily="18" charset="0"/>
              </a:rPr>
              <a:t> парком </a:t>
            </a:r>
            <a:r>
              <a:rPr lang="ru-RU" sz="2200" b="1" i="1" dirty="0" err="1" smtClean="0">
                <a:latin typeface="Constantia" pitchFamily="18" charset="0"/>
              </a:rPr>
              <a:t>Кхао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Пханом</a:t>
            </a:r>
            <a:r>
              <a:rPr lang="ru-RU" sz="2200" b="1" i="1" dirty="0" smtClean="0">
                <a:latin typeface="Constantia" pitchFamily="18" charset="0"/>
              </a:rPr>
              <a:t> Бенча </a:t>
            </a:r>
            <a:r>
              <a:rPr lang="ru-RU" sz="2200" b="1" i="1" dirty="0" err="1" smtClean="0">
                <a:latin typeface="Constantia" pitchFamily="18" charset="0"/>
              </a:rPr>
              <a:t>може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зайняти</a:t>
            </a:r>
            <a:r>
              <a:rPr lang="ru-RU" sz="2200" b="1" i="1" dirty="0" smtClean="0">
                <a:latin typeface="Constantia" pitchFamily="18" charset="0"/>
              </a:rPr>
              <a:t> до 4 </a:t>
            </a:r>
            <a:r>
              <a:rPr lang="ru-RU" sz="2200" b="1" i="1" dirty="0" err="1" smtClean="0">
                <a:latin typeface="Constantia" pitchFamily="18" charset="0"/>
              </a:rPr>
              <a:t>днів</a:t>
            </a:r>
            <a:r>
              <a:rPr lang="ru-RU" sz="2200" b="1" i="1" dirty="0" smtClean="0">
                <a:latin typeface="Constantia" pitchFamily="18" charset="0"/>
              </a:rPr>
              <a:t>. На </a:t>
            </a:r>
            <a:r>
              <a:rPr lang="ru-RU" sz="2200" b="1" i="1" dirty="0" err="1" smtClean="0">
                <a:latin typeface="Constantia" pitchFamily="18" charset="0"/>
              </a:rPr>
              <a:t>відпочинок</a:t>
            </a:r>
            <a:r>
              <a:rPr lang="ru-RU" sz="2200" b="1" i="1" dirty="0" smtClean="0">
                <a:latin typeface="Constantia" pitchFamily="18" charset="0"/>
              </a:rPr>
              <a:t> в </a:t>
            </a:r>
            <a:r>
              <a:rPr lang="ru-RU" sz="2200" b="1" i="1" dirty="0" err="1" smtClean="0">
                <a:latin typeface="Constantia" pitchFamily="18" charset="0"/>
              </a:rPr>
              <a:t>Тайланді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ціни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прийнятні</a:t>
            </a:r>
            <a:r>
              <a:rPr lang="ru-RU" sz="2200" b="1" i="1" dirty="0" smtClean="0">
                <a:latin typeface="Constantia" pitchFamily="18" charset="0"/>
              </a:rPr>
              <a:t> , тому </a:t>
            </a:r>
            <a:r>
              <a:rPr lang="ru-RU" sz="2200" b="1" i="1" dirty="0" err="1" smtClean="0">
                <a:latin typeface="Constantia" pitchFamily="18" charset="0"/>
              </a:rPr>
              <a:t>цілком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можна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дозволити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собі</a:t>
            </a:r>
            <a:r>
              <a:rPr lang="ru-RU" sz="2200" b="1" i="1" dirty="0" smtClean="0">
                <a:latin typeface="Constantia" pitchFamily="18" charset="0"/>
              </a:rPr>
              <a:t> </a:t>
            </a:r>
            <a:r>
              <a:rPr lang="ru-RU" sz="2200" b="1" i="1" dirty="0" err="1" smtClean="0">
                <a:latin typeface="Constantia" pitchFamily="18" charset="0"/>
              </a:rPr>
              <a:t>екологічний</a:t>
            </a:r>
            <a:r>
              <a:rPr lang="ru-RU" sz="2200" b="1" i="1" dirty="0" smtClean="0">
                <a:latin typeface="Constantia" pitchFamily="18" charset="0"/>
              </a:rPr>
              <a:t> туризм в </a:t>
            </a:r>
            <a:r>
              <a:rPr lang="ru-RU" sz="2200" b="1" i="1" dirty="0" err="1" smtClean="0">
                <a:latin typeface="Constantia" pitchFamily="18" charset="0"/>
              </a:rPr>
              <a:t>Таїланді</a:t>
            </a:r>
            <a:endParaRPr lang="ru-RU" sz="22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0"/>
            <a:ext cx="6579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Дунайський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біосферний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заповідник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endParaRPr lang="ru-RU" sz="28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5122" name="Picture 2" descr="Файл:DDBR-Sat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733925" cy="56612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211669"/>
            <a:ext cx="471601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Constantia" pitchFamily="18" charset="0"/>
              </a:rPr>
              <a:t>Супутниковий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знімок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Дунайського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біосферного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заповідника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908720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Самостійна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природоохоронна</a:t>
            </a:r>
            <a:r>
              <a:rPr lang="ru-RU" sz="2000" dirty="0" smtClean="0">
                <a:latin typeface="Constantia" pitchFamily="18" charset="0"/>
              </a:rPr>
              <a:t> та </a:t>
            </a:r>
            <a:r>
              <a:rPr lang="ru-RU" sz="2000" dirty="0" err="1" smtClean="0">
                <a:latin typeface="Constantia" pitchFamily="18" charset="0"/>
              </a:rPr>
              <a:t>науково-дослідна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установа</a:t>
            </a:r>
            <a:r>
              <a:rPr lang="ru-RU" sz="2000" dirty="0" smtClean="0">
                <a:latin typeface="Constantia" pitchFamily="18" charset="0"/>
              </a:rPr>
              <a:t>. </a:t>
            </a:r>
            <a:r>
              <a:rPr lang="ru-RU" sz="2000" dirty="0" err="1" smtClean="0">
                <a:latin typeface="Constantia" pitchFamily="18" charset="0"/>
              </a:rPr>
              <a:t>Розташований</a:t>
            </a:r>
            <a:r>
              <a:rPr lang="ru-RU" sz="2000" dirty="0" smtClean="0">
                <a:latin typeface="Constantia" pitchFamily="18" charset="0"/>
              </a:rPr>
              <a:t> на </a:t>
            </a:r>
            <a:r>
              <a:rPr lang="ru-RU" sz="2000" dirty="0" err="1" smtClean="0">
                <a:latin typeface="Constantia" pitchFamily="18" charset="0"/>
              </a:rPr>
              <a:t>крайньому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південному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заході</a:t>
            </a:r>
            <a:r>
              <a:rPr lang="ru-RU" sz="2000" dirty="0" smtClean="0">
                <a:latin typeface="Constantia" pitchFamily="18" charset="0"/>
              </a:rPr>
              <a:t> </a:t>
            </a:r>
            <a:r>
              <a:rPr lang="ru-RU" sz="2000" dirty="0" err="1" smtClean="0">
                <a:latin typeface="Constantia" pitchFamily="18" charset="0"/>
              </a:rPr>
              <a:t>України</a:t>
            </a:r>
            <a:r>
              <a:rPr lang="ru-RU" sz="2000" dirty="0" smtClean="0">
                <a:latin typeface="Constantia" pitchFamily="18" charset="0"/>
              </a:rPr>
              <a:t>, </a:t>
            </a:r>
            <a:r>
              <a:rPr lang="ru-RU" sz="2000" dirty="0" err="1" smtClean="0">
                <a:latin typeface="Constantia" pitchFamily="18" charset="0"/>
              </a:rPr>
              <a:t>на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території</a:t>
            </a:r>
            <a:r>
              <a:rPr lang="ru-RU" sz="2000" dirty="0" smtClean="0">
                <a:latin typeface="Constantia" pitchFamily="18" charset="0"/>
              </a:rPr>
              <a:t>  </a:t>
            </a:r>
            <a:r>
              <a:rPr lang="ru-RU" sz="2000" dirty="0" err="1" smtClean="0">
                <a:latin typeface="Constantia" pitchFamily="18" charset="0"/>
              </a:rPr>
              <a:t>Кілійського</a:t>
            </a:r>
            <a:r>
              <a:rPr lang="ru-RU" sz="2000" dirty="0" smtClean="0">
                <a:latin typeface="Constantia" pitchFamily="18" charset="0"/>
              </a:rPr>
              <a:t> району </a:t>
            </a:r>
            <a:r>
              <a:rPr lang="ru-RU" sz="2000" dirty="0" err="1" smtClean="0">
                <a:latin typeface="Constantia" pitchFamily="18" charset="0"/>
              </a:rPr>
              <a:t>Загальна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площа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дельти</a:t>
            </a:r>
            <a:r>
              <a:rPr lang="ru-RU" sz="2000" dirty="0" smtClean="0">
                <a:latin typeface="Constantia" pitchFamily="18" charset="0"/>
              </a:rPr>
              <a:t> Дунаю </a:t>
            </a:r>
          </a:p>
          <a:p>
            <a:r>
              <a:rPr lang="ru-RU" sz="2000" dirty="0" smtClean="0">
                <a:latin typeface="Constantia" pitchFamily="18" charset="0"/>
              </a:rPr>
              <a:t>Становить </a:t>
            </a:r>
            <a:r>
              <a:rPr lang="ru-RU" sz="2000" dirty="0" err="1" smtClean="0">
                <a:latin typeface="Constantia" pitchFamily="18" charset="0"/>
              </a:rPr>
              <a:t>біля</a:t>
            </a:r>
            <a:r>
              <a:rPr lang="ru-RU" sz="2000" dirty="0" smtClean="0">
                <a:latin typeface="Constantia" pitchFamily="18" charset="0"/>
              </a:rPr>
              <a:t> 5640 км², в тому</a:t>
            </a:r>
          </a:p>
          <a:p>
            <a:r>
              <a:rPr lang="ru-RU" sz="2000" dirty="0" smtClean="0">
                <a:latin typeface="Constantia" pitchFamily="18" charset="0"/>
              </a:rPr>
              <a:t>  </a:t>
            </a:r>
            <a:r>
              <a:rPr lang="ru-RU" sz="2000" dirty="0" err="1" smtClean="0">
                <a:latin typeface="Constantia" pitchFamily="18" charset="0"/>
              </a:rPr>
              <a:t>числі</a:t>
            </a:r>
            <a:r>
              <a:rPr lang="ru-RU" sz="2000" dirty="0" smtClean="0">
                <a:latin typeface="Constantia" pitchFamily="18" charset="0"/>
              </a:rPr>
              <a:t>  1200 км² </a:t>
            </a:r>
            <a:r>
              <a:rPr lang="ru-RU" sz="2000" dirty="0" err="1" smtClean="0">
                <a:latin typeface="Constantia" pitchFamily="18" charset="0"/>
              </a:rPr>
              <a:t>припадає</a:t>
            </a:r>
            <a:r>
              <a:rPr lang="ru-RU" sz="2000" dirty="0" smtClean="0">
                <a:latin typeface="Constantia" pitchFamily="18" charset="0"/>
              </a:rPr>
              <a:t> на </a:t>
            </a:r>
            <a:r>
              <a:rPr lang="ru-RU" sz="2000" dirty="0" err="1" smtClean="0">
                <a:latin typeface="Constantia" pitchFamily="18" charset="0"/>
              </a:rPr>
              <a:t>українську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частину</a:t>
            </a:r>
            <a:r>
              <a:rPr lang="ru-RU" sz="2000" dirty="0" smtClean="0">
                <a:latin typeface="Constantia" pitchFamily="18" charset="0"/>
              </a:rPr>
              <a:t>. Дунайский </a:t>
            </a:r>
            <a:r>
              <a:rPr lang="ru-RU" sz="2000" dirty="0" err="1" smtClean="0">
                <a:latin typeface="Constantia" pitchFamily="18" charset="0"/>
              </a:rPr>
              <a:t>біосферний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заповідник</a:t>
            </a:r>
            <a:r>
              <a:rPr lang="ru-RU" sz="2000" dirty="0" smtClean="0">
                <a:latin typeface="Constantia" pitchFamily="18" charset="0"/>
              </a:rPr>
              <a:t>, </a:t>
            </a:r>
            <a:r>
              <a:rPr lang="ru-RU" sz="2000" dirty="0" err="1" smtClean="0">
                <a:latin typeface="Constantia" pitchFamily="18" charset="0"/>
              </a:rPr>
              <a:t>площею</a:t>
            </a:r>
            <a:r>
              <a:rPr lang="ru-RU" sz="2000" dirty="0" smtClean="0">
                <a:latin typeface="Constantia" pitchFamily="18" charset="0"/>
              </a:rPr>
              <a:t> 50252,9 га, </a:t>
            </a:r>
            <a:r>
              <a:rPr lang="ru-RU" sz="2000" dirty="0" err="1" smtClean="0">
                <a:latin typeface="Constantia" pitchFamily="18" charset="0"/>
              </a:rPr>
              <a:t>займає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її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приморську</a:t>
            </a:r>
            <a:r>
              <a:rPr lang="ru-RU" sz="2000" dirty="0" smtClean="0">
                <a:latin typeface="Constantia" pitchFamily="18" charset="0"/>
              </a:rPr>
              <a:t> зону.</a:t>
            </a:r>
          </a:p>
          <a:p>
            <a:r>
              <a:rPr lang="ru-RU" sz="2000" dirty="0" smtClean="0">
                <a:latin typeface="Constantia" pitchFamily="18" charset="0"/>
              </a:rPr>
              <a:t>	</a:t>
            </a:r>
            <a:r>
              <a:rPr lang="ru-RU" sz="2000" dirty="0" err="1" smtClean="0">
                <a:latin typeface="Constantia" pitchFamily="18" charset="0"/>
              </a:rPr>
              <a:t>Дунайський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біосферний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заповідник</a:t>
            </a:r>
            <a:r>
              <a:rPr lang="ru-RU" sz="2000" dirty="0" smtClean="0">
                <a:latin typeface="Constantia" pitchFamily="18" charset="0"/>
              </a:rPr>
              <a:t> почав </a:t>
            </a:r>
            <a:r>
              <a:rPr lang="ru-RU" sz="2000" dirty="0" err="1" smtClean="0">
                <a:latin typeface="Constantia" pitchFamily="18" charset="0"/>
              </a:rPr>
              <a:t>своє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існування</a:t>
            </a:r>
            <a:r>
              <a:rPr lang="ru-RU" sz="2000" dirty="0" smtClean="0">
                <a:latin typeface="Constantia" pitchFamily="18" charset="0"/>
              </a:rPr>
              <a:t> як </a:t>
            </a:r>
            <a:r>
              <a:rPr lang="ru-RU" sz="2000" dirty="0" err="1" smtClean="0">
                <a:latin typeface="Constantia" pitchFamily="18" charset="0"/>
              </a:rPr>
              <a:t>філія</a:t>
            </a:r>
            <a:r>
              <a:rPr lang="ru-RU" sz="2000" dirty="0" smtClean="0">
                <a:latin typeface="Constantia" pitchFamily="18" charset="0"/>
              </a:rPr>
              <a:t> </a:t>
            </a:r>
            <a:r>
              <a:rPr lang="ru-RU" sz="2000" dirty="0" err="1" smtClean="0">
                <a:latin typeface="Constantia" pitchFamily="18" charset="0"/>
              </a:rPr>
              <a:t>Чорноморського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заповідника</a:t>
            </a:r>
            <a:r>
              <a:rPr lang="ru-RU" sz="2000" dirty="0" smtClean="0">
                <a:latin typeface="Constantia" pitchFamily="18" charset="0"/>
              </a:rPr>
              <a:t> в 1973 </a:t>
            </a:r>
            <a:r>
              <a:rPr lang="ru-RU" sz="2000" dirty="0" err="1" smtClean="0">
                <a:latin typeface="Constantia" pitchFamily="18" charset="0"/>
              </a:rPr>
              <a:t>році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Одеської</a:t>
            </a:r>
            <a:r>
              <a:rPr lang="ru-RU" sz="2000" dirty="0" smtClean="0">
                <a:latin typeface="Constantia" pitchFamily="18" charset="0"/>
              </a:rPr>
              <a:t> </a:t>
            </a:r>
            <a:r>
              <a:rPr lang="ru-RU" sz="2000" dirty="0" err="1" smtClean="0">
                <a:latin typeface="Constantia" pitchFamily="18" charset="0"/>
              </a:rPr>
              <a:t>області</a:t>
            </a:r>
            <a:r>
              <a:rPr lang="ru-RU" sz="2000" dirty="0" smtClean="0">
                <a:latin typeface="Constantia" pitchFamily="18" charset="0"/>
              </a:rPr>
              <a:t>.</a:t>
            </a:r>
            <a:endParaRPr lang="ru-RU" sz="20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http://eco-turizm.net/wp-content/uploads/2014/01/natsionalnyiy-park-Khao-Phanom-Bencha-Krabi-Tay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276" y="2393504"/>
            <a:ext cx="6671724" cy="4464496"/>
          </a:xfrm>
          <a:prstGeom prst="rect">
            <a:avLst/>
          </a:prstGeom>
          <a:noFill/>
        </p:spPr>
      </p:pic>
      <p:pic>
        <p:nvPicPr>
          <p:cNvPr id="7" name="Picture 4" descr="http://www.rukivnogi.com/images/sights/460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32240" cy="474062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tourprom.ru/site_media/images/poiphoto/cache/natsionaljnyi-park1_1_w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5514" cy="4725144"/>
          </a:xfrm>
          <a:prstGeom prst="rect">
            <a:avLst/>
          </a:prstGeom>
          <a:noFill/>
        </p:spPr>
      </p:pic>
      <p:pic>
        <p:nvPicPr>
          <p:cNvPr id="99332" name="Picture 4" descr="http://www.tourprom.ru/site_media/images/poiphoto/cache/natsionaljnyi-park4_1_w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4716016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otpuskrk.ru/content/news/3063/Na-Krabi-polno-pescher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tourprom.ru/site_media/images/poiphoto/cache/natsionaljnyi-park3_1_w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0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latin typeface="Cambria" pitchFamily="18" charset="0"/>
              </a:rPr>
              <a:t>Корковадо</a:t>
            </a: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</a:rPr>
              <a:t>(национальный парк, Коста-Рика)</a:t>
            </a:r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098" name="Picture 2" descr="http://costa-rica-guide.com/Natural/graphics/Corcova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580112" cy="5877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80112" y="1052736"/>
            <a:ext cx="35638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err="1" smtClean="0">
                <a:latin typeface="Cambria" pitchFamily="18" charset="0"/>
              </a:rPr>
              <a:t>Корковадо</a:t>
            </a:r>
            <a:r>
              <a:rPr lang="ru-RU" sz="2200" b="1" i="1" dirty="0" smtClean="0">
                <a:latin typeface="Cambria" pitchFamily="18" charset="0"/>
              </a:rPr>
              <a:t> </a:t>
            </a:r>
            <a:r>
              <a:rPr lang="ru-RU" sz="2200" i="1" dirty="0" smtClean="0">
                <a:latin typeface="Cambria" pitchFamily="18" charset="0"/>
              </a:rPr>
              <a:t>(</a:t>
            </a:r>
            <a:r>
              <a:rPr lang="ru-RU" sz="2200" i="1" dirty="0" err="1" smtClean="0">
                <a:latin typeface="Cambria" pitchFamily="18" charset="0"/>
              </a:rPr>
              <a:t>ісп</a:t>
            </a:r>
            <a:r>
              <a:rPr lang="ru-RU" sz="2200" i="1" dirty="0" smtClean="0">
                <a:latin typeface="Cambria" pitchFamily="18" charset="0"/>
              </a:rPr>
              <a:t>. </a:t>
            </a:r>
            <a:r>
              <a:rPr lang="en-US" sz="2200" i="1" dirty="0" err="1" smtClean="0">
                <a:latin typeface="Cambria" pitchFamily="18" charset="0"/>
              </a:rPr>
              <a:t>Parque</a:t>
            </a:r>
            <a:r>
              <a:rPr lang="en-US" sz="2200" i="1" dirty="0" smtClean="0">
                <a:latin typeface="Cambria" pitchFamily="18" charset="0"/>
              </a:rPr>
              <a:t> </a:t>
            </a:r>
            <a:r>
              <a:rPr lang="en-US" sz="2200" i="1" dirty="0" err="1" smtClean="0">
                <a:latin typeface="Cambria" pitchFamily="18" charset="0"/>
              </a:rPr>
              <a:t>Nacional</a:t>
            </a:r>
            <a:r>
              <a:rPr lang="en-US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Корковадо</a:t>
            </a:r>
            <a:r>
              <a:rPr lang="ru-RU" sz="2200" i="1" dirty="0" smtClean="0">
                <a:latin typeface="Cambria" pitchFamily="18" charset="0"/>
              </a:rPr>
              <a:t>) - </a:t>
            </a:r>
            <a:r>
              <a:rPr lang="ru-RU" sz="2200" i="1" dirty="0" err="1" smtClean="0">
                <a:latin typeface="Cambria" pitchFamily="18" charset="0"/>
              </a:rPr>
              <a:t>національний</a:t>
            </a:r>
            <a:r>
              <a:rPr lang="ru-RU" sz="2200" i="1" dirty="0" smtClean="0">
                <a:latin typeface="Cambria" pitchFamily="18" charset="0"/>
              </a:rPr>
              <a:t> парк в </a:t>
            </a:r>
            <a:r>
              <a:rPr lang="ru-RU" sz="2200" i="1" dirty="0" err="1" smtClean="0">
                <a:latin typeface="Cambria" pitchFamily="18" charset="0"/>
              </a:rPr>
              <a:t>Коста-Ріка</a:t>
            </a:r>
            <a:r>
              <a:rPr lang="ru-RU" sz="2200" i="1" dirty="0" smtClean="0">
                <a:latin typeface="Cambria" pitchFamily="18" charset="0"/>
              </a:rPr>
              <a:t>, </a:t>
            </a:r>
            <a:r>
              <a:rPr lang="ru-RU" sz="2200" i="1" dirty="0" err="1" smtClean="0">
                <a:latin typeface="Cambria" pitchFamily="18" charset="0"/>
              </a:rPr>
              <a:t>розташований</a:t>
            </a:r>
            <a:r>
              <a:rPr lang="ru-RU" sz="2200" i="1" dirty="0" smtClean="0">
                <a:latin typeface="Cambria" pitchFamily="18" charset="0"/>
              </a:rPr>
              <a:t> на </a:t>
            </a:r>
            <a:r>
              <a:rPr lang="ru-RU" sz="2200" i="1" dirty="0" err="1" smtClean="0">
                <a:latin typeface="Cambria" pitchFamily="18" charset="0"/>
              </a:rPr>
              <a:t>узбережжі</a:t>
            </a:r>
            <a:r>
              <a:rPr lang="ru-RU" sz="2200" i="1" dirty="0" smtClean="0">
                <a:latin typeface="Cambria" pitchFamily="18" charset="0"/>
              </a:rPr>
              <a:t> Тихого океану, на </a:t>
            </a:r>
            <a:r>
              <a:rPr lang="ru-RU" sz="2200" i="1" dirty="0" err="1" smtClean="0">
                <a:latin typeface="Cambria" pitchFamily="18" charset="0"/>
              </a:rPr>
              <a:t>півострові</a:t>
            </a:r>
            <a:r>
              <a:rPr lang="ru-RU" sz="2200" i="1" dirty="0" smtClean="0">
                <a:latin typeface="Cambria" pitchFamily="18" charset="0"/>
              </a:rPr>
              <a:t> Оса. </a:t>
            </a:r>
            <a:r>
              <a:rPr lang="ru-RU" sz="2200" i="1" dirty="0" err="1" smtClean="0">
                <a:latin typeface="Cambria" pitchFamily="18" charset="0"/>
              </a:rPr>
              <a:t>Охоплює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значну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територію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площею</a:t>
            </a:r>
            <a:r>
              <a:rPr lang="ru-RU" sz="2200" i="1" dirty="0" smtClean="0">
                <a:latin typeface="Cambria" pitchFamily="18" charset="0"/>
              </a:rPr>
              <a:t> 42500 га, </a:t>
            </a:r>
            <a:r>
              <a:rPr lang="ru-RU" sz="2200" i="1" dirty="0" err="1" smtClean="0">
                <a:latin typeface="Cambria" pitchFamily="18" charset="0"/>
              </a:rPr>
              <a:t>покриту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дощовим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лісом</a:t>
            </a:r>
            <a:r>
              <a:rPr lang="ru-RU" sz="2200" i="1" dirty="0" smtClean="0">
                <a:latin typeface="Cambria" pitchFamily="18" charset="0"/>
              </a:rPr>
              <a:t>, практично не </a:t>
            </a:r>
            <a:r>
              <a:rPr lang="ru-RU" sz="2200" i="1" dirty="0" err="1" smtClean="0">
                <a:latin typeface="Cambria" pitchFamily="18" charset="0"/>
              </a:rPr>
              <a:t>займану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людиною</a:t>
            </a:r>
            <a:r>
              <a:rPr lang="ru-RU" sz="2200" i="1" dirty="0" smtClean="0">
                <a:latin typeface="Cambria" pitchFamily="18" charset="0"/>
              </a:rPr>
              <a:t>. </a:t>
            </a:r>
            <a:r>
              <a:rPr lang="ru-RU" sz="2200" i="1" dirty="0" err="1" smtClean="0">
                <a:latin typeface="Cambria" pitchFamily="18" charset="0"/>
              </a:rPr>
              <a:t>Включає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величезне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різноманіття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тропічної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флори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і</a:t>
            </a:r>
            <a:r>
              <a:rPr lang="ru-RU" sz="2200" i="1" dirty="0" smtClean="0">
                <a:latin typeface="Cambria" pitchFamily="18" charset="0"/>
              </a:rPr>
              <a:t> </a:t>
            </a:r>
            <a:r>
              <a:rPr lang="ru-RU" sz="2200" i="1" dirty="0" err="1" smtClean="0">
                <a:latin typeface="Cambria" pitchFamily="18" charset="0"/>
              </a:rPr>
              <a:t>фауни</a:t>
            </a:r>
            <a:r>
              <a:rPr lang="ru-RU" sz="2200" i="1" dirty="0" smtClean="0">
                <a:latin typeface="Cambria" pitchFamily="18" charset="0"/>
              </a:rPr>
              <a:t>.</a:t>
            </a:r>
            <a:endParaRPr lang="ru-RU" sz="22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Parque Nacional Corcov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Ще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на початку 1970 -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років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ліса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цих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місць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оцінювали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як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потенційний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національний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парк. Але в той момент держава не мало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необхідних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ресурсів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для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реалізації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цих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думок.</a:t>
            </a:r>
          </a:p>
          <a:p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Багато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вчених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і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біологів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з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усього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світу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наполягали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на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збереженні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недоторканого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цього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райського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куточка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і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уряд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Коста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-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Ріки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під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впливом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учених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зважилося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на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створення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національного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парку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Корковадо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,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це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сталося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31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жовтня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1975 .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Всі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види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промислових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робіт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, а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також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полювання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,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незабаром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latin typeface="Cambria" pitchFamily="18" charset="0"/>
              </a:rPr>
              <a:t>припинилися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latin typeface="Cambria" pitchFamily="18" charset="0"/>
              </a:rPr>
              <a:t>Території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національного</a:t>
            </a:r>
            <a:r>
              <a:rPr lang="ru-RU" sz="2000" b="1" i="1" dirty="0" smtClean="0">
                <a:latin typeface="Cambria" pitchFamily="18" charset="0"/>
              </a:rPr>
              <a:t> парку стала </a:t>
            </a:r>
            <a:r>
              <a:rPr lang="ru-RU" sz="2000" b="1" i="1" dirty="0" err="1" smtClean="0">
                <a:latin typeface="Cambria" pitchFamily="18" charset="0"/>
              </a:rPr>
              <a:t>місцем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існування</a:t>
            </a:r>
            <a:r>
              <a:rPr lang="ru-RU" sz="2000" b="1" i="1" dirty="0" smtClean="0">
                <a:latin typeface="Cambria" pitchFamily="18" charset="0"/>
              </a:rPr>
              <a:t> як </a:t>
            </a:r>
            <a:r>
              <a:rPr lang="ru-RU" sz="2000" b="1" i="1" dirty="0" err="1" smtClean="0">
                <a:latin typeface="Cambria" pitchFamily="18" charset="0"/>
              </a:rPr>
              <a:t>мінімум</a:t>
            </a:r>
            <a:r>
              <a:rPr lang="ru-RU" sz="2000" b="1" i="1" dirty="0" smtClean="0">
                <a:latin typeface="Cambria" pitchFamily="18" charset="0"/>
              </a:rPr>
              <a:t> восьми </a:t>
            </a:r>
            <a:r>
              <a:rPr lang="ru-RU" sz="2000" b="1" i="1" dirty="0" err="1" smtClean="0">
                <a:latin typeface="Cambria" pitchFamily="18" charset="0"/>
              </a:rPr>
              <a:t>екосистем</a:t>
            </a:r>
            <a:r>
              <a:rPr lang="ru-RU" sz="2000" b="1" i="1" dirty="0" smtClean="0">
                <a:latin typeface="Cambria" pitchFamily="18" charset="0"/>
              </a:rPr>
              <a:t>. Тут </a:t>
            </a:r>
            <a:r>
              <a:rPr lang="ru-RU" sz="2000" b="1" i="1" dirty="0" err="1" smtClean="0">
                <a:latin typeface="Cambria" pitchFamily="18" charset="0"/>
              </a:rPr>
              <a:t>можна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знайти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більше</a:t>
            </a:r>
            <a:r>
              <a:rPr lang="ru-RU" sz="2000" b="1" i="1" dirty="0" smtClean="0">
                <a:latin typeface="Cambria" pitchFamily="18" charset="0"/>
              </a:rPr>
              <a:t> 500 </a:t>
            </a:r>
            <a:r>
              <a:rPr lang="ru-RU" sz="2000" b="1" i="1" dirty="0" err="1" smtClean="0">
                <a:latin typeface="Cambria" pitchFamily="18" charset="0"/>
              </a:rPr>
              <a:t>видів</a:t>
            </a:r>
            <a:r>
              <a:rPr lang="ru-RU" sz="2000" b="1" i="1" dirty="0" smtClean="0">
                <a:latin typeface="Cambria" pitchFamily="18" charset="0"/>
              </a:rPr>
              <a:t> дерев , </a:t>
            </a:r>
            <a:r>
              <a:rPr lang="ru-RU" sz="2000" b="1" i="1" dirty="0" err="1" smtClean="0">
                <a:latin typeface="Cambria" pitchFamily="18" charset="0"/>
              </a:rPr>
              <a:t>з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яких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бавовняне</a:t>
            </a:r>
            <a:r>
              <a:rPr lang="ru-RU" sz="2000" b="1" i="1" dirty="0" smtClean="0">
                <a:latin typeface="Cambria" pitchFamily="18" charset="0"/>
              </a:rPr>
              <a:t> дерево </a:t>
            </a:r>
            <a:r>
              <a:rPr lang="ru-RU" sz="2000" b="1" i="1" dirty="0" err="1" smtClean="0">
                <a:latin typeface="Cambria" pitchFamily="18" charset="0"/>
              </a:rPr>
              <a:t>одне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з</a:t>
            </a:r>
            <a:r>
              <a:rPr lang="ru-RU" sz="2000" b="1" i="1" dirty="0" smtClean="0">
                <a:latin typeface="Cambria" pitchFamily="18" charset="0"/>
              </a:rPr>
              <a:t> самим </a:t>
            </a:r>
            <a:r>
              <a:rPr lang="ru-RU" sz="2000" b="1" i="1" dirty="0" err="1" smtClean="0">
                <a:latin typeface="Cambria" pitchFamily="18" charset="0"/>
              </a:rPr>
              <a:t>величезних</a:t>
            </a:r>
            <a:r>
              <a:rPr lang="ru-RU" sz="2000" b="1" i="1" dirty="0" smtClean="0">
                <a:latin typeface="Cambria" pitchFamily="18" charset="0"/>
              </a:rPr>
              <a:t> . </a:t>
            </a:r>
            <a:r>
              <a:rPr lang="ru-RU" sz="2000" b="1" i="1" dirty="0" err="1" smtClean="0">
                <a:latin typeface="Cambria" pitchFamily="18" charset="0"/>
              </a:rPr>
              <a:t>Воно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може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досягати</a:t>
            </a:r>
            <a:r>
              <a:rPr lang="ru-RU" sz="2000" b="1" i="1" dirty="0" smtClean="0">
                <a:latin typeface="Cambria" pitchFamily="18" charset="0"/>
              </a:rPr>
              <a:t> до 3 м в </a:t>
            </a:r>
            <a:r>
              <a:rPr lang="ru-RU" sz="2000" b="1" i="1" dirty="0" err="1" smtClean="0">
                <a:latin typeface="Cambria" pitchFamily="18" charset="0"/>
              </a:rPr>
              <a:t>діаметрі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і</a:t>
            </a:r>
            <a:r>
              <a:rPr lang="ru-RU" sz="2000" b="1" i="1" dirty="0" smtClean="0">
                <a:latin typeface="Cambria" pitchFamily="18" charset="0"/>
              </a:rPr>
              <a:t> 70 м у </a:t>
            </a:r>
            <a:r>
              <a:rPr lang="ru-RU" sz="2000" b="1" i="1" dirty="0" err="1" smtClean="0">
                <a:latin typeface="Cambria" pitchFamily="18" charset="0"/>
              </a:rPr>
              <a:t>висоту</a:t>
            </a:r>
            <a:r>
              <a:rPr lang="ru-RU" sz="2000" b="1" i="1" dirty="0" smtClean="0">
                <a:latin typeface="Cambria" pitchFamily="18" charset="0"/>
              </a:rPr>
              <a:t>. </a:t>
            </a:r>
            <a:r>
              <a:rPr lang="ru-RU" sz="2000" b="1" i="1" dirty="0" err="1" smtClean="0">
                <a:latin typeface="Cambria" pitchFamily="18" charset="0"/>
              </a:rPr>
              <a:t>Також</a:t>
            </a:r>
            <a:r>
              <a:rPr lang="ru-RU" sz="2000" b="1" i="1" dirty="0" smtClean="0">
                <a:latin typeface="Cambria" pitchFamily="18" charset="0"/>
              </a:rPr>
              <a:t> на </a:t>
            </a:r>
            <a:r>
              <a:rPr lang="ru-RU" sz="2000" b="1" i="1" dirty="0" err="1" smtClean="0">
                <a:latin typeface="Cambria" pitchFamily="18" charset="0"/>
              </a:rPr>
              <a:t>тереторії</a:t>
            </a:r>
            <a:r>
              <a:rPr lang="ru-RU" sz="2000" b="1" i="1" dirty="0" smtClean="0">
                <a:latin typeface="Cambria" pitchFamily="18" charset="0"/>
              </a:rPr>
              <a:t> парку велика </a:t>
            </a:r>
            <a:r>
              <a:rPr lang="ru-RU" sz="2000" b="1" i="1" dirty="0" err="1" smtClean="0">
                <a:latin typeface="Cambria" pitchFamily="18" charset="0"/>
              </a:rPr>
              <a:t>к-сть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червоного</a:t>
            </a:r>
            <a:r>
              <a:rPr lang="ru-RU" sz="2000" b="1" i="1" dirty="0" smtClean="0">
                <a:latin typeface="Cambria" pitchFamily="18" charset="0"/>
              </a:rPr>
              <a:t> дерева.</a:t>
            </a:r>
            <a:endParaRPr lang="ru-RU" sz="2000" b="1" i="1" dirty="0">
              <a:latin typeface="Cambria" pitchFamily="18" charset="0"/>
            </a:endParaRPr>
          </a:p>
        </p:txBody>
      </p:sp>
      <p:pic>
        <p:nvPicPr>
          <p:cNvPr id="2050" name="Picture 2" descr="http://upload.wikimedia.org/wikipedia/commons/thumb/2/23/Kapok_tree_Honolulu.jpg/260px-Kapok_tree_Honolu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079995" cy="4968552"/>
          </a:xfrm>
          <a:prstGeom prst="rect">
            <a:avLst/>
          </a:prstGeom>
          <a:noFill/>
        </p:spPr>
      </p:pic>
      <p:pic>
        <p:nvPicPr>
          <p:cNvPr id="2052" name="Picture 4" descr="Красное дере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04864"/>
            <a:ext cx="4716016" cy="4067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630932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ambria" pitchFamily="18" charset="0"/>
              </a:rPr>
              <a:t>Червоне дерево.</a:t>
            </a:r>
            <a:endParaRPr lang="ru-RU" sz="2000" b="1" i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ambria" pitchFamily="18" charset="0"/>
              </a:rPr>
              <a:t>Бавовняне дерево</a:t>
            </a: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mbria" pitchFamily="18" charset="0"/>
              </a:rPr>
              <a:t>          У парку </a:t>
            </a:r>
            <a:r>
              <a:rPr lang="ru-RU" sz="2000" b="1" i="1" dirty="0" err="1" smtClean="0">
                <a:latin typeface="Cambria" pitchFamily="18" charset="0"/>
              </a:rPr>
              <a:t>зустрічається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понад</a:t>
            </a:r>
            <a:r>
              <a:rPr lang="ru-RU" sz="2000" b="1" i="1" dirty="0" smtClean="0">
                <a:latin typeface="Cambria" pitchFamily="18" charset="0"/>
              </a:rPr>
              <a:t> 10 </a:t>
            </a:r>
            <a:r>
              <a:rPr lang="ru-RU" sz="2000" b="1" i="1" dirty="0" err="1" smtClean="0">
                <a:latin typeface="Cambria" pitchFamily="18" charset="0"/>
              </a:rPr>
              <a:t>тисяч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видів</a:t>
            </a:r>
            <a:r>
              <a:rPr lang="ru-RU" sz="2000" b="1" i="1" dirty="0" smtClean="0">
                <a:latin typeface="Cambria" pitchFamily="18" charset="0"/>
              </a:rPr>
              <a:t> комах.</a:t>
            </a:r>
          </a:p>
          <a:p>
            <a:r>
              <a:rPr lang="ru-RU" sz="2000" b="1" i="1" dirty="0" smtClean="0">
                <a:latin typeface="Cambria" pitchFamily="18" charset="0"/>
              </a:rPr>
              <a:t>Тут </a:t>
            </a:r>
            <a:r>
              <a:rPr lang="ru-RU" sz="2000" b="1" i="1" dirty="0" err="1" smtClean="0">
                <a:latin typeface="Cambria" pitchFamily="18" charset="0"/>
              </a:rPr>
              <a:t>мешкають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близько</a:t>
            </a:r>
            <a:r>
              <a:rPr lang="ru-RU" sz="2000" b="1" i="1" dirty="0" smtClean="0">
                <a:latin typeface="Cambria" pitchFamily="18" charset="0"/>
              </a:rPr>
              <a:t> 400 </a:t>
            </a:r>
            <a:r>
              <a:rPr lang="ru-RU" sz="2000" b="1" i="1" dirty="0" err="1" smtClean="0">
                <a:latin typeface="Cambria" pitchFamily="18" charset="0"/>
              </a:rPr>
              <a:t>видів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птахів</a:t>
            </a:r>
            <a:r>
              <a:rPr lang="ru-RU" sz="2000" b="1" i="1" dirty="0" smtClean="0">
                <a:latin typeface="Cambria" pitchFamily="18" charset="0"/>
              </a:rPr>
              <a:t>. </a:t>
            </a:r>
            <a:r>
              <a:rPr lang="ru-RU" sz="2000" b="1" i="1" dirty="0" err="1" smtClean="0">
                <a:latin typeface="Cambria" pitchFamily="18" charset="0"/>
              </a:rPr>
              <a:t>Основна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популяція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червоних</a:t>
            </a:r>
            <a:r>
              <a:rPr lang="ru-RU" sz="2000" b="1" i="1" dirty="0" smtClean="0">
                <a:latin typeface="Cambria" pitchFamily="18" charset="0"/>
              </a:rPr>
              <a:t> ара </a:t>
            </a:r>
            <a:r>
              <a:rPr lang="ru-RU" sz="2000" b="1" i="1" dirty="0" err="1" smtClean="0">
                <a:latin typeface="Cambria" pitchFamily="18" charset="0"/>
              </a:rPr>
              <a:t>зосереджена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саме</a:t>
            </a:r>
            <a:r>
              <a:rPr lang="ru-RU" sz="2000" b="1" i="1" dirty="0" smtClean="0">
                <a:latin typeface="Cambria" pitchFamily="18" charset="0"/>
              </a:rPr>
              <a:t> тут.</a:t>
            </a:r>
          </a:p>
          <a:p>
            <a:r>
              <a:rPr lang="ru-RU" sz="2000" b="1" i="1" dirty="0" smtClean="0">
                <a:latin typeface="Cambria" pitchFamily="18" charset="0"/>
              </a:rPr>
              <a:t>          Тут же </a:t>
            </a:r>
            <a:r>
              <a:rPr lang="ru-RU" sz="2000" b="1" i="1" dirty="0" err="1" smtClean="0">
                <a:latin typeface="Cambria" pitchFamily="18" charset="0"/>
              </a:rPr>
              <a:t>можна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виявити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більше</a:t>
            </a:r>
            <a:r>
              <a:rPr lang="ru-RU" sz="2000" b="1" i="1" dirty="0" smtClean="0">
                <a:latin typeface="Cambria" pitchFamily="18" charset="0"/>
              </a:rPr>
              <a:t> 100 </a:t>
            </a:r>
            <a:r>
              <a:rPr lang="ru-RU" sz="2000" b="1" i="1" dirty="0" err="1" smtClean="0">
                <a:latin typeface="Cambria" pitchFamily="18" charset="0"/>
              </a:rPr>
              <a:t>видів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земноводних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і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плазунів</a:t>
            </a:r>
            <a:r>
              <a:rPr lang="ru-RU" sz="2000" b="1" i="1" dirty="0" smtClean="0">
                <a:latin typeface="Cambria" pitchFamily="18" charset="0"/>
              </a:rPr>
              <a:t>. Одними </a:t>
            </a:r>
            <a:r>
              <a:rPr lang="ru-RU" sz="2000" b="1" i="1" dirty="0" err="1" smtClean="0">
                <a:latin typeface="Cambria" pitchFamily="18" charset="0"/>
              </a:rPr>
              <a:t>з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дивних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представників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цих</a:t>
            </a:r>
            <a:r>
              <a:rPr lang="ru-RU" sz="2000" b="1" i="1" dirty="0" smtClean="0">
                <a:latin typeface="Cambria" pitchFamily="18" charset="0"/>
              </a:rPr>
              <a:t> видом </a:t>
            </a:r>
            <a:r>
              <a:rPr lang="ru-RU" sz="2000" b="1" i="1" dirty="0" err="1" smtClean="0">
                <a:latin typeface="Cambria" pitchFamily="18" charset="0"/>
              </a:rPr>
              <a:t>є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отруйна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змія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кайсака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і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скляна</a:t>
            </a:r>
            <a:r>
              <a:rPr lang="ru-RU" sz="2000" b="1" i="1" dirty="0" smtClean="0">
                <a:latin typeface="Cambria" pitchFamily="18" charset="0"/>
              </a:rPr>
              <a:t> жаба .</a:t>
            </a:r>
          </a:p>
          <a:p>
            <a:r>
              <a:rPr lang="ru-RU" sz="2000" b="1" i="1" dirty="0" smtClean="0">
                <a:latin typeface="Cambria" pitchFamily="18" charset="0"/>
              </a:rPr>
              <a:t>          Так само тут </a:t>
            </a:r>
            <a:r>
              <a:rPr lang="ru-RU" sz="2000" b="1" i="1" dirty="0" err="1" smtClean="0">
                <a:latin typeface="Cambria" pitchFamily="18" charset="0"/>
              </a:rPr>
              <a:t>досить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ссавців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близько</a:t>
            </a:r>
            <a:r>
              <a:rPr lang="ru-RU" sz="2000" b="1" i="1" dirty="0" smtClean="0">
                <a:latin typeface="Cambria" pitchFamily="18" charset="0"/>
              </a:rPr>
              <a:t> 140 </a:t>
            </a:r>
            <a:r>
              <a:rPr lang="ru-RU" sz="2000" b="1" i="1" dirty="0" err="1" smtClean="0">
                <a:latin typeface="Cambria" pitchFamily="18" charset="0"/>
              </a:rPr>
              <a:t>видів</a:t>
            </a:r>
            <a:r>
              <a:rPr lang="ru-RU" sz="2000" b="1" i="1" dirty="0" smtClean="0">
                <a:latin typeface="Cambria" pitchFamily="18" charset="0"/>
              </a:rPr>
              <a:t> . </a:t>
            </a:r>
            <a:r>
              <a:rPr lang="ru-RU" sz="2000" b="1" i="1" dirty="0" err="1" smtClean="0">
                <a:latin typeface="Cambria" pitchFamily="18" charset="0"/>
              </a:rPr>
              <a:t>Ягуари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оцелоти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мавпи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мурахоїди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лінивці</a:t>
            </a:r>
            <a:r>
              <a:rPr lang="ru-RU" sz="2000" b="1" i="1" dirty="0" smtClean="0">
                <a:latin typeface="Cambria" pitchFamily="18" charset="0"/>
              </a:rPr>
              <a:t> , </a:t>
            </a:r>
            <a:r>
              <a:rPr lang="ru-RU" sz="2000" b="1" i="1" dirty="0" err="1" smtClean="0">
                <a:latin typeface="Cambria" pitchFamily="18" charset="0"/>
              </a:rPr>
              <a:t>броненосці</a:t>
            </a:r>
            <a:r>
              <a:rPr lang="ru-RU" sz="2000" b="1" i="1" dirty="0" smtClean="0">
                <a:latin typeface="Cambria" pitchFamily="18" charset="0"/>
              </a:rPr>
              <a:t> - </a:t>
            </a:r>
            <a:r>
              <a:rPr lang="ru-RU" sz="2000" b="1" i="1" dirty="0" err="1" smtClean="0">
                <a:latin typeface="Cambria" pitchFamily="18" charset="0"/>
              </a:rPr>
              <a:t>лише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деякі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з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усього</a:t>
            </a:r>
            <a:r>
              <a:rPr lang="ru-RU" sz="2000" b="1" i="1" dirty="0" smtClean="0">
                <a:latin typeface="Cambria" pitchFamily="18" charset="0"/>
              </a:rPr>
              <a:t> списку .      </a:t>
            </a:r>
            <a:endParaRPr lang="ru-RU" sz="2000" b="1" i="1" dirty="0">
              <a:latin typeface="Cambria" pitchFamily="18" charset="0"/>
            </a:endParaRPr>
          </a:p>
        </p:txBody>
      </p:sp>
      <p:pic>
        <p:nvPicPr>
          <p:cNvPr id="1026" name="Picture 2" descr="http://upload.wikimedia.org/wikipedia/commons/1/1c/Bothrops_atrox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0325"/>
            <a:ext cx="4572000" cy="4257675"/>
          </a:xfrm>
          <a:prstGeom prst="rect">
            <a:avLst/>
          </a:prstGeom>
          <a:noFill/>
        </p:spPr>
      </p:pic>
      <p:pic>
        <p:nvPicPr>
          <p:cNvPr id="1028" name="Picture 4" descr="https://lh4.googleusercontent.com/-_vyDrR2UJZ0/TgCf409QqII/AAAAAAAAOxg/qh4bWAZPcjc/s800/5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564903"/>
            <a:ext cx="4860032" cy="42930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270892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ambria" pitchFamily="18" charset="0"/>
              </a:rPr>
              <a:t>Отруйна змія </a:t>
            </a:r>
            <a:r>
              <a:rPr lang="uk-UA" sz="2000" b="1" i="1" dirty="0" err="1" smtClean="0">
                <a:solidFill>
                  <a:schemeClr val="bg1"/>
                </a:solidFill>
                <a:latin typeface="Cambria" pitchFamily="18" charset="0"/>
              </a:rPr>
              <a:t>Кайсака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645789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ambria" pitchFamily="18" charset="0"/>
              </a:rPr>
              <a:t>Скляна жаба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f/fe/Jaguar_sittin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52428"/>
            <a:ext cx="2555776" cy="34055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6457890"/>
            <a:ext cx="205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ambria" pitchFamily="18" charset="0"/>
              </a:rPr>
              <a:t>Ягуар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3012" name="Picture 4" descr="http://fashionreality.ru/wp-content/uploads/2011/06/flickr-1376956225-h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699792" cy="3429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996952"/>
            <a:ext cx="133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ambria" pitchFamily="18" charset="0"/>
              </a:rPr>
              <a:t>Оцелот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3016" name="Picture 8" descr="http://www.zoolog.com.ua/ssavci/my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0"/>
            <a:ext cx="2816308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27784" y="306896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Cambria" pitchFamily="18" charset="0"/>
              </a:rPr>
              <a:t>Мурахоїд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3018" name="Picture 10" descr="http://in-forrest.info/uploads/posts/2012-03/1333146583_bronenos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0"/>
            <a:ext cx="3635896" cy="381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242088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ambria" pitchFamily="18" charset="0"/>
              </a:rPr>
              <a:t>Броненосці</a:t>
            </a:r>
            <a:endParaRPr lang="ru-RU" sz="2000" b="1" i="1" dirty="0">
              <a:latin typeface="Cambria" pitchFamily="18" charset="0"/>
            </a:endParaRPr>
          </a:p>
        </p:txBody>
      </p:sp>
      <p:pic>
        <p:nvPicPr>
          <p:cNvPr id="43020" name="Picture 12" descr="http://900igr.net/datai/geografija/Pivdenna-Amerika/0021-039-Na-glkakh-lnivts-visnu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5250" y="2924174"/>
            <a:ext cx="5238750" cy="39338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76256" y="645333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Cambria" pitchFamily="18" charset="0"/>
              </a:rPr>
              <a:t>Лінивці</a:t>
            </a: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cot.kiev.ua/images/tours/a1279612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972050" cy="4572000"/>
          </a:xfrm>
          <a:prstGeom prst="rect">
            <a:avLst/>
          </a:prstGeom>
          <a:noFill/>
        </p:spPr>
      </p:pic>
      <p:pic>
        <p:nvPicPr>
          <p:cNvPr id="40964" name="Picture 4" descr="http://vv-travel.ru/files/styles/1200/public/foto/11_2012/kosta-rika._nacionalnyy_park_korkovado_-1.jpg?itok=WSwv0d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0280" y="1"/>
            <a:ext cx="499372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5976" y="630932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  <a:latin typeface="Cambria" pitchFamily="18" charset="0"/>
              </a:rPr>
              <a:t>Водоспад </a:t>
            </a:r>
            <a:r>
              <a:rPr lang="uk-UA" sz="2400" b="1" i="1" dirty="0" err="1" smtClean="0">
                <a:solidFill>
                  <a:schemeClr val="bg1"/>
                </a:solidFill>
                <a:latin typeface="Cambria" pitchFamily="18" charset="0"/>
              </a:rPr>
              <a:t>Дуєнде</a:t>
            </a:r>
            <a:endParaRPr lang="ru-RU" sz="24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60648"/>
            <a:ext cx="2605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err="1" smtClean="0">
                <a:latin typeface="Cambria" pitchFamily="18" charset="0"/>
              </a:rPr>
              <a:t>Pura</a:t>
            </a:r>
            <a:r>
              <a:rPr lang="en-US" sz="2400" b="1" i="1" dirty="0" smtClean="0">
                <a:latin typeface="Cambria" pitchFamily="18" charset="0"/>
              </a:rPr>
              <a:t> Vida.</a:t>
            </a:r>
            <a:endParaRPr lang="uk-UA" sz="2400" b="1" i="1" dirty="0" smtClean="0">
              <a:latin typeface="Cambria" pitchFamily="18" charset="0"/>
            </a:endParaRPr>
          </a:p>
          <a:p>
            <a:pPr algn="ctr"/>
            <a:r>
              <a:rPr lang="uk-UA" sz="2400" b="1" i="1" dirty="0" smtClean="0">
                <a:latin typeface="Cambria" pitchFamily="18" charset="0"/>
              </a:rPr>
              <a:t>(Багатий берег)</a:t>
            </a:r>
            <a:endParaRPr lang="ru-RU" sz="24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айл:The Danube Delt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28184" cy="50768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085184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atin typeface="Constantia" pitchFamily="18" charset="0"/>
              </a:rPr>
              <a:t>Типовий</a:t>
            </a:r>
            <a:r>
              <a:rPr lang="ru-RU" b="1" i="1" dirty="0" smtClean="0">
                <a:latin typeface="Constantia" pitchFamily="18" charset="0"/>
              </a:rPr>
              <a:t> ландшафт </a:t>
            </a:r>
            <a:r>
              <a:rPr lang="ru-RU" b="1" i="1" dirty="0" err="1" smtClean="0">
                <a:latin typeface="Constantia" pitchFamily="18" charset="0"/>
              </a:rPr>
              <a:t>заповідника</a:t>
            </a:r>
            <a:r>
              <a:rPr lang="ru-RU" b="1" i="1" dirty="0" smtClean="0">
                <a:latin typeface="Constantia" pitchFamily="18" charset="0"/>
              </a:rPr>
              <a:t>, </a:t>
            </a:r>
            <a:r>
              <a:rPr lang="ru-RU" b="1" i="1" dirty="0" err="1" smtClean="0">
                <a:latin typeface="Constantia" pitchFamily="18" charset="0"/>
              </a:rPr>
              <a:t>сформований</a:t>
            </a:r>
            <a:r>
              <a:rPr lang="ru-RU" b="1" i="1" dirty="0" smtClean="0">
                <a:latin typeface="Constantia" pitchFamily="18" charset="0"/>
              </a:rPr>
              <a:t> очеретом та вербами</a:t>
            </a:r>
            <a:endParaRPr lang="ru-RU" b="1" i="1" dirty="0"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0"/>
            <a:ext cx="2915816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err="1" smtClean="0">
                <a:latin typeface="Constantia" pitchFamily="18" charset="0"/>
              </a:rPr>
              <a:t>Рельєф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заповідника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рівнинний</a:t>
            </a:r>
            <a:r>
              <a:rPr lang="ru-RU" sz="1900" dirty="0" smtClean="0">
                <a:latin typeface="Constantia" pitchFamily="18" charset="0"/>
              </a:rPr>
              <a:t>, </a:t>
            </a:r>
            <a:r>
              <a:rPr lang="ru-RU" sz="1900" dirty="0" err="1" smtClean="0">
                <a:latin typeface="Constantia" pitchFamily="18" charset="0"/>
              </a:rPr>
              <a:t>поверхня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майже</a:t>
            </a:r>
            <a:r>
              <a:rPr lang="ru-RU" sz="1900" dirty="0" smtClean="0">
                <a:latin typeface="Constantia" pitchFamily="18" charset="0"/>
              </a:rPr>
              <a:t> горизонтальна </a:t>
            </a:r>
            <a:r>
              <a:rPr lang="ru-RU" sz="1900" dirty="0" err="1" smtClean="0">
                <a:latin typeface="Constantia" pitchFamily="18" charset="0"/>
              </a:rPr>
              <a:t>з</a:t>
            </a:r>
            <a:r>
              <a:rPr lang="ru-RU" sz="1900" dirty="0" smtClean="0">
                <a:latin typeface="Constantia" pitchFamily="18" charset="0"/>
              </a:rPr>
              <a:t> невеликим </a:t>
            </a:r>
            <a:r>
              <a:rPr lang="ru-RU" sz="1900" dirty="0" err="1" smtClean="0">
                <a:latin typeface="Constantia" pitchFamily="18" charset="0"/>
              </a:rPr>
              <a:t>підвищенням</a:t>
            </a:r>
            <a:r>
              <a:rPr lang="ru-RU" sz="1900" dirty="0" smtClean="0">
                <a:latin typeface="Constantia" pitchFamily="18" charset="0"/>
              </a:rPr>
              <a:t> в </a:t>
            </a:r>
            <a:r>
              <a:rPr lang="ru-RU" sz="1900" dirty="0" err="1" smtClean="0">
                <a:latin typeface="Constantia" pitchFamily="18" charset="0"/>
              </a:rPr>
              <a:t>північній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частині</a:t>
            </a:r>
            <a:r>
              <a:rPr lang="ru-RU" sz="1900" dirty="0" smtClean="0">
                <a:latin typeface="Constantia" pitchFamily="18" charset="0"/>
              </a:rPr>
              <a:t>. </a:t>
            </a:r>
            <a:r>
              <a:rPr lang="ru-RU" sz="1900" dirty="0" err="1" smtClean="0">
                <a:latin typeface="Constantia" pitchFamily="18" charset="0"/>
              </a:rPr>
              <a:t>Найбільш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високими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природними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елементами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території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є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піщані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дюни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Жебріянської</a:t>
            </a:r>
            <a:r>
              <a:rPr lang="ru-RU" sz="1900" dirty="0" smtClean="0">
                <a:latin typeface="Constantia" pitchFamily="18" charset="0"/>
              </a:rPr>
              <a:t> гряди, </a:t>
            </a:r>
            <a:r>
              <a:rPr lang="ru-RU" sz="1900" dirty="0" err="1" smtClean="0">
                <a:latin typeface="Constantia" pitchFamily="18" charset="0"/>
              </a:rPr>
              <a:t>приморські</a:t>
            </a:r>
            <a:r>
              <a:rPr lang="ru-RU" sz="1900" dirty="0" smtClean="0">
                <a:latin typeface="Constantia" pitchFamily="18" charset="0"/>
              </a:rPr>
              <a:t> та </a:t>
            </a:r>
            <a:r>
              <a:rPr lang="ru-RU" sz="1900" dirty="0" err="1" smtClean="0">
                <a:latin typeface="Constantia" pitchFamily="18" charset="0"/>
              </a:rPr>
              <a:t>прируслові</a:t>
            </a:r>
            <a:r>
              <a:rPr lang="ru-RU" sz="1900" dirty="0" smtClean="0">
                <a:latin typeface="Constantia" pitchFamily="18" charset="0"/>
              </a:rPr>
              <a:t> гряди. За </a:t>
            </a:r>
            <a:r>
              <a:rPr lang="ru-RU" sz="1900" dirty="0" err="1" smtClean="0">
                <a:latin typeface="Constantia" pitchFamily="18" charset="0"/>
              </a:rPr>
              <a:t>останні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десятиріччя</a:t>
            </a:r>
            <a:r>
              <a:rPr lang="ru-RU" sz="1900" dirty="0" smtClean="0">
                <a:latin typeface="Constantia" pitchFamily="18" charset="0"/>
              </a:rPr>
              <a:t> в </a:t>
            </a:r>
            <a:r>
              <a:rPr lang="ru-RU" sz="1900" dirty="0" err="1" smtClean="0">
                <a:latin typeface="Constantia" pitchFamily="18" charset="0"/>
              </a:rPr>
              <a:t>результаті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складування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ґрунту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від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інтенсивних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днопоглиблювальних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робіт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в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півничній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частині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дельти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в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районі</a:t>
            </a:r>
            <a:r>
              <a:rPr lang="ru-RU" sz="1900" dirty="0" smtClean="0">
                <a:latin typeface="Constantia" pitchFamily="18" charset="0"/>
              </a:rPr>
              <a:t> порту </a:t>
            </a:r>
            <a:r>
              <a:rPr lang="ru-RU" sz="1900" dirty="0" err="1" smtClean="0">
                <a:latin typeface="Constantia" pitchFamily="18" charset="0"/>
              </a:rPr>
              <a:t>Усть-Дунайськ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виникли</a:t>
            </a:r>
            <a:r>
              <a:rPr lang="ru-RU" sz="1900" dirty="0" smtClean="0">
                <a:latin typeface="Constantia" pitchFamily="18" charset="0"/>
              </a:rPr>
              <a:t> штучно </a:t>
            </a:r>
            <a:r>
              <a:rPr lang="ru-RU" sz="1900" dirty="0" err="1" smtClean="0">
                <a:latin typeface="Constantia" pitchFamily="18" charset="0"/>
              </a:rPr>
              <a:t>підвищені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рельєфні</a:t>
            </a:r>
            <a:r>
              <a:rPr lang="ru-RU" sz="1900" dirty="0" smtClean="0">
                <a:latin typeface="Constantia" pitchFamily="18" charset="0"/>
              </a:rPr>
              <a:t> </a:t>
            </a:r>
            <a:r>
              <a:rPr lang="ru-RU" sz="1900" dirty="0" err="1" smtClean="0">
                <a:latin typeface="Constantia" pitchFamily="18" charset="0"/>
              </a:rPr>
              <a:t>елементи</a:t>
            </a:r>
            <a:r>
              <a:rPr lang="ru-RU" sz="1900" dirty="0" smtClean="0">
                <a:latin typeface="Constantia" pitchFamily="18" charset="0"/>
              </a:rPr>
              <a:t>.</a:t>
            </a:r>
            <a:endParaRPr lang="ru-RU" sz="1900" dirty="0"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vv-travel.ru/files/styles/1200/public/foto/11_2012/kosta-rika._nacionalnyy_park_korkovado_-3.jpg?itok=n1JHuA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263691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FF0000"/>
                </a:solidFill>
                <a:latin typeface="Cambria" pitchFamily="18" charset="0"/>
              </a:rPr>
              <a:t>Дякую </a:t>
            </a:r>
          </a:p>
          <a:p>
            <a:pPr algn="ctr"/>
            <a:r>
              <a:rPr lang="uk-UA" sz="7200" b="1" i="1" dirty="0" smtClean="0">
                <a:solidFill>
                  <a:srgbClr val="FF0000"/>
                </a:solidFill>
                <a:latin typeface="Cambria" pitchFamily="18" charset="0"/>
              </a:rPr>
              <a:t>за увагу!!!</a:t>
            </a:r>
            <a:endParaRPr lang="ru-RU" sz="7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540750" cy="93610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effectLst/>
                <a:latin typeface="Constantia" pitchFamily="18" charset="0"/>
              </a:rPr>
              <a:t>Одна </a:t>
            </a:r>
            <a:r>
              <a:rPr lang="ru-RU" sz="2800" i="1" dirty="0" err="1">
                <a:effectLst/>
                <a:latin typeface="Constantia" pitchFamily="18" charset="0"/>
              </a:rPr>
              <a:t>з</a:t>
            </a:r>
            <a:r>
              <a:rPr lang="ru-RU" sz="2800" i="1" dirty="0">
                <a:effectLst/>
                <a:latin typeface="Constantia" pitchFamily="18" charset="0"/>
              </a:rPr>
              <a:t> </a:t>
            </a:r>
            <a:r>
              <a:rPr lang="ru-RU" sz="2800" i="1" dirty="0" err="1">
                <a:effectLst/>
                <a:latin typeface="Constantia" pitchFamily="18" charset="0"/>
              </a:rPr>
              <a:t>внутрішніх</a:t>
            </a:r>
            <a:r>
              <a:rPr lang="ru-RU" sz="2800" i="1" dirty="0">
                <a:effectLst/>
                <a:latin typeface="Constantia" pitchFamily="18" charset="0"/>
              </a:rPr>
              <a:t> </a:t>
            </a:r>
            <a:r>
              <a:rPr lang="ru-RU" sz="2800" i="1" dirty="0" err="1">
                <a:effectLst/>
                <a:latin typeface="Constantia" pitchFamily="18" charset="0"/>
              </a:rPr>
              <a:t>водойм</a:t>
            </a:r>
            <a:r>
              <a:rPr lang="ru-RU" sz="2800" i="1" dirty="0">
                <a:effectLst/>
                <a:latin typeface="Constantia" pitchFamily="18" charset="0"/>
              </a:rPr>
              <a:t> </a:t>
            </a:r>
            <a:r>
              <a:rPr lang="ru-RU" sz="2800" i="1" dirty="0" err="1">
                <a:effectLst/>
                <a:latin typeface="Constantia" pitchFamily="18" charset="0"/>
              </a:rPr>
              <a:t>Кілійської</a:t>
            </a:r>
            <a:r>
              <a:rPr lang="ru-RU" sz="2800" i="1" dirty="0">
                <a:effectLst/>
                <a:latin typeface="Constantia" pitchFamily="18" charset="0"/>
              </a:rPr>
              <a:t> </a:t>
            </a:r>
            <a:r>
              <a:rPr lang="ru-RU" sz="2800" i="1" dirty="0" err="1">
                <a:effectLst/>
                <a:latin typeface="Constantia" pitchFamily="18" charset="0"/>
              </a:rPr>
              <a:t>дельти</a:t>
            </a:r>
            <a:r>
              <a:rPr lang="ru-RU" sz="2800" i="1" dirty="0">
                <a:effectLst/>
                <a:latin typeface="Constantia" pitchFamily="18" charset="0"/>
              </a:rPr>
              <a:t> - </a:t>
            </a:r>
            <a:r>
              <a:rPr lang="ru-RU" sz="2800" i="1" dirty="0" err="1">
                <a:effectLst/>
                <a:latin typeface="Constantia" pitchFamily="18" charset="0"/>
              </a:rPr>
              <a:t>Ананькін</a:t>
            </a:r>
            <a:r>
              <a:rPr lang="ru-RU" sz="2800" i="1" dirty="0">
                <a:effectLst/>
                <a:latin typeface="Constantia" pitchFamily="18" charset="0"/>
              </a:rPr>
              <a:t> кут</a:t>
            </a:r>
            <a:endParaRPr lang="uk-UA" sz="2800" i="1" dirty="0">
              <a:effectLst/>
              <a:latin typeface="Constantia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196752"/>
            <a:ext cx="8540750" cy="4498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684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000" i="1" dirty="0" smtClean="0">
                <a:latin typeface="Constantia" pitchFamily="18" charset="0"/>
              </a:rPr>
              <a:t>Це найцінніша ділянка заповідника. Серед усіх великих дельт середземноморського та чорноморського басейнів, вторинна дельта </a:t>
            </a:r>
            <a:r>
              <a:rPr lang="uk-UA" sz="2000" i="1" dirty="0" err="1" smtClean="0">
                <a:latin typeface="Constantia" pitchFamily="18" charset="0"/>
              </a:rPr>
              <a:t>Кілійського</a:t>
            </a:r>
            <a:r>
              <a:rPr lang="uk-UA" sz="2000" i="1" dirty="0" smtClean="0">
                <a:latin typeface="Constantia" pitchFamily="18" charset="0"/>
              </a:rPr>
              <a:t> рукава Дунаю найменше змінена людською діяльністю і природні процеси </a:t>
            </a:r>
            <a:r>
              <a:rPr lang="uk-UA" sz="2000" i="1" dirty="0" err="1" smtClean="0">
                <a:latin typeface="Constantia" pitchFamily="18" charset="0"/>
              </a:rPr>
              <a:t>дельтоутворення</a:t>
            </a:r>
            <a:r>
              <a:rPr lang="uk-UA" sz="2000" i="1" dirty="0" smtClean="0">
                <a:latin typeface="Constantia" pitchFamily="18" charset="0"/>
              </a:rPr>
              <a:t> виражені тут в максимальній мірі. </a:t>
            </a:r>
            <a:endParaRPr lang="uk-UA" sz="2000" i="1" dirty="0"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6878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 smtClean="0">
                <a:latin typeface="Constantia" pitchFamily="18" charset="0"/>
              </a:rPr>
              <a:t>Стенцівсько-Жебріянські</a:t>
            </a:r>
            <a:r>
              <a:rPr lang="uk-UA" sz="3200" b="1" i="1" dirty="0" smtClean="0">
                <a:latin typeface="Constantia" pitchFamily="18" charset="0"/>
              </a:rPr>
              <a:t> плавні</a:t>
            </a:r>
            <a:endParaRPr lang="ru-RU" sz="3200" b="1" i="1" dirty="0">
              <a:latin typeface="Constantia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836712"/>
            <a:ext cx="8540750" cy="4498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Це досить цінний природний комплекс Дунайського біосферного заповідника. Незважаючи на те, що ця ділянка заплави повністю </a:t>
            </a:r>
            <a:r>
              <a:rPr lang="uk-UA" b="1" i="1" dirty="0" err="1" smtClean="0">
                <a:latin typeface="Constantia" pitchFamily="18" charset="0"/>
              </a:rPr>
              <a:t>одамбована</a:t>
            </a:r>
            <a:r>
              <a:rPr lang="uk-UA" b="1" i="1" dirty="0" smtClean="0">
                <a:latin typeface="Constantia" pitchFamily="18" charset="0"/>
              </a:rPr>
              <a:t> і її гідрологічний режим в значній мірі штучно регулюється, ще біля 10 років тому тут гніздилось до 50% деяких фонових водоплавних та </a:t>
            </a:r>
            <a:r>
              <a:rPr lang="uk-UA" b="1" i="1" dirty="0" err="1" smtClean="0">
                <a:latin typeface="Constantia" pitchFamily="18" charset="0"/>
              </a:rPr>
              <a:t>біляводних</a:t>
            </a:r>
            <a:r>
              <a:rPr lang="uk-UA" b="1" i="1" dirty="0" smtClean="0">
                <a:latin typeface="Constantia" pitchFamily="18" charset="0"/>
              </a:rPr>
              <a:t> птахів всієї української частини дельти Дунаю. </a:t>
            </a:r>
            <a:endParaRPr lang="ru-RU" b="1" i="1" dirty="0"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4860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         </a:t>
            </a:r>
            <a:r>
              <a:rPr lang="ru-RU" sz="2400" b="1" i="1" dirty="0" err="1" smtClean="0">
                <a:latin typeface="Constantia" pitchFamily="18" charset="0"/>
              </a:rPr>
              <a:t>Водяний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горіх</a:t>
            </a:r>
            <a:r>
              <a:rPr lang="ru-RU" sz="2400" b="1" i="1" dirty="0" smtClean="0">
                <a:latin typeface="Constantia" pitchFamily="18" charset="0"/>
              </a:rPr>
              <a:t> - </a:t>
            </a:r>
            <a:r>
              <a:rPr lang="ru-RU" sz="1600" b="1" i="1" dirty="0" err="1" smtClean="0">
                <a:latin typeface="Constantia" pitchFamily="18" charset="0"/>
              </a:rPr>
              <a:t>рідкісний</a:t>
            </a:r>
            <a:r>
              <a:rPr lang="ru-RU" sz="1600" b="1" i="1" dirty="0" smtClean="0">
                <a:latin typeface="Constantia" pitchFamily="18" charset="0"/>
              </a:rPr>
              <a:t> вид,               </a:t>
            </a:r>
          </a:p>
          <a:p>
            <a:r>
              <a:rPr lang="ru-RU" sz="1600" b="1" i="1" dirty="0" smtClean="0">
                <a:latin typeface="Constantia" pitchFamily="18" charset="0"/>
              </a:rPr>
              <a:t>              занесений до </a:t>
            </a:r>
            <a:r>
              <a:rPr lang="ru-RU" sz="1600" b="1" i="1" dirty="0" err="1" smtClean="0">
                <a:latin typeface="Constantia" pitchFamily="18" charset="0"/>
              </a:rPr>
              <a:t>Червоної</a:t>
            </a:r>
            <a:r>
              <a:rPr lang="ru-RU" sz="1600" b="1" i="1" dirty="0" smtClean="0">
                <a:latin typeface="Constantia" pitchFamily="18" charset="0"/>
              </a:rPr>
              <a:t> книги </a:t>
            </a:r>
            <a:r>
              <a:rPr lang="ru-RU" sz="1600" b="1" i="1" dirty="0" err="1" smtClean="0">
                <a:latin typeface="Constantia" pitchFamily="18" charset="0"/>
              </a:rPr>
              <a:t>України</a:t>
            </a:r>
            <a:endParaRPr lang="ru-RU" sz="1600" b="1" i="1" dirty="0">
              <a:latin typeface="Constantia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08720"/>
            <a:ext cx="4427983" cy="2842791"/>
          </a:xfrm>
          <a:prstGeom prst="rect">
            <a:avLst/>
          </a:prstGeom>
        </p:spPr>
      </p:pic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9992" y="2708920"/>
            <a:ext cx="5436096" cy="1143000"/>
          </a:xfrm>
        </p:spPr>
        <p:txBody>
          <a:bodyPr>
            <a:noAutofit/>
          </a:bodyPr>
          <a:lstStyle/>
          <a:p>
            <a:r>
              <a:rPr lang="ru-RU" sz="24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Квіти</a:t>
            </a:r>
            <a:r>
              <a:rPr lang="ru-RU" sz="2400" i="1" dirty="0">
                <a:solidFill>
                  <a:schemeClr val="tx1"/>
                </a:solidFill>
                <a:effectLst/>
                <a:latin typeface="Constantia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латаття</a:t>
            </a:r>
            <a:r>
              <a:rPr lang="ru-RU" sz="2400" i="1" dirty="0">
                <a:solidFill>
                  <a:schemeClr val="tx1"/>
                </a:solidFill>
                <a:effectLst/>
                <a:latin typeface="Constantia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білого</a:t>
            </a:r>
            <a:r>
              <a:rPr lang="ru-RU" sz="2400" i="1" dirty="0">
                <a:solidFill>
                  <a:schemeClr val="tx1"/>
                </a:solidFill>
                <a:effectLst/>
                <a:latin typeface="Constantia" pitchFamily="18" charset="0"/>
              </a:rPr>
              <a:t> - </a:t>
            </a:r>
            <a:r>
              <a:rPr lang="ru-RU" sz="1800" i="1" dirty="0">
                <a:solidFill>
                  <a:schemeClr val="tx1"/>
                </a:solidFill>
                <a:effectLst/>
                <a:latin typeface="Constantia" pitchFamily="18" charset="0"/>
              </a:rPr>
              <a:t>виду, </a:t>
            </a:r>
            <a:r>
              <a:rPr lang="ru-RU" sz="18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занесеного</a:t>
            </a:r>
            <a:r>
              <a:rPr lang="ru-RU" sz="1800" i="1" dirty="0">
                <a:solidFill>
                  <a:schemeClr val="tx1"/>
                </a:solidFill>
                <a:effectLst/>
                <a:latin typeface="Constantia" pitchFamily="18" charset="0"/>
              </a:rPr>
              <a:t> до </a:t>
            </a:r>
            <a:r>
              <a:rPr lang="ru-RU" sz="18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Червоної</a:t>
            </a:r>
            <a:r>
              <a:rPr lang="ru-RU" sz="1800" i="1" dirty="0">
                <a:solidFill>
                  <a:schemeClr val="tx1"/>
                </a:solidFill>
                <a:effectLst/>
                <a:latin typeface="Constantia" pitchFamily="18" charset="0"/>
              </a:rPr>
              <a:t> книги </a:t>
            </a:r>
            <a:r>
              <a:rPr lang="ru-RU" sz="18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України</a:t>
            </a:r>
            <a:endParaRPr lang="uk-UA" sz="1800" i="1" dirty="0"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75857" y="3766863"/>
            <a:ext cx="5868144" cy="3091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260350"/>
            <a:ext cx="8540750" cy="1143000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Типові рослини лісових угруповань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060575"/>
            <a:ext cx="4194175" cy="4498975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060575"/>
            <a:ext cx="4194175" cy="4498975"/>
          </a:xfrm>
          <a:prstGeom prst="rect">
            <a:avLst/>
          </a:prstGeom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5288" y="1556792"/>
            <a:ext cx="4032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/>
              <a:t>Верба біла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716463" y="155733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/>
              <a:t>Верба ламка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436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latin typeface="Constantia" pitchFamily="18" charset="0"/>
              </a:rPr>
              <a:t>Фауна</a:t>
            </a:r>
            <a:endParaRPr lang="ru-RU" sz="3200" b="1" i="1" dirty="0">
              <a:latin typeface="Constantia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548681"/>
            <a:ext cx="2551888" cy="273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56992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onstantia" pitchFamily="18" charset="0"/>
              </a:rPr>
              <a:t>Мантиспа</a:t>
            </a:r>
            <a:r>
              <a:rPr lang="uk-UA" b="1" i="1" dirty="0" smtClean="0">
                <a:latin typeface="Constantia" pitchFamily="18" charset="0"/>
              </a:rPr>
              <a:t> хижа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789040"/>
            <a:ext cx="4270375" cy="2249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6093296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Орлан білохвіст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55776" y="0"/>
            <a:ext cx="4032945" cy="2399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0232" y="0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Європейський лісовий кіт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472236" y="1124744"/>
            <a:ext cx="3671764" cy="21441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840" y="25649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Європейська норка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644008" y="3429000"/>
            <a:ext cx="4499992" cy="23704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60032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onstantia" pitchFamily="18" charset="0"/>
              </a:rPr>
              <a:t>Рожевий пелікан</a:t>
            </a:r>
            <a:endParaRPr lang="ru-RU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Хельська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 коса – </a:t>
            </a:r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морська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перлина</a:t>
            </a:r>
            <a:r>
              <a:rPr lang="ru-RU" sz="2800" b="1" i="1" dirty="0" smtClean="0">
                <a:solidFill>
                  <a:srgbClr val="FF0000"/>
                </a:solidFill>
                <a:latin typeface="Constantia" pitchFamily="18" charset="0"/>
              </a:rPr>
              <a:t> </a:t>
            </a:r>
            <a:r>
              <a:rPr lang="ru-RU" sz="2800" b="1" i="1" dirty="0" err="1" smtClean="0">
                <a:solidFill>
                  <a:srgbClr val="FF0000"/>
                </a:solidFill>
                <a:latin typeface="Constantia" pitchFamily="18" charset="0"/>
              </a:rPr>
              <a:t>Польщі</a:t>
            </a:r>
            <a:endParaRPr lang="ru-RU" sz="28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84994" name="Picture 2" descr="http://wpolsce3000.files.wordpress.com/2013/03/polska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7236296" cy="648409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76672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i="1" dirty="0" smtClean="0">
                <a:latin typeface="Constantia" pitchFamily="18" charset="0"/>
              </a:rPr>
              <a:t>Далеко на </a:t>
            </a:r>
            <a:r>
              <a:rPr lang="ru-RU" sz="2400" i="1" dirty="0" err="1" smtClean="0">
                <a:latin typeface="Constantia" pitchFamily="18" charset="0"/>
              </a:rPr>
              <a:t>півночі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країни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знаходиться</a:t>
            </a:r>
            <a:r>
              <a:rPr lang="ru-RU" sz="2400" i="1" dirty="0" smtClean="0">
                <a:latin typeface="Constantia" pitchFamily="18" charset="0"/>
              </a:rPr>
              <a:t> один </a:t>
            </a:r>
            <a:r>
              <a:rPr lang="ru-RU" sz="2400" i="1" dirty="0" err="1" smtClean="0">
                <a:latin typeface="Constantia" pitchFamily="18" charset="0"/>
              </a:rPr>
              <a:t>із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наймальовничиших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об’єктів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Польської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Республіки</a:t>
            </a:r>
            <a:r>
              <a:rPr lang="ru-RU" sz="2400" i="1" dirty="0" smtClean="0">
                <a:latin typeface="Constantia" pitchFamily="18" charset="0"/>
              </a:rPr>
              <a:t>.  На 35 км </a:t>
            </a:r>
            <a:r>
              <a:rPr lang="ru-RU" sz="2400" i="1" dirty="0" err="1" smtClean="0">
                <a:latin typeface="Constantia" pitchFamily="18" charset="0"/>
              </a:rPr>
              <a:t>постягнулася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пісчана</a:t>
            </a:r>
            <a:r>
              <a:rPr lang="ru-RU" sz="2400" i="1" dirty="0" smtClean="0">
                <a:latin typeface="Constantia" pitchFamily="18" charset="0"/>
              </a:rPr>
              <a:t> коса, на </a:t>
            </a:r>
            <a:r>
              <a:rPr lang="ru-RU" sz="2400" i="1" dirty="0" err="1" smtClean="0">
                <a:latin typeface="Constantia" pitchFamily="18" charset="0"/>
              </a:rPr>
              <a:t>якій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розташовано</a:t>
            </a:r>
            <a:r>
              <a:rPr lang="ru-RU" sz="2400" i="1" dirty="0" smtClean="0">
                <a:latin typeface="Constantia" pitchFamily="18" charset="0"/>
              </a:rPr>
              <a:t> три </a:t>
            </a:r>
            <a:r>
              <a:rPr lang="ru-RU" sz="2400" i="1" dirty="0" err="1" smtClean="0">
                <a:latin typeface="Constantia" pitchFamily="18" charset="0"/>
              </a:rPr>
              <a:t>містечка</a:t>
            </a:r>
            <a:r>
              <a:rPr lang="ru-RU" sz="2400" i="1" dirty="0" smtClean="0">
                <a:latin typeface="Constantia" pitchFamily="18" charset="0"/>
              </a:rPr>
              <a:t> та </a:t>
            </a:r>
            <a:r>
              <a:rPr lang="ru-RU" sz="2400" i="1" dirty="0" err="1" smtClean="0">
                <a:latin typeface="Constantia" pitchFamily="18" charset="0"/>
              </a:rPr>
              <a:t>декілька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сіл</a:t>
            </a:r>
            <a:r>
              <a:rPr lang="ru-RU" sz="2400" i="1" dirty="0" smtClean="0">
                <a:latin typeface="Constantia" pitchFamily="18" charset="0"/>
              </a:rPr>
              <a:t>. </a:t>
            </a:r>
            <a:r>
              <a:rPr lang="ru-RU" sz="2400" i="1" dirty="0" err="1" smtClean="0">
                <a:latin typeface="Constantia" pitchFamily="18" charset="0"/>
              </a:rPr>
              <a:t>Знаходиться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це</a:t>
            </a:r>
            <a:r>
              <a:rPr lang="ru-RU" sz="2400" i="1" dirty="0" smtClean="0">
                <a:latin typeface="Constantia" pitchFamily="18" charset="0"/>
              </a:rPr>
              <a:t> все в </a:t>
            </a:r>
            <a:r>
              <a:rPr lang="ru-RU" sz="2400" i="1" dirty="0" err="1" smtClean="0">
                <a:latin typeface="Constantia" pitchFamily="18" charset="0"/>
              </a:rPr>
              <a:t>найпівнічнішому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районі</a:t>
            </a:r>
            <a:r>
              <a:rPr lang="ru-RU" sz="2400" i="1" dirty="0" smtClean="0">
                <a:latin typeface="Constantia" pitchFamily="18" charset="0"/>
              </a:rPr>
              <a:t> </a:t>
            </a:r>
            <a:r>
              <a:rPr lang="ru-RU" sz="2400" i="1" dirty="0" err="1" smtClean="0">
                <a:latin typeface="Constantia" pitchFamily="18" charset="0"/>
              </a:rPr>
              <a:t>країни</a:t>
            </a:r>
            <a:r>
              <a:rPr lang="ru-RU" sz="2400" i="1" dirty="0" smtClean="0">
                <a:latin typeface="Constantia" pitchFamily="18" charset="0"/>
              </a:rPr>
              <a:t>. </a:t>
            </a:r>
            <a:r>
              <a:rPr lang="ru-RU" sz="2400" i="1" dirty="0" err="1" smtClean="0">
                <a:latin typeface="Constantia" pitchFamily="18" charset="0"/>
              </a:rPr>
              <a:t>Десь</a:t>
            </a:r>
            <a:r>
              <a:rPr lang="ru-RU" sz="2400" i="1" dirty="0" smtClean="0">
                <a:latin typeface="Constantia" pitchFamily="18" charset="0"/>
              </a:rPr>
              <a:t> ось тут.</a:t>
            </a:r>
            <a:endParaRPr lang="ru-RU" sz="2400" i="1" dirty="0">
              <a:latin typeface="Constantia" pitchFamily="18" charset="0"/>
            </a:endParaRPr>
          </a:p>
        </p:txBody>
      </p:sp>
      <p:pic>
        <p:nvPicPr>
          <p:cNvPr id="84998" name="Picture 6" descr="http://ostarbeiter.vn.ua/img/2012/05/mierzeja-helska-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2420888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214</TotalTime>
  <Words>821</Words>
  <Application>Microsoft Office PowerPoint</Application>
  <PresentationFormat>Экран (4:3)</PresentationFormat>
  <Paragraphs>75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Открытая</vt:lpstr>
      <vt:lpstr>Слайд 1</vt:lpstr>
      <vt:lpstr>Слайд 2</vt:lpstr>
      <vt:lpstr>Слайд 3</vt:lpstr>
      <vt:lpstr>Одна з внутрішніх водойм Кілійської дельти - Ананькін кут</vt:lpstr>
      <vt:lpstr>Слайд 5</vt:lpstr>
      <vt:lpstr>Квіти латаття білого - виду, занесеного до Червоної книги України</vt:lpstr>
      <vt:lpstr>Типові рослини лісових угруповань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MARYAN</dc:creator>
  <cp:lastModifiedBy>MARYAN</cp:lastModifiedBy>
  <cp:revision>25</cp:revision>
  <dcterms:created xsi:type="dcterms:W3CDTF">2014-03-02T07:15:54Z</dcterms:created>
  <dcterms:modified xsi:type="dcterms:W3CDTF">2014-03-03T08:53:08Z</dcterms:modified>
</cp:coreProperties>
</file>