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0" r:id="rId5"/>
    <p:sldId id="263" r:id="rId6"/>
    <p:sldId id="266" r:id="rId7"/>
    <p:sldId id="268" r:id="rId8"/>
    <p:sldId id="259" r:id="rId9"/>
    <p:sldId id="276" r:id="rId10"/>
    <p:sldId id="277" r:id="rId11"/>
    <p:sldId id="258" r:id="rId12"/>
    <p:sldId id="267" r:id="rId13"/>
    <p:sldId id="257" r:id="rId14"/>
    <p:sldId id="265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FF6600"/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9096" autoAdjust="0"/>
  </p:normalViewPr>
  <p:slideViewPr>
    <p:cSldViewPr>
      <p:cViewPr varScale="1">
        <p:scale>
          <a:sx n="73" d="100"/>
          <a:sy n="73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ndi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4826000" cy="19446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60800"/>
            <a:ext cx="4826000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00250" cy="659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849937" cy="659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97425" y="1196975"/>
            <a:ext cx="3889375" cy="2624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97425" y="3973513"/>
            <a:ext cx="3889375" cy="2624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ndiaSlai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59753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96975"/>
            <a:ext cx="793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ёша\Desktop\Інд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88640"/>
            <a:ext cx="7271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</a:t>
            </a:r>
            <a:r>
              <a:rPr lang="ru-RU" sz="5400" b="1" cap="none" spc="0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Індії</a:t>
            </a:r>
            <a:endParaRPr lang="ru-RU" sz="54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2116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C3300"/>
                </a:solidFill>
              </a:rPr>
              <a:t>Виконав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err="1" smtClean="0">
                <a:solidFill>
                  <a:srgbClr val="CC3300"/>
                </a:solidFill>
              </a:rPr>
              <a:t>учень</a:t>
            </a:r>
            <a:r>
              <a:rPr lang="ru-RU" dirty="0" smtClean="0">
                <a:solidFill>
                  <a:srgbClr val="CC3300"/>
                </a:solidFill>
              </a:rPr>
              <a:t> </a:t>
            </a:r>
            <a:r>
              <a:rPr lang="ru-RU" dirty="0" err="1" smtClean="0">
                <a:solidFill>
                  <a:srgbClr val="CC3300"/>
                </a:solidFill>
              </a:rPr>
              <a:t>школи</a:t>
            </a:r>
            <a:r>
              <a:rPr lang="ru-RU" dirty="0" smtClean="0">
                <a:solidFill>
                  <a:srgbClr val="CC3300"/>
                </a:solidFill>
              </a:rPr>
              <a:t> №3</a:t>
            </a:r>
          </a:p>
          <a:p>
            <a:r>
              <a:rPr lang="ru-RU" dirty="0" smtClean="0">
                <a:solidFill>
                  <a:srgbClr val="CC3300"/>
                </a:solidFill>
              </a:rPr>
              <a:t>        Кравчук </a:t>
            </a:r>
            <a:r>
              <a:rPr lang="ru-RU" dirty="0" err="1" smtClean="0">
                <a:solidFill>
                  <a:srgbClr val="CC3300"/>
                </a:solidFill>
              </a:rPr>
              <a:t>Олекс</a:t>
            </a:r>
            <a:r>
              <a:rPr lang="uk-UA" dirty="0" err="1" smtClean="0">
                <a:solidFill>
                  <a:srgbClr val="CC3300"/>
                </a:solidFill>
              </a:rPr>
              <a:t>ій</a:t>
            </a:r>
            <a:r>
              <a:rPr lang="uk-UA" dirty="0" smtClean="0">
                <a:solidFill>
                  <a:srgbClr val="CC3300"/>
                </a:solidFill>
              </a:rPr>
              <a:t> </a:t>
            </a:r>
            <a:endParaRPr lang="ru-RU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Населення</a:t>
            </a:r>
            <a:endParaRPr lang="ru-RU" b="1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981075"/>
            <a:ext cx="3889375" cy="5400675"/>
          </a:xfrm>
        </p:spPr>
        <p:txBody>
          <a:bodyPr/>
          <a:lstStyle/>
          <a:p>
            <a:r>
              <a:rPr lang="uk-UA" sz="1800" dirty="0" smtClean="0"/>
              <a:t>Найбільш щільно заселені родючі низовини, рівнини в долинах і дельтах річок та морське узбережжя.</a:t>
            </a:r>
            <a:br>
              <a:rPr lang="uk-UA" sz="1800" dirty="0" smtClean="0"/>
            </a:br>
            <a:endParaRPr lang="uk-UA" sz="1800" dirty="0" smtClean="0"/>
          </a:p>
          <a:p>
            <a:r>
              <a:rPr lang="uk-UA" sz="1800" dirty="0" smtClean="0"/>
              <a:t>Рівень урбанізації (зростання міст), в Індії порівняно невеликий (30 - 40%).</a:t>
            </a:r>
            <a:br>
              <a:rPr lang="uk-UA" sz="1800" dirty="0" smtClean="0"/>
            </a:br>
            <a:r>
              <a:rPr lang="uk-UA" sz="1800" dirty="0" smtClean="0"/>
              <a:t>Великі міста Індії: Делі, Калькутта, </a:t>
            </a:r>
            <a:r>
              <a:rPr lang="uk-UA" sz="1800" dirty="0" err="1" smtClean="0"/>
              <a:t>Бомпа</a:t>
            </a:r>
            <a:r>
              <a:rPr lang="uk-UA" sz="1800" dirty="0" smtClean="0"/>
              <a:t>, Ченнаї.</a:t>
            </a:r>
            <a:br>
              <a:rPr lang="uk-UA" sz="1800" dirty="0" smtClean="0"/>
            </a:br>
            <a:r>
              <a:rPr lang="uk-UA" sz="1800" dirty="0" smtClean="0"/>
              <a:t> </a:t>
            </a:r>
          </a:p>
          <a:p>
            <a:r>
              <a:rPr lang="uk-UA" sz="1800" dirty="0" smtClean="0"/>
              <a:t>Переважна частина населення живе в селах (їх понад 600тисяч) великих і багатолюдних.</a:t>
            </a:r>
            <a:br>
              <a:rPr lang="uk-UA" sz="1800" dirty="0" smtClean="0"/>
            </a:br>
            <a:endParaRPr lang="uk-UA" sz="1800" dirty="0" smtClean="0"/>
          </a:p>
          <a:p>
            <a:r>
              <a:rPr lang="uk-UA" sz="1800" dirty="0" smtClean="0"/>
              <a:t>Майже чверть жителів Індії має достаток нижче офіційного рівня бідності.</a:t>
            </a:r>
            <a:endParaRPr lang="uk-UA" sz="1800" dirty="0"/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3716338"/>
            <a:ext cx="3492500" cy="2979737"/>
          </a:xfrm>
          <a:noFill/>
          <a:ln/>
        </p:spPr>
      </p:pic>
      <p:pic>
        <p:nvPicPr>
          <p:cNvPr id="4915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836613"/>
            <a:ext cx="3498850" cy="2624137"/>
          </a:xfrm>
          <a:noFill/>
          <a:ln/>
        </p:spPr>
      </p:pic>
      <p:pic>
        <p:nvPicPr>
          <p:cNvPr id="3074" name="Picture 2" descr="C:\Users\Лёша\Desktop\Інді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diaPrint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9838" y="1196975"/>
            <a:ext cx="4906962" cy="5400675"/>
          </a:xfrm>
        </p:spPr>
        <p:txBody>
          <a:bodyPr/>
          <a:lstStyle/>
          <a:p>
            <a:r>
              <a:rPr lang="uk-UA" sz="2400" dirty="0" smtClean="0"/>
              <a:t>Індію з повним правом </a:t>
            </a:r>
          </a:p>
          <a:p>
            <a:pPr>
              <a:buNone/>
            </a:pPr>
            <a:r>
              <a:rPr lang="uk-UA" sz="2400" dirty="0" smtClean="0"/>
              <a:t>можна назвати музеєм під </a:t>
            </a:r>
          </a:p>
          <a:p>
            <a:pPr>
              <a:buNone/>
            </a:pPr>
            <a:r>
              <a:rPr lang="uk-UA" sz="2400" dirty="0" smtClean="0"/>
              <a:t>відкритим небом: у країні </a:t>
            </a:r>
          </a:p>
          <a:p>
            <a:pPr>
              <a:buNone/>
            </a:pPr>
            <a:r>
              <a:rPr lang="uk-UA" sz="2400" dirty="0" smtClean="0"/>
              <a:t>тисячі прекрасних храмів, </a:t>
            </a:r>
          </a:p>
          <a:p>
            <a:pPr>
              <a:buNone/>
            </a:pPr>
            <a:r>
              <a:rPr lang="uk-UA" sz="2400" dirty="0" smtClean="0"/>
              <a:t>палаців,мавзолеїв, мечетей,</a:t>
            </a:r>
          </a:p>
          <a:p>
            <a:pPr>
              <a:buNone/>
            </a:pPr>
            <a:r>
              <a:rPr lang="uk-UA" sz="2400" dirty="0" smtClean="0"/>
              <a:t>фортів.</a:t>
            </a:r>
            <a:br>
              <a:rPr lang="uk-UA" sz="2400" dirty="0" smtClean="0"/>
            </a:br>
            <a:r>
              <a:rPr lang="uk-UA" sz="2400" dirty="0" smtClean="0"/>
              <a:t> </a:t>
            </a:r>
            <a:br>
              <a:rPr lang="uk-UA" sz="2400" dirty="0" smtClean="0"/>
            </a:br>
            <a:endParaRPr lang="uk-UA" sz="2400" dirty="0" smtClean="0"/>
          </a:p>
          <a:p>
            <a:r>
              <a:rPr lang="uk-UA" sz="2400" dirty="0" smtClean="0"/>
              <a:t>Індія - батьківщина шахів, </a:t>
            </a:r>
          </a:p>
          <a:p>
            <a:pPr>
              <a:buNone/>
            </a:pPr>
            <a:r>
              <a:rPr lang="uk-UA" sz="2400" dirty="0" smtClean="0"/>
              <a:t>тут виникла десяткова </a:t>
            </a:r>
          </a:p>
          <a:p>
            <a:pPr>
              <a:buNone/>
            </a:pPr>
            <a:r>
              <a:rPr lang="uk-UA" sz="2400" dirty="0" smtClean="0"/>
              <a:t>система числення,</a:t>
            </a:r>
          </a:p>
          <a:p>
            <a:pPr>
              <a:buNone/>
            </a:pPr>
            <a:r>
              <a:rPr lang="uk-UA" sz="2400" dirty="0" smtClean="0"/>
              <a:t>вчення йоги.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5254625" cy="836612"/>
          </a:xfrm>
          <a:noFill/>
          <a:ln/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Культура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Індії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4" descr="C:\Users\Лёша\Desktop\Інвді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"/>
            <a:ext cx="3238501" cy="8367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77113" cy="101944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4365104"/>
            <a:ext cx="8136904" cy="2664371"/>
          </a:xfrm>
        </p:spPr>
        <p:txBody>
          <a:bodyPr/>
          <a:lstStyle/>
          <a:p>
            <a:r>
              <a:rPr lang="uk-UA" sz="2400" dirty="0" smtClean="0">
                <a:solidFill>
                  <a:srgbClr val="663300"/>
                </a:solidFill>
              </a:rPr>
              <a:t>Найбагатша духовна культура Індії - стародавній епос, образотворче та театральне мистецтво, класичне спів і танці, жіночий одяг сарі, культ змії кобри і багато іншого приваблює людей в цю країну.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332656"/>
            <a:ext cx="4825720" cy="3783310"/>
          </a:xfrm>
          <a:noFill/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98072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5975350" cy="836613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Індійській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980728"/>
            <a:ext cx="6804025" cy="5103812"/>
          </a:xfrm>
          <a:noFill/>
          <a:ln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90575" y="6100763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dirty="0" smtClean="0">
                <a:solidFill>
                  <a:srgbClr val="800000"/>
                </a:solidFill>
              </a:rPr>
              <a:t>Індійська культура - це культура звуку.</a:t>
            </a:r>
            <a:br>
              <a:rPr lang="uk-UA" dirty="0" smtClean="0">
                <a:solidFill>
                  <a:srgbClr val="800000"/>
                </a:solidFill>
              </a:rPr>
            </a:br>
            <a:r>
              <a:rPr lang="uk-UA" dirty="0" smtClean="0">
                <a:solidFill>
                  <a:srgbClr val="800000"/>
                </a:solidFill>
              </a:rPr>
              <a:t>Індійський класичний танець являє собою як би зриму музику.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5975350" cy="836613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Релігія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268760"/>
            <a:ext cx="6067827" cy="4131666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92950" y="1454160"/>
            <a:ext cx="20510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80% населення - індуїсти, мусульмани становлять саме значне релігійне меншість - 11%,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2,2% - сикхи, буддисти всього 0,7%, більша частина яких перейшла в буддизм зовсім недавно.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15616" y="5805264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</a:rPr>
              <a:t>Індія - світська держава, і будь-яка дискримінація за релігійною ознакою переслідується законом.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5975350" cy="836613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Господарство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400" dirty="0" smtClean="0">
                <a:solidFill>
                  <a:srgbClr val="663300"/>
                </a:solidFill>
              </a:rPr>
              <a:t>За роки незалежності Індія добилася великих успіхів в економічному і соціальному розвитку. Вона успішно проводить індустріалізацію, аграрні перетворення, здійснює космічну програму.</a:t>
            </a:r>
            <a:br>
              <a:rPr lang="uk-UA" sz="2400" dirty="0" smtClean="0">
                <a:solidFill>
                  <a:srgbClr val="663300"/>
                </a:solidFill>
              </a:rPr>
            </a:br>
            <a:endParaRPr lang="uk-UA" sz="2400" dirty="0" smtClean="0">
              <a:solidFill>
                <a:srgbClr val="663300"/>
              </a:solidFill>
            </a:endParaRPr>
          </a:p>
          <a:p>
            <a:r>
              <a:rPr lang="uk-UA" sz="2400" dirty="0" smtClean="0">
                <a:solidFill>
                  <a:srgbClr val="663300"/>
                </a:solidFill>
              </a:rPr>
              <a:t>У промисловості Індії переважає металомісткої виробництво. Розвинена чорна та кольорова металургія.</a:t>
            </a:r>
            <a:br>
              <a:rPr lang="uk-UA" sz="2400" dirty="0" smtClean="0">
                <a:solidFill>
                  <a:srgbClr val="663300"/>
                </a:solidFill>
              </a:rPr>
            </a:br>
            <a:endParaRPr lang="uk-UA" sz="2400" dirty="0" smtClean="0">
              <a:solidFill>
                <a:srgbClr val="663300"/>
              </a:solidFill>
            </a:endParaRPr>
          </a:p>
          <a:p>
            <a:r>
              <a:rPr lang="uk-UA" sz="2400" dirty="0" smtClean="0">
                <a:solidFill>
                  <a:srgbClr val="663300"/>
                </a:solidFill>
              </a:rPr>
              <a:t>Індія виробляє верстати, тепловози, автомобілі, а також новітню електронну техніку, обладнання для АЕС і космічних досліджень.</a:t>
            </a:r>
            <a:endParaRPr lang="uk-UA" sz="2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5975350" cy="836613"/>
          </a:xfrm>
        </p:spPr>
        <p:txBody>
          <a:bodyPr/>
          <a:lstStyle/>
          <a:p>
            <a:r>
              <a:rPr lang="ru-RU" b="1" dirty="0" err="1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Промисловість</a:t>
            </a:r>
            <a:endParaRPr lang="ru-RU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CC3300"/>
                </a:solidFill>
              </a:rPr>
              <a:t>У хімічній промисловості виділяється виробництво мінеральних добрив. </a:t>
            </a:r>
          </a:p>
          <a:p>
            <a:pPr>
              <a:lnSpc>
                <a:spcPct val="80000"/>
              </a:lnSpc>
            </a:pPr>
            <a:endParaRPr lang="uk-UA" sz="1800" dirty="0" smtClean="0"/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FF9900"/>
                </a:solidFill>
              </a:rPr>
              <a:t>Розвивається фармацевтика.</a:t>
            </a:r>
            <a:br>
              <a:rPr lang="uk-UA" sz="1800" dirty="0" smtClean="0">
                <a:solidFill>
                  <a:srgbClr val="FF9900"/>
                </a:solidFill>
              </a:rPr>
            </a:br>
            <a:r>
              <a:rPr lang="uk-UA" sz="1800" dirty="0" smtClean="0">
                <a:solidFill>
                  <a:srgbClr val="FF9900"/>
                </a:solidFill>
              </a:rPr>
              <a:t>Індія - світовий експортер хрому. Вона займає провідне місце за запасами графіту, берилу, торію, цирконію, і друге місце в світі з видобутку титану.</a:t>
            </a:r>
            <a:br>
              <a:rPr lang="uk-UA" sz="1800" dirty="0" smtClean="0">
                <a:solidFill>
                  <a:srgbClr val="FF9900"/>
                </a:solidFill>
              </a:rPr>
            </a:br>
            <a:endParaRPr lang="uk-UA" sz="1800" dirty="0" smtClean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663300"/>
                </a:solidFill>
              </a:rPr>
              <a:t>Легка промисловість - традиційна галузь економіки Індії, особливо бавовняна і джутова.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 smtClean="0"/>
          </a:p>
          <a:p>
            <a:pPr>
              <a:lnSpc>
                <a:spcPct val="80000"/>
              </a:lnSpc>
            </a:pPr>
            <a:r>
              <a:rPr lang="uk-UA" sz="1800" dirty="0" smtClean="0">
                <a:solidFill>
                  <a:srgbClr val="800000"/>
                </a:solidFill>
              </a:rPr>
              <a:t>Харчова промисловість виробляє товари і для внутрішнього споживання і на експорт. По експорту чаю ​​Індія займає 1 місце в світі.</a:t>
            </a:r>
            <a:endParaRPr lang="ru-RU" sz="1800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34820" name="Picture 4" descr="ча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4144963"/>
            <a:ext cx="4067175" cy="2713037"/>
          </a:xfrm>
          <a:noFill/>
          <a:ln/>
        </p:spPr>
      </p:pic>
      <p:pic>
        <p:nvPicPr>
          <p:cNvPr id="3482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052513"/>
            <a:ext cx="2078037" cy="3025775"/>
          </a:xfrm>
          <a:noFill/>
          <a:ln/>
        </p:spPr>
      </p:pic>
      <p:pic>
        <p:nvPicPr>
          <p:cNvPr id="6" name="Picture 11" descr="C:\Users\Лёша\Desktop\Indе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205105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</a:rPr>
              <a:t>Сельское хозяйство Индии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836613"/>
            <a:ext cx="5472112" cy="54006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Ведущая отрасль сельского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хозяйства Индии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800000"/>
                </a:solidFill>
              </a:rPr>
              <a:t>растениеводство.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/>
              <a:t>В Индии выращивают: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зерновые культуры: рис,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пшеницу, кукурузу, просо.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  Главные технические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культуры: хлопчатник, джут,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чай, сахарный тростник,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табак, масличные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800000"/>
                </a:solidFill>
              </a:rPr>
              <a:t>(арахис, рапс и др.)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Также выращивают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 кокосовую пальму, бананы,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ананасы, манго,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/>
              <a:t>цитрусовые, пряности и специи.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764704"/>
            <a:ext cx="3527425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4293096"/>
            <a:ext cx="3095625" cy="231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 descr="C:\Users\Лёша\Desktop\Indе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205105" cy="9087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5975350" cy="836613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Тваринництво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C00000"/>
                </a:solidFill>
              </a:rPr>
              <a:t>Тваринництво є другою за значенням галуззю сільського господарства Індії, сильно поступаючись рослинництву.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r>
              <a:rPr lang="uk-UA" sz="2400" dirty="0" smtClean="0">
                <a:solidFill>
                  <a:srgbClr val="800000"/>
                </a:solidFill>
              </a:rPr>
              <a:t>Індія займає перше місце в світі за поголів'ям великої рогатої худоби і одне з останніх по споживанню м'ясних продуктів, так як релігійні погляди індуїзму підтримують вегетаріанство, забороняють вживати в їжу яловичину і вбивати корів (в стародавній Індії вони були символом родючості і благоденства).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r>
              <a:rPr lang="uk-UA" sz="2400" dirty="0" smtClean="0">
                <a:solidFill>
                  <a:srgbClr val="CC3300"/>
                </a:solidFill>
              </a:rPr>
              <a:t>У приморських районах велике значення має рибальство.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304256" cy="1019446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620688"/>
            <a:ext cx="8126680" cy="5533479"/>
          </a:xfrm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75856" y="6309320"/>
            <a:ext cx="2900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Священна </a:t>
            </a:r>
            <a:r>
              <a:rPr lang="ru-RU" sz="2400" b="1" i="1" dirty="0">
                <a:solidFill>
                  <a:srgbClr val="C00000"/>
                </a:solidFill>
              </a:rPr>
              <a:t>корова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836712"/>
            <a:ext cx="8031117" cy="6021288"/>
          </a:xfrm>
          <a:noFill/>
          <a:ln/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8244408" cy="836613"/>
          </a:xfrm>
          <a:noFill/>
          <a:ln/>
        </p:spPr>
        <p:txBody>
          <a:bodyPr/>
          <a:lstStyle/>
          <a:p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Основна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характеристика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CC33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124744"/>
            <a:ext cx="7272858" cy="5445224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</a:rPr>
              <a:t>Площа країни: 3 млн. 288 тис. км2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Чисельність населення: 1мільярд 10 мільйонів чоловік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Столиця: м. Делі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Форма правління: республіка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АТУ: федерація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Індія - одна з найдавніших держав світу. В минулому була колонією Великобританії, після Другої Світової війни домоглася незалежності.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rgbClr val="800000"/>
                </a:solidFill>
              </a:rPr>
              <a:t>Бомбей, Калькутта, Делі, Ченнаї, це чотири головних </a:t>
            </a:r>
            <a:r>
              <a:rPr lang="uk-UA" sz="2400" b="1" smtClean="0">
                <a:solidFill>
                  <a:srgbClr val="800000"/>
                </a:solidFill>
              </a:rPr>
              <a:t>промислових центри, </a:t>
            </a:r>
            <a:r>
              <a:rPr lang="uk-UA" sz="2400" b="1" dirty="0" smtClean="0">
                <a:solidFill>
                  <a:srgbClr val="800000"/>
                </a:solidFill>
              </a:rPr>
              <a:t>що поширюють свій вплив на всю країну. Вони пов'язані між собою найважливішими транспортними магістралями, які грають роль головних «осей (коридорів) розвитку».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125538"/>
            <a:ext cx="4178300" cy="2782887"/>
          </a:xfrm>
          <a:noFill/>
          <a:ln/>
        </p:spPr>
      </p:pic>
      <p:pic>
        <p:nvPicPr>
          <p:cNvPr id="4199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005263"/>
            <a:ext cx="3817937" cy="2671762"/>
          </a:xfrm>
          <a:noFill/>
          <a:ln/>
        </p:spPr>
      </p:pic>
      <p:pic>
        <p:nvPicPr>
          <p:cNvPr id="5122" name="Picture 2" descr="C:\Users\Лёша\Desktop\Інді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"/>
            <a:ext cx="2971800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ёша\Downloads\girna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536" y="0"/>
            <a:ext cx="9865096" cy="115088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В Індії велика протяжність залізниць, але вони сильно застарілі.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bg1"/>
                </a:solidFill>
              </a:rPr>
              <a:t>    </a:t>
            </a:r>
            <a:r>
              <a:rPr lang="ru-RU" sz="2400" dirty="0">
                <a:solidFill>
                  <a:srgbClr val="663300"/>
                </a:solidFill>
              </a:rPr>
              <a:t> </a:t>
            </a:r>
          </a:p>
          <a:p>
            <a:endParaRPr lang="ru-RU" sz="2400" dirty="0">
              <a:solidFill>
                <a:srgbClr val="6633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4105275" cy="2276475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sz="2800" dirty="0" smtClean="0">
                <a:solidFill>
                  <a:srgbClr val="CC3300"/>
                </a:solidFill>
              </a:rPr>
              <a:t>Також розвинений авіаційний, автомобільний,</a:t>
            </a:r>
            <a:br>
              <a:rPr lang="uk-UA" sz="2800" dirty="0" smtClean="0">
                <a:solidFill>
                  <a:srgbClr val="CC3300"/>
                </a:solidFill>
              </a:rPr>
            </a:br>
            <a:r>
              <a:rPr lang="uk-UA" sz="2800" dirty="0" smtClean="0">
                <a:solidFill>
                  <a:srgbClr val="CC3300"/>
                </a:solidFill>
              </a:rPr>
              <a:t>морський і річковий транспорт.</a:t>
            </a:r>
            <a:endParaRPr lang="ru-RU" sz="2800" b="1" dirty="0">
              <a:solidFill>
                <a:srgbClr val="CC3300"/>
              </a:solidFill>
            </a:endParaRPr>
          </a:p>
          <a:p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6632"/>
            <a:ext cx="4500562" cy="2990850"/>
          </a:xfrm>
          <a:noFill/>
          <a:ln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643438" y="3067328"/>
            <a:ext cx="4217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</a:rPr>
              <a:t>Індійський автомобіль </a:t>
            </a:r>
            <a:r>
              <a:rPr lang="ru-RU" b="1" dirty="0" smtClean="0">
                <a:solidFill>
                  <a:srgbClr val="663300"/>
                </a:solidFill>
              </a:rPr>
              <a:t>«</a:t>
            </a:r>
            <a:r>
              <a:rPr lang="ru-RU" b="1" dirty="0" err="1">
                <a:solidFill>
                  <a:srgbClr val="663300"/>
                </a:solidFill>
              </a:rPr>
              <a:t>Tata</a:t>
            </a:r>
            <a:r>
              <a:rPr lang="ru-RU" b="1" dirty="0">
                <a:solidFill>
                  <a:srgbClr val="663300"/>
                </a:solidFill>
              </a:rPr>
              <a:t> </a:t>
            </a:r>
            <a:r>
              <a:rPr lang="ru-RU" b="1" dirty="0" err="1">
                <a:solidFill>
                  <a:srgbClr val="663300"/>
                </a:solidFill>
              </a:rPr>
              <a:t>Nano</a:t>
            </a:r>
            <a:r>
              <a:rPr lang="ru-RU" b="1" dirty="0">
                <a:solidFill>
                  <a:srgbClr val="663300"/>
                </a:solidFill>
              </a:rPr>
              <a:t>»</a:t>
            </a:r>
          </a:p>
        </p:txBody>
      </p:sp>
      <p:pic>
        <p:nvPicPr>
          <p:cNvPr id="5632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3573016"/>
            <a:ext cx="3600971" cy="2600772"/>
          </a:xfrm>
          <a:noFill/>
          <a:ln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403648" y="6237312"/>
            <a:ext cx="1987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dirty="0" err="1" smtClean="0">
                <a:solidFill>
                  <a:srgbClr val="FF9900"/>
                </a:solidFill>
              </a:rPr>
              <a:t>Ан</a:t>
            </a:r>
            <a:r>
              <a:rPr lang="uk-UA" b="1" dirty="0" smtClean="0">
                <a:solidFill>
                  <a:srgbClr val="FF9900"/>
                </a:solidFill>
              </a:rPr>
              <a:t>-32. ВВС Індії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3463"/>
            <a:ext cx="43561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4644008" y="6273225"/>
            <a:ext cx="4303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600" b="1" dirty="0" smtClean="0">
                <a:solidFill>
                  <a:srgbClr val="CC3300"/>
                </a:solidFill>
              </a:rPr>
              <a:t>Індійський військовий корабель</a:t>
            </a:r>
            <a:r>
              <a:rPr lang="ru-RU" sz="1600" b="1" dirty="0" smtClean="0">
                <a:solidFill>
                  <a:srgbClr val="CC3300"/>
                </a:solidFill>
              </a:rPr>
              <a:t>"</a:t>
            </a:r>
            <a:r>
              <a:rPr lang="ru-RU" sz="1600" b="1" dirty="0" err="1" smtClean="0">
                <a:solidFill>
                  <a:srgbClr val="CC3300"/>
                </a:solidFill>
              </a:rPr>
              <a:t>Табар</a:t>
            </a:r>
            <a:r>
              <a:rPr lang="ru-RU" sz="1600" b="1" dirty="0">
                <a:solidFill>
                  <a:srgbClr val="CC3300"/>
                </a:solidFill>
              </a:rPr>
              <a:t>"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5975350" cy="8366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Державні символи Індії</a:t>
            </a:r>
            <a:endParaRPr lang="ru-RU" sz="3200" b="1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2" name="Picture 4" descr="In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4537075" cy="3022600"/>
          </a:xfrm>
          <a:noFill/>
          <a:ln/>
        </p:spPr>
      </p:pic>
      <p:pic>
        <p:nvPicPr>
          <p:cNvPr id="22535" name="Picture 7" descr="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341438"/>
            <a:ext cx="2952750" cy="4572000"/>
          </a:xfrm>
          <a:noFill/>
          <a:ln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195736" y="5085184"/>
            <a:ext cx="1902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Флаг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Індії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516216" y="6021288"/>
            <a:ext cx="1854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Індії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11" descr="C:\Users\Лёша\Desktop\Indе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300192" y="836712"/>
            <a:ext cx="2771775" cy="5400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dirty="0" smtClean="0">
                <a:solidFill>
                  <a:srgbClr val="CC3300"/>
                </a:solidFill>
              </a:rPr>
              <a:t>Індія розташована на півострові </a:t>
            </a:r>
            <a:r>
              <a:rPr lang="uk-UA" dirty="0" err="1" smtClean="0">
                <a:solidFill>
                  <a:srgbClr val="CC3300"/>
                </a:solidFill>
              </a:rPr>
              <a:t>Індостан</a:t>
            </a:r>
            <a:r>
              <a:rPr lang="uk-UA" dirty="0" smtClean="0">
                <a:solidFill>
                  <a:srgbClr val="CC3300"/>
                </a:solidFill>
              </a:rPr>
              <a:t>, омивається водами Індійського океану, Аравійського моря і Бенгальської затоки.</a:t>
            </a:r>
            <a:endParaRPr lang="ru-RU" sz="2800" dirty="0">
              <a:solidFill>
                <a:srgbClr val="CC3300"/>
              </a:solidFill>
            </a:endParaRPr>
          </a:p>
        </p:txBody>
      </p:sp>
      <p:pic>
        <p:nvPicPr>
          <p:cNvPr id="12292" name="Picture 4" descr="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6453188" cy="6858000"/>
          </a:xfrm>
          <a:noFill/>
          <a:ln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975350" cy="836613"/>
          </a:xfr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Економіко-географічне положення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931150" cy="5400675"/>
          </a:xfrm>
          <a:noFill/>
          <a:ln/>
        </p:spPr>
        <p:txBody>
          <a:bodyPr/>
          <a:lstStyle/>
          <a:p>
            <a:endParaRPr lang="ru-RU" b="1" dirty="0"/>
          </a:p>
          <a:p>
            <a:r>
              <a:rPr lang="uk-UA" sz="2400" b="1" dirty="0" smtClean="0">
                <a:solidFill>
                  <a:srgbClr val="CC3300"/>
                </a:solidFill>
              </a:rPr>
              <a:t>Від Китаю відділяється гірською країною Гімалаї. Уздовж підніжжя Гімалаїв по низовини тече велика ріка Ганг. Її вважають священною рікою Індії.</a:t>
            </a:r>
            <a:br>
              <a:rPr lang="uk-UA" sz="2400" b="1" dirty="0" smtClean="0">
                <a:solidFill>
                  <a:srgbClr val="CC3300"/>
                </a:solidFill>
              </a:rPr>
            </a:br>
            <a:endParaRPr lang="uk-UA" sz="2400" b="1" dirty="0" smtClean="0">
              <a:solidFill>
                <a:srgbClr val="CC3300"/>
              </a:solidFill>
            </a:endParaRPr>
          </a:p>
          <a:p>
            <a:r>
              <a:rPr lang="uk-UA" sz="2400" b="1" dirty="0" smtClean="0">
                <a:solidFill>
                  <a:srgbClr val="663300"/>
                </a:solidFill>
              </a:rPr>
              <a:t>З відкриттям європейцями морських шляхів до Індії почалася епоха Великих географічних відкриттів.</a:t>
            </a:r>
            <a:r>
              <a:rPr lang="uk-UA" sz="2400" b="1" dirty="0" smtClean="0">
                <a:solidFill>
                  <a:srgbClr val="CC3300"/>
                </a:solidFill>
              </a:rPr>
              <a:t/>
            </a:r>
            <a:br>
              <a:rPr lang="uk-UA" sz="2400" b="1" dirty="0" smtClean="0">
                <a:solidFill>
                  <a:srgbClr val="CC3300"/>
                </a:solidFill>
              </a:rPr>
            </a:br>
            <a:endParaRPr lang="uk-UA" sz="2400" b="1" dirty="0" smtClean="0">
              <a:solidFill>
                <a:srgbClr val="CC3300"/>
              </a:solidFill>
            </a:endParaRPr>
          </a:p>
          <a:p>
            <a:r>
              <a:rPr lang="uk-UA" sz="2400" b="1" dirty="0" smtClean="0">
                <a:solidFill>
                  <a:srgbClr val="FF9900"/>
                </a:solidFill>
              </a:rPr>
              <a:t>Через Індію проходять світові морські торговельні шляхи з Середземного моря в Індійський океан, а також вона знаходиться на півдорозі між Близьким і Далеким Сходом.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9900"/>
                </a:solidFill>
              </a:rPr>
              <a:t> </a:t>
            </a:r>
            <a:endParaRPr lang="ru-RU" sz="2400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4" name="Picture 11" descr="C:\Users\Лёша\Desktop\Indе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5975350" cy="503238"/>
          </a:xfrm>
          <a:noFill/>
          <a:ln/>
        </p:spPr>
        <p:txBody>
          <a:bodyPr/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 умови та ресурси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948264" y="1340768"/>
            <a:ext cx="2339975" cy="5400675"/>
          </a:xfrm>
          <a:noFill/>
          <a:ln/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Живописна і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різноманітна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природа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Індії.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тут і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найвищі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вершини світу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Гімалаї,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і </a:t>
            </a:r>
            <a:r>
              <a:rPr lang="uk-UA" sz="2000" b="1" dirty="0" err="1" smtClean="0">
                <a:solidFill>
                  <a:srgbClr val="FF0000"/>
                </a:solidFill>
              </a:rPr>
              <a:t>Індо-</a:t>
            </a: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err="1" smtClean="0">
                <a:solidFill>
                  <a:srgbClr val="FF0000"/>
                </a:solidFill>
              </a:rPr>
              <a:t>Гангская</a:t>
            </a: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низовина,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і плоскогір'я Декан.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276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00808"/>
            <a:ext cx="6086423" cy="4067349"/>
          </a:xfrm>
          <a:noFill/>
          <a:ln/>
        </p:spPr>
      </p:pic>
      <p:pic>
        <p:nvPicPr>
          <p:cNvPr id="5" name="Picture 11" descr="C:\Users\Лёша\Desktop\Indе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196752"/>
            <a:ext cx="6227762" cy="4670425"/>
          </a:xfrm>
          <a:noFill/>
          <a:ln/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3429000"/>
            <a:ext cx="2519363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Яскраво </a:t>
            </a:r>
          </a:p>
          <a:p>
            <a:pPr algn="ctr">
              <a:buFontTx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Виражений</a:t>
            </a:r>
          </a:p>
          <a:p>
            <a:pPr algn="ctr">
              <a:buFontTx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Мусонний</a:t>
            </a:r>
          </a:p>
          <a:p>
            <a:pPr algn="ctr">
              <a:buFontTx/>
              <a:buNone/>
            </a:pPr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тип  клімату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11" descr="C:\Users\Лёша\Desktop\Indе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260648"/>
            <a:ext cx="6505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Природні умови та ресурси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24744"/>
            <a:ext cx="2232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Індія</a:t>
            </a:r>
            <a:b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розташована</a:t>
            </a:r>
          </a:p>
          <a:p>
            <a:pPr algn="ctr">
              <a:buFontTx/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суб-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екваторіальному</a:t>
            </a:r>
            <a:b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кліматичному поясі.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6043" y="6093296"/>
            <a:ext cx="8227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Індія дуже багата мінеральними,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грунтовими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водними і біологічними</a:t>
            </a:r>
          </a:p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ресурсами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ndiaPrint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4176713" cy="5400675"/>
          </a:xfrm>
        </p:spPr>
        <p:txBody>
          <a:bodyPr/>
          <a:lstStyle/>
          <a:p>
            <a:r>
              <a:rPr lang="uk-UA" sz="2800" dirty="0" smtClean="0"/>
              <a:t>Індія - багатонаціональна держава.</a:t>
            </a:r>
            <a:endParaRPr lang="ru-RU" sz="2800" dirty="0"/>
          </a:p>
          <a:p>
            <a:r>
              <a:rPr lang="uk-UA" sz="2800" dirty="0" smtClean="0"/>
              <a:t>Її населяють великі народи, представники яких відрізняються один від одного і зовнішнім виглядом, і мовою, і звичаями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6632"/>
            <a:ext cx="3894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Населення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Лёша\Desktop\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5975350" cy="836613"/>
          </a:xfrm>
        </p:spPr>
        <p:txBody>
          <a:bodyPr/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Населення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За чисельністю населення Індія посідає друге місце в світі, після Китаю.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Вчені налічують тут близько 1600 діалектів.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Державною мовою вважається </a:t>
            </a:r>
            <a:r>
              <a:rPr lang="uk-UA" sz="2000" b="1" dirty="0" err="1" smtClean="0">
                <a:solidFill>
                  <a:srgbClr val="C00000"/>
                </a:solidFill>
              </a:rPr>
              <a:t>хінді</a:t>
            </a:r>
            <a:r>
              <a:rPr lang="uk-UA" sz="2000" b="1" dirty="0" smtClean="0">
                <a:solidFill>
                  <a:srgbClr val="C00000"/>
                </a:solidFill>
              </a:rPr>
              <a:t> (мова </a:t>
            </a:r>
            <a:r>
              <a:rPr lang="uk-UA" sz="2000" b="1" dirty="0" err="1" smtClean="0">
                <a:solidFill>
                  <a:srgbClr val="C00000"/>
                </a:solidFill>
              </a:rPr>
              <a:t>хиндустанцев</a:t>
            </a:r>
            <a:r>
              <a:rPr lang="uk-UA" sz="2000" b="1" dirty="0" smtClean="0">
                <a:solidFill>
                  <a:srgbClr val="C00000"/>
                </a:solidFill>
              </a:rPr>
              <a:t>, найбільшої індійської нації) та англійська. Широко поширена двомовність.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rgbClr val="C00000"/>
                </a:solidFill>
              </a:rPr>
              <a:t>Розміщення населення Індії відрізняється нерівномірністю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4275" y="1277938"/>
            <a:ext cx="3495675" cy="5238750"/>
          </a:xfrm>
          <a:noFill/>
          <a:ln/>
        </p:spPr>
      </p:pic>
      <p:pic>
        <p:nvPicPr>
          <p:cNvPr id="5" name="Picture 11" descr="C:\Users\Лёша\Desktop\Indе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205105" cy="101944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a">
  <a:themeElements>
    <a:clrScheme name="In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</Template>
  <TotalTime>429</TotalTime>
  <Words>529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India</vt:lpstr>
      <vt:lpstr>PowerPoint Presentation</vt:lpstr>
      <vt:lpstr>Основна характеристика</vt:lpstr>
      <vt:lpstr>Державні символи Індії</vt:lpstr>
      <vt:lpstr>PowerPoint Presentation</vt:lpstr>
      <vt:lpstr>Економіко-географічне положення</vt:lpstr>
      <vt:lpstr>Природні умови та ресурси</vt:lpstr>
      <vt:lpstr>PowerPoint Presentation</vt:lpstr>
      <vt:lpstr>PowerPoint Presentation</vt:lpstr>
      <vt:lpstr>Населення</vt:lpstr>
      <vt:lpstr>Населення</vt:lpstr>
      <vt:lpstr>Культура Індії</vt:lpstr>
      <vt:lpstr>PowerPoint Presentation</vt:lpstr>
      <vt:lpstr>Індійській танець</vt:lpstr>
      <vt:lpstr>Релігія</vt:lpstr>
      <vt:lpstr>Господарство Індії</vt:lpstr>
      <vt:lpstr>Промисловість</vt:lpstr>
      <vt:lpstr>Сельское хозяйство Индии</vt:lpstr>
      <vt:lpstr>Тваринництво</vt:lpstr>
      <vt:lpstr>PowerPoint Presentation</vt:lpstr>
      <vt:lpstr>Транспорт</vt:lpstr>
      <vt:lpstr>PowerPoint Presentation</vt:lpstr>
      <vt:lpstr>PowerPoint Presentation</vt:lpstr>
    </vt:vector>
  </TitlesOfParts>
  <Company>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Многоликая  ИНДИЯ</dc:title>
  <dc:creator>Elena</dc:creator>
  <cp:lastModifiedBy>guest</cp:lastModifiedBy>
  <cp:revision>29</cp:revision>
  <dcterms:created xsi:type="dcterms:W3CDTF">2010-02-16T14:35:34Z</dcterms:created>
  <dcterms:modified xsi:type="dcterms:W3CDTF">2013-03-05T19:31:33Z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0008005211000000000001023620</vt:lpwstr>
  </property>
</Properties>
</file>