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10/23/2013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10/23/2013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10/23/2013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10/23/2013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10/23/2013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10/23/2013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school.xvatit.com/index.php?title=%D0%9E%D1%81%D0%BD%D0%BE%D0%B2%D0%BD%D1%96_%D0%B3%D0%BB%D0%BE%D0%B1%D0%B0%D0%BB%D1%8C%D0%BD%D1%96_%D0%BF%D1%80%D0%BE%D0%B1%D0%BB%D0%B5%D0%BC%D0%B8:_%D0%B2%D0%B8%D1%87%D0%B5%D1%80%D0%BF%D0%B0%D0%BD%D0%BD%D1%8F_%D1%80%D0%B5%D1%81%D1%83%D1%80%D1%81%D1%96%D0%B2,_%D0%B7%D0%B0%D0%B1%D1%80%D1%83%D0%B4%D0%BD%D0%B5%D0%BD%D0%BD%D1%8F_%D0%B4%D0%BE%D0%B2%D0%BA%D1%96%D0%BB%D0%BB%D1%8F,_%D0%BF%D0%BE%D0%B3%D0%BB%D0%B8%D0%B1%D0%BB%D0%B5%D0%BD%D0%BD%D1%8F_%D0%BD%D0%B5%D1%80%D1%96%D0%B2%D0%BD%D0%BE%D1%81%D1%82%D1%96_%D0%BC%D1%96%D0%B6_%D0%BA%D1%80%D0%B0%D1%97%D0%BD%D0%B0%D0%BC%D0%B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7580" y="0"/>
            <a:ext cx="100584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Глобальні проблеми людства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00" y="2133600"/>
            <a:ext cx="4292600" cy="4191000"/>
          </a:xfrm>
          <a:prstGeom prst="rect">
            <a:avLst/>
          </a:prstGeom>
        </p:spPr>
      </p:pic>
      <p:sp>
        <p:nvSpPr>
          <p:cNvPr id="6" name="Пятно 1 5"/>
          <p:cNvSpPr/>
          <p:nvPr/>
        </p:nvSpPr>
        <p:spPr>
          <a:xfrm>
            <a:off x="520700" y="1600200"/>
            <a:ext cx="1917700" cy="2032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9258300" y="4368800"/>
            <a:ext cx="2336800" cy="1955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67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5.googleusercontent.com/V8lpBiY41-nvISs3sGTXxZaDxmfa4EysBuIq1_byoPo68Dk-0nqklIA7YGcNjUJMv86y3ZvJDKhL14W6X25EVQWmzokzFVi2sDaG0FCmD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19900" cy="485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054600"/>
            <a:ext cx="4203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chemeClr val="accent1">
                    <a:lumMod val="75000"/>
                  </a:schemeClr>
                </a:solidFill>
              </a:rPr>
              <a:t>7. Вітрова ерозія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23200" y="915005"/>
            <a:ext cx="393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err="1"/>
              <a:t>Під</a:t>
            </a:r>
            <a:r>
              <a:rPr lang="ru-RU" b="1" i="1" u="sng" dirty="0"/>
              <a:t> в</a:t>
            </a:r>
            <a:r>
              <a:rPr lang="en-US" b="1" i="1" u="sng" dirty="0" err="1"/>
              <a:t>im</a:t>
            </a:r>
            <a:r>
              <a:rPr lang="ru-RU" b="1" i="1" u="sng" dirty="0" err="1"/>
              <a:t>ровою</a:t>
            </a:r>
            <a:r>
              <a:rPr lang="ru-RU" b="1" i="1" u="sng" dirty="0"/>
              <a:t> </a:t>
            </a:r>
            <a:r>
              <a:rPr lang="ru-RU" b="1" i="1" u="sng" dirty="0" err="1"/>
              <a:t>ерозією</a:t>
            </a:r>
            <a:r>
              <a:rPr lang="ru-RU" b="1" dirty="0"/>
              <a:t> </a:t>
            </a:r>
            <a:r>
              <a:rPr lang="ru-RU" b="1" dirty="0" err="1"/>
              <a:t>розуміють</a:t>
            </a:r>
            <a:r>
              <a:rPr lang="ru-RU" b="1" dirty="0"/>
              <a:t> </a:t>
            </a:r>
            <a:r>
              <a:rPr lang="ru-RU" b="1" dirty="0" err="1"/>
              <a:t>видування</a:t>
            </a:r>
            <a:r>
              <a:rPr lang="ru-RU" b="1" dirty="0"/>
              <a:t>, перенесения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ru-RU" b="1" dirty="0" err="1"/>
              <a:t>відкладення</a:t>
            </a:r>
            <a:r>
              <a:rPr lang="ru-RU" b="1" dirty="0"/>
              <a:t> </a:t>
            </a:r>
            <a:r>
              <a:rPr lang="ru-RU" b="1" dirty="0" err="1"/>
              <a:t>найдрібніших</a:t>
            </a:r>
            <a:r>
              <a:rPr lang="ru-RU" b="1" dirty="0"/>
              <a:t> </a:t>
            </a:r>
            <a:r>
              <a:rPr lang="ru-RU" b="1" dirty="0" err="1"/>
              <a:t>грунтових</a:t>
            </a:r>
            <a:r>
              <a:rPr lang="ru-RU" b="1" dirty="0"/>
              <a:t> </a:t>
            </a:r>
            <a:r>
              <a:rPr lang="ru-RU" b="1" dirty="0" err="1"/>
              <a:t>часток</a:t>
            </a:r>
            <a:r>
              <a:rPr lang="ru-RU" b="1" dirty="0"/>
              <a:t> </a:t>
            </a:r>
            <a:r>
              <a:rPr lang="ru-RU" b="1" dirty="0" err="1"/>
              <a:t>вітром</a:t>
            </a:r>
            <a:r>
              <a:rPr lang="ru-RU" b="1" dirty="0"/>
              <a:t>. </a:t>
            </a:r>
            <a:r>
              <a:rPr lang="ru-RU" b="1" dirty="0" err="1"/>
              <a:t>Інтенсивність</a:t>
            </a:r>
            <a:r>
              <a:rPr lang="ru-RU" b="1" dirty="0"/>
              <a:t> </a:t>
            </a:r>
            <a:r>
              <a:rPr lang="ru-RU" b="1" dirty="0" err="1"/>
              <a:t>вітрової</a:t>
            </a:r>
            <a:r>
              <a:rPr lang="ru-RU" b="1" dirty="0"/>
              <a:t> </a:t>
            </a:r>
            <a:r>
              <a:rPr lang="ru-RU" b="1" dirty="0" err="1"/>
              <a:t>ерозії</a:t>
            </a:r>
            <a:r>
              <a:rPr lang="ru-RU" b="1" dirty="0"/>
              <a:t> </a:t>
            </a:r>
            <a:r>
              <a:rPr lang="ru-RU" b="1" dirty="0" err="1"/>
              <a:t>залежить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швидкості</a:t>
            </a:r>
            <a:r>
              <a:rPr lang="ru-RU" b="1" dirty="0"/>
              <a:t> </a:t>
            </a:r>
            <a:r>
              <a:rPr lang="ru-RU" b="1" dirty="0" err="1"/>
              <a:t>вітру</a:t>
            </a:r>
            <a:r>
              <a:rPr lang="ru-RU" b="1" dirty="0"/>
              <a:t>, </a:t>
            </a:r>
            <a:r>
              <a:rPr lang="ru-RU" b="1" dirty="0" err="1"/>
              <a:t>стійкості</a:t>
            </a:r>
            <a:r>
              <a:rPr lang="ru-RU" b="1" dirty="0"/>
              <a:t> грунту, </a:t>
            </a:r>
            <a:r>
              <a:rPr lang="ru-RU" b="1" dirty="0" err="1"/>
              <a:t>наявності</a:t>
            </a:r>
            <a:r>
              <a:rPr lang="ru-RU" b="1" dirty="0"/>
              <a:t> </a:t>
            </a:r>
            <a:r>
              <a:rPr lang="ru-RU" b="1" dirty="0" err="1"/>
              <a:t>рослинного</a:t>
            </a:r>
            <a:r>
              <a:rPr lang="ru-RU" b="1" dirty="0"/>
              <a:t> </a:t>
            </a:r>
            <a:r>
              <a:rPr lang="ru-RU" b="1" dirty="0" err="1"/>
              <a:t>покриву</a:t>
            </a:r>
            <a:r>
              <a:rPr lang="ru-RU" b="1" dirty="0"/>
              <a:t>, </a:t>
            </a:r>
            <a:r>
              <a:rPr lang="ru-RU" b="1" dirty="0" err="1"/>
              <a:t>особливостей</a:t>
            </a:r>
            <a:r>
              <a:rPr lang="ru-RU" b="1" dirty="0"/>
              <a:t> </a:t>
            </a:r>
            <a:r>
              <a:rPr lang="ru-RU" b="1" dirty="0" err="1"/>
              <a:t>рельєфу</a:t>
            </a:r>
            <a:r>
              <a:rPr lang="ru-RU" b="1" dirty="0"/>
              <a:t> й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інших</a:t>
            </a:r>
            <a:r>
              <a:rPr lang="ru-RU" b="1" dirty="0"/>
              <a:t> </a:t>
            </a:r>
            <a:r>
              <a:rPr lang="ru-RU" b="1" dirty="0" err="1"/>
              <a:t>чинників</a:t>
            </a:r>
            <a:r>
              <a:rPr lang="ru-RU" b="1" dirty="0"/>
              <a:t>. </a:t>
            </a:r>
            <a:r>
              <a:rPr lang="ru-RU" b="1" dirty="0" err="1"/>
              <a:t>Значно</a:t>
            </a:r>
            <a:r>
              <a:rPr lang="ru-RU" b="1" dirty="0"/>
              <a:t> </a:t>
            </a:r>
            <a:r>
              <a:rPr lang="ru-RU" b="1" dirty="0" err="1"/>
              <a:t>впливають</a:t>
            </a:r>
            <a:r>
              <a:rPr lang="ru-RU" b="1" dirty="0"/>
              <a:t> на  </a:t>
            </a:r>
            <a:r>
              <a:rPr lang="ru-RU" b="1" dirty="0" err="1"/>
              <a:t>розвиток</a:t>
            </a:r>
            <a:r>
              <a:rPr lang="ru-RU" b="1" dirty="0"/>
              <a:t> й </a:t>
            </a:r>
            <a:r>
              <a:rPr lang="ru-RU" b="1" dirty="0" err="1"/>
              <a:t>антропогенні</a:t>
            </a:r>
            <a:r>
              <a:rPr lang="ru-RU" b="1" dirty="0"/>
              <a:t> </a:t>
            </a:r>
            <a:r>
              <a:rPr lang="ru-RU" b="1" dirty="0" err="1"/>
              <a:t>чинники</a:t>
            </a:r>
            <a:r>
              <a:rPr lang="ru-RU" b="1" dirty="0"/>
              <a:t>. </a:t>
            </a:r>
            <a:r>
              <a:rPr lang="ru-RU" b="1" dirty="0" err="1"/>
              <a:t>Активізують</a:t>
            </a:r>
            <a:r>
              <a:rPr lang="ru-RU" b="1" dirty="0"/>
              <a:t> </a:t>
            </a:r>
            <a:r>
              <a:rPr lang="ru-RU" b="1" dirty="0" err="1"/>
              <a:t>ерозійні</a:t>
            </a:r>
            <a:r>
              <a:rPr lang="ru-RU" b="1" dirty="0"/>
              <a:t> </a:t>
            </a:r>
            <a:r>
              <a:rPr lang="ru-RU" b="1" dirty="0" err="1"/>
              <a:t>процеси</a:t>
            </a:r>
            <a:r>
              <a:rPr lang="ru-RU" b="1" dirty="0"/>
              <a:t> </a:t>
            </a:r>
            <a:r>
              <a:rPr lang="ru-RU" b="1" dirty="0" err="1"/>
              <a:t>знищення</a:t>
            </a:r>
            <a:r>
              <a:rPr lang="ru-RU" b="1" dirty="0"/>
              <a:t> </a:t>
            </a:r>
            <a:r>
              <a:rPr lang="ru-RU" b="1" dirty="0" err="1"/>
              <a:t>рослинності</a:t>
            </a:r>
            <a:r>
              <a:rPr lang="ru-RU" b="1" dirty="0"/>
              <a:t>, </a:t>
            </a:r>
            <a:r>
              <a:rPr lang="ru-RU" b="1" dirty="0" err="1"/>
              <a:t>нерегульований</a:t>
            </a:r>
            <a:r>
              <a:rPr lang="ru-RU" b="1" dirty="0"/>
              <a:t> </a:t>
            </a:r>
            <a:r>
              <a:rPr lang="ru-RU" b="1" dirty="0" err="1"/>
              <a:t>випас</a:t>
            </a:r>
            <a:r>
              <a:rPr lang="ru-RU" b="1" dirty="0"/>
              <a:t> </a:t>
            </a:r>
            <a:r>
              <a:rPr lang="ru-RU" b="1" dirty="0" err="1"/>
              <a:t>худоби</a:t>
            </a:r>
            <a:r>
              <a:rPr lang="ru-RU" b="1" dirty="0"/>
              <a:t>, </a:t>
            </a:r>
            <a:r>
              <a:rPr lang="ru-RU" b="1" dirty="0" err="1"/>
              <a:t>неправильне</a:t>
            </a:r>
            <a:r>
              <a:rPr lang="ru-RU" b="1" dirty="0"/>
              <a:t> </a:t>
            </a:r>
            <a:r>
              <a:rPr lang="ru-RU" b="1" dirty="0" err="1"/>
              <a:t>застосування</a:t>
            </a:r>
            <a:r>
              <a:rPr lang="ru-RU" b="1" dirty="0"/>
              <a:t> </a:t>
            </a:r>
            <a:r>
              <a:rPr lang="ru-RU" b="1" dirty="0" err="1"/>
              <a:t>агротехнічних</a:t>
            </a:r>
            <a:r>
              <a:rPr lang="ru-RU" b="1" dirty="0"/>
              <a:t> </a:t>
            </a:r>
            <a:r>
              <a:rPr lang="ru-RU" b="1" dirty="0" err="1"/>
              <a:t>заходів</a:t>
            </a:r>
            <a:r>
              <a:rPr lang="ru-RU" b="1" dirty="0"/>
              <a:t>.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83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6200" y="469206"/>
            <a:ext cx="449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err="1"/>
              <a:t>Водна</a:t>
            </a:r>
            <a:r>
              <a:rPr lang="ru-RU" b="1" i="1" u="sng" dirty="0"/>
              <a:t> </a:t>
            </a:r>
            <a:r>
              <a:rPr lang="ru-RU" b="1" i="1" u="sng" dirty="0" err="1"/>
              <a:t>ерозія</a:t>
            </a:r>
            <a:r>
              <a:rPr lang="ru-RU" b="1" i="1" u="sng" dirty="0"/>
              <a:t> </a:t>
            </a:r>
            <a:r>
              <a:rPr lang="ru-RU" b="1" i="1" u="sng" dirty="0" err="1"/>
              <a:t>грунтів</a:t>
            </a:r>
            <a:r>
              <a:rPr lang="ru-RU" b="1" i="1" u="sng" dirty="0"/>
              <a:t> (земель).</a:t>
            </a:r>
            <a:r>
              <a:rPr lang="ru-RU" b="1" dirty="0"/>
              <a:t> </a:t>
            </a:r>
            <a:r>
              <a:rPr lang="ru-RU" b="1" dirty="0" err="1"/>
              <a:t>Під</a:t>
            </a:r>
            <a:r>
              <a:rPr lang="ru-RU" b="1" dirty="0"/>
              <a:t> водною </a:t>
            </a:r>
            <a:r>
              <a:rPr lang="ru-RU" b="1" dirty="0" err="1"/>
              <a:t>ерозією</a:t>
            </a:r>
            <a:r>
              <a:rPr lang="ru-RU" b="1" dirty="0"/>
              <a:t> </a:t>
            </a:r>
            <a:r>
              <a:rPr lang="ru-RU" b="1" dirty="0" err="1"/>
              <a:t>розуміють</a:t>
            </a:r>
            <a:r>
              <a:rPr lang="ru-RU" b="1" dirty="0"/>
              <a:t> </a:t>
            </a:r>
            <a:r>
              <a:rPr lang="ru-RU" b="1" dirty="0" err="1"/>
              <a:t>руйнування</a:t>
            </a:r>
            <a:r>
              <a:rPr lang="ru-RU" b="1" dirty="0"/>
              <a:t> </a:t>
            </a:r>
            <a:r>
              <a:rPr lang="ru-RU" b="1" dirty="0" err="1"/>
              <a:t>грунтів</a:t>
            </a:r>
            <a:r>
              <a:rPr lang="ru-RU" b="1" dirty="0"/>
              <a:t> </a:t>
            </a:r>
            <a:r>
              <a:rPr lang="ru-RU" b="1" dirty="0" err="1"/>
              <a:t>тимчасовими</a:t>
            </a:r>
            <a:r>
              <a:rPr lang="ru-RU" b="1" dirty="0"/>
              <a:t> </a:t>
            </a:r>
            <a:r>
              <a:rPr lang="ru-RU" b="1" dirty="0" err="1"/>
              <a:t>водними</a:t>
            </a:r>
            <a:r>
              <a:rPr lang="ru-RU" b="1" dirty="0"/>
              <a:t> потоками. </a:t>
            </a:r>
            <a:r>
              <a:rPr lang="ru-RU" b="1" dirty="0" err="1"/>
              <a:t>Розрізняють</a:t>
            </a:r>
            <a:r>
              <a:rPr lang="ru-RU" b="1" dirty="0"/>
              <a:t> </a:t>
            </a:r>
            <a:r>
              <a:rPr lang="ru-RU" b="1" dirty="0" err="1"/>
              <a:t>такі</a:t>
            </a:r>
            <a:r>
              <a:rPr lang="ru-RU" b="1" dirty="0"/>
              <a:t> </a:t>
            </a:r>
            <a:r>
              <a:rPr lang="ru-RU" b="1" dirty="0" err="1"/>
              <a:t>форми</a:t>
            </a:r>
            <a:r>
              <a:rPr lang="ru-RU" b="1" dirty="0"/>
              <a:t> </a:t>
            </a:r>
            <a:r>
              <a:rPr lang="ru-RU" b="1" dirty="0" err="1"/>
              <a:t>водної</a:t>
            </a:r>
            <a:r>
              <a:rPr lang="ru-RU" b="1" dirty="0"/>
              <a:t> </a:t>
            </a:r>
            <a:r>
              <a:rPr lang="ru-RU" b="1" dirty="0" err="1"/>
              <a:t>ерозії</a:t>
            </a:r>
            <a:r>
              <a:rPr lang="ru-RU" b="1" dirty="0"/>
              <a:t>: </a:t>
            </a:r>
            <a:r>
              <a:rPr lang="ru-RU" b="1" dirty="0" err="1"/>
              <a:t>площинну</a:t>
            </a:r>
            <a:r>
              <a:rPr lang="ru-RU" b="1" dirty="0"/>
              <a:t>, </a:t>
            </a:r>
            <a:r>
              <a:rPr lang="ru-RU" b="1" dirty="0" err="1"/>
              <a:t>струменисту</a:t>
            </a:r>
            <a:r>
              <a:rPr lang="ru-RU" b="1" dirty="0"/>
              <a:t>, </a:t>
            </a:r>
            <a:r>
              <a:rPr lang="ru-RU" b="1" dirty="0" err="1"/>
              <a:t>яружну</a:t>
            </a:r>
            <a:r>
              <a:rPr lang="ru-RU" b="1" dirty="0"/>
              <a:t>, </a:t>
            </a:r>
            <a:r>
              <a:rPr lang="ru-RU" b="1" dirty="0" err="1"/>
              <a:t>берегову</a:t>
            </a:r>
            <a:r>
              <a:rPr lang="ru-RU" b="1" dirty="0"/>
              <a:t>. </a:t>
            </a:r>
            <a:r>
              <a:rPr lang="ru-RU" b="1" dirty="0" err="1"/>
              <a:t>Умови</a:t>
            </a:r>
            <a:r>
              <a:rPr lang="ru-RU" b="1" dirty="0"/>
              <a:t> для </a:t>
            </a:r>
            <a:r>
              <a:rPr lang="ru-RU" b="1" dirty="0" err="1"/>
              <a:t>прояву</a:t>
            </a:r>
            <a:r>
              <a:rPr lang="ru-RU" b="1" dirty="0"/>
              <a:t> </a:t>
            </a:r>
            <a:r>
              <a:rPr lang="ru-RU" b="1" dirty="0" err="1"/>
              <a:t>водної</a:t>
            </a:r>
            <a:r>
              <a:rPr lang="ru-RU" b="1" dirty="0"/>
              <a:t> </a:t>
            </a:r>
            <a:r>
              <a:rPr lang="ru-RU" b="1" dirty="0" err="1"/>
              <a:t>ерозії</a:t>
            </a:r>
            <a:r>
              <a:rPr lang="ru-RU" b="1" dirty="0"/>
              <a:t> </a:t>
            </a:r>
            <a:r>
              <a:rPr lang="ru-RU" b="1" dirty="0" err="1"/>
              <a:t>створюють</a:t>
            </a:r>
            <a:r>
              <a:rPr lang="ru-RU" b="1" dirty="0"/>
              <a:t> </a:t>
            </a:r>
            <a:r>
              <a:rPr lang="ru-RU" b="1" dirty="0" err="1"/>
              <a:t>природні</a:t>
            </a:r>
            <a:r>
              <a:rPr lang="ru-RU" b="1" dirty="0"/>
              <a:t> </a:t>
            </a:r>
            <a:r>
              <a:rPr lang="ru-RU" b="1" dirty="0" err="1"/>
              <a:t>чинники</a:t>
            </a:r>
            <a:r>
              <a:rPr lang="ru-RU" b="1" dirty="0"/>
              <a:t>, а основною причиною  </a:t>
            </a:r>
            <a:r>
              <a:rPr lang="ru-RU" b="1" dirty="0" err="1"/>
              <a:t>розвитку</a:t>
            </a:r>
            <a:r>
              <a:rPr lang="ru-RU" b="1" dirty="0"/>
              <a:t> є </a:t>
            </a:r>
            <a:r>
              <a:rPr lang="ru-RU" b="1" dirty="0" err="1"/>
              <a:t>виробнича</a:t>
            </a:r>
            <a:r>
              <a:rPr lang="ru-RU" b="1" dirty="0"/>
              <a:t> </a:t>
            </a:r>
            <a:r>
              <a:rPr lang="ru-RU" b="1" dirty="0" err="1"/>
              <a:t>діяльність</a:t>
            </a:r>
            <a:r>
              <a:rPr lang="ru-RU" b="1" dirty="0"/>
              <a:t> </a:t>
            </a:r>
            <a:r>
              <a:rPr lang="ru-RU" b="1" dirty="0" err="1"/>
              <a:t>людини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92100" y="5156200"/>
            <a:ext cx="4991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Поширення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водної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ерозії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світі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Picture 2" descr="https://lh3.googleusercontent.com/BIfSTcdc3nhGObcZ5Ngpjp6gc1zuQzYB7y4HW5V5NoUBu1eXcANwnSIdgtuaFghjzSZu-UXTIj_lXN86WAGflE6AEVzv5jHB-BkHTA54T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70800" cy="5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38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700" y="177800"/>
            <a:ext cx="995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Необхідні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умови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забезпечення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екорозвитку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dirty="0"/>
              <a:t>— </a:t>
            </a:r>
            <a:r>
              <a:rPr lang="ru-RU" sz="2000" dirty="0" err="1"/>
              <a:t>відбір</a:t>
            </a:r>
            <a:r>
              <a:rPr lang="ru-RU" sz="2000" dirty="0"/>
              <a:t> </a:t>
            </a:r>
            <a:r>
              <a:rPr lang="ru-RU" sz="2000" dirty="0" err="1"/>
              <a:t>запасів</a:t>
            </a:r>
            <a:r>
              <a:rPr lang="ru-RU" sz="2000" dirty="0"/>
              <a:t> </a:t>
            </a:r>
            <a:r>
              <a:rPr lang="ru-RU" sz="2000" dirty="0" err="1"/>
              <a:t>відтворюваних</a:t>
            </a:r>
            <a:r>
              <a:rPr lang="ru-RU" sz="2000" dirty="0"/>
              <a:t> </a:t>
            </a:r>
            <a:r>
              <a:rPr lang="ru-RU" sz="2000" dirty="0" err="1"/>
              <a:t>ресурсів</a:t>
            </a:r>
            <a:r>
              <a:rPr lang="ru-RU" sz="2000" dirty="0"/>
              <a:t> не повинен </a:t>
            </a:r>
            <a:r>
              <a:rPr lang="ru-RU" sz="2000" dirty="0" err="1"/>
              <a:t>перевищувати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природне</a:t>
            </a:r>
            <a:r>
              <a:rPr lang="ru-RU" sz="2000" dirty="0"/>
              <a:t> </a:t>
            </a:r>
            <a:r>
              <a:rPr lang="ru-RU" sz="2000" dirty="0" err="1"/>
              <a:t>відтворення</a:t>
            </a:r>
            <a:r>
              <a:rPr lang="ru-RU" sz="2000" dirty="0"/>
              <a:t>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— </a:t>
            </a:r>
            <a:r>
              <a:rPr lang="ru-RU" sz="2000" dirty="0" err="1"/>
              <a:t>споживання</a:t>
            </a:r>
            <a:r>
              <a:rPr lang="ru-RU" sz="2000" dirty="0"/>
              <a:t> </a:t>
            </a:r>
            <a:r>
              <a:rPr lang="ru-RU" sz="2000" dirty="0" err="1"/>
              <a:t>невідтворюваних</a:t>
            </a:r>
            <a:r>
              <a:rPr lang="ru-RU" sz="2000" dirty="0"/>
              <a:t> </a:t>
            </a:r>
            <a:r>
              <a:rPr lang="ru-RU" sz="2000" dirty="0" err="1"/>
              <a:t>ресурсів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відбуватись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в </a:t>
            </a:r>
            <a:r>
              <a:rPr lang="ru-RU" sz="2000" dirty="0" err="1"/>
              <a:t>замкнутих</a:t>
            </a:r>
            <a:r>
              <a:rPr lang="ru-RU" sz="2000" dirty="0"/>
              <a:t> циклах, а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вичерпання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— </a:t>
            </a:r>
            <a:r>
              <a:rPr lang="ru-RU" sz="2000" dirty="0" err="1"/>
              <a:t>компенсуватись</a:t>
            </a:r>
            <a:r>
              <a:rPr lang="ru-RU" sz="2000" dirty="0"/>
              <a:t> </a:t>
            </a:r>
            <a:r>
              <a:rPr lang="ru-RU" sz="2000" dirty="0" err="1"/>
              <a:t>замінниками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технологічними</a:t>
            </a:r>
            <a:r>
              <a:rPr lang="ru-RU" sz="2000" dirty="0"/>
              <a:t> </a:t>
            </a:r>
            <a:r>
              <a:rPr lang="ru-RU" sz="2000" dirty="0" err="1"/>
              <a:t>нововведеннями</a:t>
            </a:r>
            <a:r>
              <a:rPr lang="ru-RU" sz="2000" dirty="0"/>
              <a:t>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— </a:t>
            </a:r>
            <a:r>
              <a:rPr lang="ru-RU" sz="2000" dirty="0" err="1"/>
              <a:t>шкідливі</a:t>
            </a:r>
            <a:r>
              <a:rPr lang="ru-RU" sz="2000" dirty="0"/>
              <a:t> </a:t>
            </a:r>
            <a:r>
              <a:rPr lang="ru-RU" sz="2000" dirty="0" err="1"/>
              <a:t>викиди</a:t>
            </a:r>
            <a:r>
              <a:rPr lang="ru-RU" sz="2000" dirty="0"/>
              <a:t> в </a:t>
            </a:r>
            <a:r>
              <a:rPr lang="ru-RU" sz="2000" dirty="0" err="1"/>
              <a:t>навколишнє</a:t>
            </a:r>
            <a:r>
              <a:rPr lang="ru-RU" sz="2000" dirty="0"/>
              <a:t> </a:t>
            </a:r>
            <a:r>
              <a:rPr lang="ru-RU" sz="2000" dirty="0" err="1"/>
              <a:t>середовище</a:t>
            </a:r>
            <a:r>
              <a:rPr lang="ru-RU" sz="2000" dirty="0"/>
              <a:t> не </a:t>
            </a:r>
            <a:r>
              <a:rPr lang="ru-RU" sz="2000" dirty="0" err="1"/>
              <a:t>повинні</a:t>
            </a:r>
            <a:r>
              <a:rPr lang="ru-RU" sz="2000" dirty="0"/>
              <a:t> </a:t>
            </a:r>
            <a:r>
              <a:rPr lang="ru-RU" sz="2000" dirty="0" err="1"/>
              <a:t>перевищувати</a:t>
            </a:r>
            <a:r>
              <a:rPr lang="ru-RU" sz="2000" dirty="0"/>
              <a:t> </a:t>
            </a:r>
            <a:r>
              <a:rPr lang="ru-RU" sz="2000" dirty="0" err="1"/>
              <a:t>можливості</a:t>
            </a:r>
            <a:r>
              <a:rPr lang="ru-RU" sz="2000" dirty="0"/>
              <a:t> </a:t>
            </a:r>
            <a:r>
              <a:rPr lang="ru-RU" sz="2000" dirty="0" err="1"/>
              <a:t>самовідтворення</a:t>
            </a:r>
            <a:r>
              <a:rPr lang="ru-RU" sz="2000" dirty="0"/>
              <a:t> </a:t>
            </a:r>
            <a:r>
              <a:rPr lang="ru-RU" sz="2000" dirty="0" err="1"/>
              <a:t>екосистеми</a:t>
            </a:r>
            <a:r>
              <a:rPr lang="ru-RU" sz="2000" dirty="0"/>
              <a:t>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1" y="3378200"/>
            <a:ext cx="7251700" cy="291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1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4600" y="0"/>
            <a:ext cx="5930900" cy="1225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Шляхи </a:t>
            </a:r>
            <a:r>
              <a:rPr lang="ru-RU" sz="2800" b="1" dirty="0" err="1">
                <a:solidFill>
                  <a:schemeClr val="tx1"/>
                </a:solidFill>
              </a:rPr>
              <a:t>вірішення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глобальних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екологічних</a:t>
            </a:r>
            <a:r>
              <a:rPr lang="ru-RU" sz="2800" b="1" dirty="0">
                <a:solidFill>
                  <a:schemeClr val="tx1"/>
                </a:solidFill>
              </a:rPr>
              <a:t> проблем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0500" y="1365250"/>
            <a:ext cx="4152900" cy="149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err="1">
                <a:solidFill>
                  <a:schemeClr val="tx1"/>
                </a:solidFill>
              </a:rPr>
              <a:t>енергетичне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забезпечення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b="1" dirty="0" err="1">
                <a:solidFill>
                  <a:schemeClr val="tx1"/>
                </a:solidFill>
              </a:rPr>
              <a:t>високого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рівня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життя</a:t>
            </a:r>
            <a:r>
              <a:rPr lang="ru-RU" sz="2000" b="1" dirty="0">
                <a:solidFill>
                  <a:schemeClr val="tx1"/>
                </a:solidFill>
              </a:rPr>
              <a:t> і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b="1" dirty="0" err="1">
                <a:solidFill>
                  <a:schemeClr val="tx1"/>
                </a:solidFill>
              </a:rPr>
              <a:t>охорони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довкілля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67800" y="1241425"/>
            <a:ext cx="2590800" cy="2012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використання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науково-технічного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b="1" dirty="0" err="1">
                <a:solidFill>
                  <a:schemeClr val="tx1"/>
                </a:solidFill>
              </a:rPr>
              <a:t>прогресу</a:t>
            </a:r>
            <a:r>
              <a:rPr lang="ru-RU" b="1" dirty="0">
                <a:solidFill>
                  <a:schemeClr val="tx1"/>
                </a:solidFill>
              </a:rPr>
              <a:t> для </a:t>
            </a:r>
            <a:r>
              <a:rPr lang="ru-RU" b="1" dirty="0" err="1">
                <a:solidFill>
                  <a:schemeClr val="tx1"/>
                </a:solidFill>
              </a:rPr>
              <a:t>охорони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b="1" dirty="0" err="1">
                <a:solidFill>
                  <a:schemeClr val="tx1"/>
                </a:solidFill>
              </a:rPr>
              <a:t>природи</a:t>
            </a:r>
            <a:r>
              <a:rPr lang="ru-RU" b="1" dirty="0">
                <a:solidFill>
                  <a:schemeClr val="tx1"/>
                </a:solidFill>
              </a:rPr>
              <a:t> і </a:t>
            </a:r>
            <a:r>
              <a:rPr lang="ru-RU" b="1" dirty="0" err="1">
                <a:solidFill>
                  <a:schemeClr val="tx1"/>
                </a:solidFill>
              </a:rPr>
              <a:t>забезпечення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b="1" dirty="0" err="1">
                <a:solidFill>
                  <a:schemeClr val="tx1"/>
                </a:solidFill>
              </a:rPr>
              <a:t>високого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рівня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життя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067800" y="3486150"/>
            <a:ext cx="3022600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/>
                </a:solidFill>
              </a:rPr>
              <a:t>обмеження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споживчого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 err="1">
                <a:solidFill>
                  <a:schemeClr val="tx1"/>
                </a:solidFill>
              </a:rPr>
              <a:t>відношення</a:t>
            </a:r>
            <a:r>
              <a:rPr lang="ru-RU" b="1" dirty="0">
                <a:solidFill>
                  <a:schemeClr val="tx1"/>
                </a:solidFill>
              </a:rPr>
              <a:t> до </a:t>
            </a:r>
            <a:r>
              <a:rPr lang="ru-RU" b="1" dirty="0" err="1">
                <a:solidFill>
                  <a:schemeClr val="tx1"/>
                </a:solidFill>
              </a:rPr>
              <a:t>природи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0500" y="3778250"/>
            <a:ext cx="2717800" cy="78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Екологічна</a:t>
            </a:r>
            <a:r>
              <a:rPr lang="ru-RU" b="1" dirty="0">
                <a:solidFill>
                  <a:schemeClr val="tx1"/>
                </a:solidFill>
              </a:rPr>
              <a:t> культура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89422" y="3905250"/>
            <a:ext cx="3263900" cy="1003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/>
                </a:solidFill>
              </a:rPr>
              <a:t>витрати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рішення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 err="1">
                <a:solidFill>
                  <a:schemeClr val="tx1"/>
                </a:solidFill>
              </a:rPr>
              <a:t>екологічних</a:t>
            </a:r>
            <a:r>
              <a:rPr lang="ru-RU" b="1" dirty="0">
                <a:solidFill>
                  <a:schemeClr val="tx1"/>
                </a:solidFill>
              </a:rPr>
              <a:t> проблем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908300" y="5349454"/>
            <a:ext cx="5930900" cy="96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u="sng" dirty="0">
                <a:solidFill>
                  <a:schemeClr val="tx1"/>
                </a:solidFill>
              </a:rPr>
              <a:t>Результат:</a:t>
            </a:r>
            <a:endParaRPr lang="ru-RU" sz="2000" dirty="0">
              <a:solidFill>
                <a:schemeClr val="tx1"/>
              </a:solidFill>
            </a:endParaRPr>
          </a:p>
          <a:p>
            <a:pPr fontAlgn="base"/>
            <a:r>
              <a:rPr lang="ru-RU" sz="2000" b="1" dirty="0" err="1">
                <a:solidFill>
                  <a:schemeClr val="tx1"/>
                </a:solidFill>
              </a:rPr>
              <a:t>Високий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рівень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життя</a:t>
            </a:r>
            <a:endParaRPr lang="ru-RU" sz="2000" dirty="0">
              <a:solidFill>
                <a:schemeClr val="tx1"/>
              </a:solidFill>
            </a:endParaRPr>
          </a:p>
          <a:p>
            <a:pPr fontAlgn="base"/>
            <a:r>
              <a:rPr lang="ru-RU" sz="2000" b="1" dirty="0" err="1">
                <a:solidFill>
                  <a:schemeClr val="tx1"/>
                </a:solidFill>
              </a:rPr>
              <a:t>Збереження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планети,клімату,біосфери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Стрелка влево 14"/>
          <p:cNvSpPr/>
          <p:nvPr/>
        </p:nvSpPr>
        <p:spPr>
          <a:xfrm>
            <a:off x="7454900" y="1651000"/>
            <a:ext cx="9906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20813768">
            <a:off x="5321468" y="2520008"/>
            <a:ext cx="3073489" cy="3538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6362700" y="3370052"/>
            <a:ext cx="2374900" cy="3637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549400" y="3125787"/>
            <a:ext cx="419100" cy="390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992473" y="4025900"/>
            <a:ext cx="525427" cy="317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8820066">
            <a:off x="1508535" y="4921257"/>
            <a:ext cx="601498" cy="896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68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080" y="235803"/>
            <a:ext cx="10058400" cy="1923197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 </a:t>
            </a:r>
            <a:r>
              <a:rPr lang="ru-RU" sz="3200" b="1" i="1" dirty="0"/>
              <a:t>«</a:t>
            </a:r>
            <a:r>
              <a:rPr lang="ru-RU" sz="3200" b="1" i="1" dirty="0" err="1">
                <a:hlinkClick r:id="rId2" tooltip="Основні глобальні проблеми: вичерпання ресурсів, забруднення довкілля, поглиблення нерівності між країнами"/>
              </a:rPr>
              <a:t>Основні</a:t>
            </a:r>
            <a:r>
              <a:rPr lang="ru-RU" sz="3200" b="1" i="1" dirty="0">
                <a:hlinkClick r:id="rId2" tooltip="Основні глобальні проблеми: вичерпання ресурсів, забруднення довкілля, поглиблення нерівності між країнами"/>
              </a:rPr>
              <a:t> </a:t>
            </a:r>
            <a:r>
              <a:rPr lang="ru-RU" sz="3200" b="1" i="1" dirty="0" err="1">
                <a:hlinkClick r:id="rId2" tooltip="Основні глобальні проблеми: вичерпання ресурсів, забруднення довкілля, поглиблення нерівності між країнами"/>
              </a:rPr>
              <a:t>глобальні</a:t>
            </a:r>
            <a:r>
              <a:rPr lang="ru-RU" sz="3200" b="1" i="1" dirty="0">
                <a:hlinkClick r:id="rId2" tooltip="Основні глобальні проблеми: вичерпання ресурсів, забруднення довкілля, поглиблення нерівності між країнами"/>
              </a:rPr>
              <a:t> </a:t>
            </a:r>
            <a:r>
              <a:rPr lang="ru-RU" sz="3200" b="1" i="1" dirty="0" err="1">
                <a:hlinkClick r:id="rId2" tooltip="Основні глобальні проблеми: вичерпання ресурсів, забруднення довкілля, поглиблення нерівності між країнами"/>
              </a:rPr>
              <a:t>проблеми</a:t>
            </a:r>
            <a:r>
              <a:rPr lang="ru-RU" sz="3200" b="1" i="1" dirty="0">
                <a:hlinkClick r:id="rId2" tooltip="Основні глобальні проблеми: вичерпання ресурсів, забруднення довкілля, поглиблення нерівності між країнами"/>
              </a:rPr>
              <a:t>: </a:t>
            </a:r>
            <a:r>
              <a:rPr lang="ru-RU" sz="3200" b="1" i="1" dirty="0" err="1">
                <a:hlinkClick r:id="rId2" tooltip="Основні глобальні проблеми: вичерпання ресурсів, забруднення довкілля, поглиблення нерівності між країнами"/>
              </a:rPr>
              <a:t>вичерпання</a:t>
            </a:r>
            <a:r>
              <a:rPr lang="ru-RU" sz="3200" b="1" i="1" dirty="0">
                <a:hlinkClick r:id="rId2" tooltip="Основні глобальні проблеми: вичерпання ресурсів, забруднення довкілля, поглиблення нерівності між країнами"/>
              </a:rPr>
              <a:t> </a:t>
            </a:r>
            <a:r>
              <a:rPr lang="ru-RU" sz="3200" b="1" i="1" dirty="0" err="1">
                <a:hlinkClick r:id="rId2" tooltip="Основні глобальні проблеми: вичерпання ресурсів, забруднення довкілля, поглиблення нерівності між країнами"/>
              </a:rPr>
              <a:t>ресурсів</a:t>
            </a:r>
            <a:r>
              <a:rPr lang="ru-RU" sz="3200" b="1" i="1" dirty="0">
                <a:hlinkClick r:id="rId2" tooltip="Основні глобальні проблеми: вичерпання ресурсів, забруднення довкілля, поглиблення нерівності між країнами"/>
              </a:rPr>
              <a:t>, </a:t>
            </a:r>
            <a:r>
              <a:rPr lang="ru-RU" sz="3200" b="1" i="1" dirty="0" err="1">
                <a:hlinkClick r:id="rId2" tooltip="Основні глобальні проблеми: вичерпання ресурсів, забруднення довкілля, поглиблення нерівності між країнами"/>
              </a:rPr>
              <a:t>забруднення</a:t>
            </a:r>
            <a:r>
              <a:rPr lang="ru-RU" sz="3200" b="1" i="1" dirty="0">
                <a:hlinkClick r:id="rId2" tooltip="Основні глобальні проблеми: вичерпання ресурсів, забруднення довкілля, поглиблення нерівності між країнами"/>
              </a:rPr>
              <a:t> </a:t>
            </a:r>
            <a:r>
              <a:rPr lang="ru-RU" sz="3200" b="1" i="1" dirty="0" err="1">
                <a:hlinkClick r:id="rId2" tooltip="Основні глобальні проблеми: вичерпання ресурсів, забруднення довкілля, поглиблення нерівності між країнами"/>
              </a:rPr>
              <a:t>довкілля</a:t>
            </a:r>
            <a:r>
              <a:rPr lang="ru-RU" sz="3200" b="1" i="1" dirty="0">
                <a:hlinkClick r:id="rId2" tooltip="Основні глобальні проблеми: вичерпання ресурсів, забруднення довкілля, поглиблення нерівності між країнами"/>
              </a:rPr>
              <a:t>, </a:t>
            </a:r>
            <a:r>
              <a:rPr lang="ru-RU" sz="3200" b="1" i="1" dirty="0" err="1">
                <a:hlinkClick r:id="rId2" tooltip="Основні глобальні проблеми: вичерпання ресурсів, забруднення довкілля, поглиблення нерівності між країнами"/>
              </a:rPr>
              <a:t>поглиблення</a:t>
            </a:r>
            <a:r>
              <a:rPr lang="ru-RU" sz="3200" b="1" i="1" dirty="0">
                <a:hlinkClick r:id="rId2" tooltip="Основні глобальні проблеми: вичерпання ресурсів, забруднення довкілля, поглиблення нерівності між країнами"/>
              </a:rPr>
              <a:t> </a:t>
            </a:r>
            <a:r>
              <a:rPr lang="ru-RU" sz="3200" b="1" i="1" dirty="0" err="1">
                <a:hlinkClick r:id="rId2" tooltip="Основні глобальні проблеми: вичерпання ресурсів, забруднення довкілля, поглиблення нерівності між країнами"/>
              </a:rPr>
              <a:t>нерівності</a:t>
            </a:r>
            <a:r>
              <a:rPr lang="ru-RU" sz="3200" b="1" i="1" dirty="0">
                <a:hlinkClick r:id="rId2" tooltip="Основні глобальні проблеми: вичерпання ресурсів, забруднення довкілля, поглиблення нерівності між країнами"/>
              </a:rPr>
              <a:t> </a:t>
            </a:r>
            <a:r>
              <a:rPr lang="ru-RU" sz="3200" b="1" i="1" dirty="0" err="1">
                <a:hlinkClick r:id="rId2" tooltip="Основні глобальні проблеми: вичерпання ресурсів, забруднення довкілля, поглиблення нерівності між країнами"/>
              </a:rPr>
              <a:t>між</a:t>
            </a:r>
            <a:r>
              <a:rPr lang="ru-RU" sz="3200" b="1" i="1" dirty="0">
                <a:hlinkClick r:id="rId2" tooltip="Основні глобальні проблеми: вичерпання ресурсів, забруднення довкілля, поглиблення нерівності між країнами"/>
              </a:rPr>
              <a:t> </a:t>
            </a:r>
            <a:r>
              <a:rPr lang="ru-RU" sz="3200" b="1" i="1" dirty="0" err="1">
                <a:hlinkClick r:id="rId2" tooltip="Основні глобальні проблеми: вичерпання ресурсів, забруднення довкілля, поглиблення нерівності між країнами"/>
              </a:rPr>
              <a:t>країнами</a:t>
            </a:r>
            <a:r>
              <a:rPr lang="ru-RU" sz="3200" b="1" i="1" dirty="0"/>
              <a:t>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0580" y="2036234"/>
            <a:ext cx="10058400" cy="4023360"/>
          </a:xfrm>
        </p:spPr>
        <p:txBody>
          <a:bodyPr/>
          <a:lstStyle/>
          <a:p>
            <a:r>
              <a:rPr lang="ru-RU" b="1" i="1" dirty="0" err="1"/>
              <a:t>Глобальні</a:t>
            </a:r>
            <a:r>
              <a:rPr lang="ru-RU" b="1" i="1" dirty="0"/>
              <a:t> </a:t>
            </a:r>
            <a:r>
              <a:rPr lang="ru-RU" b="1" i="1" dirty="0" err="1"/>
              <a:t>проблеми</a:t>
            </a:r>
            <a:r>
              <a:rPr lang="ru-RU" dirty="0"/>
              <a:t> —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природними</a:t>
            </a:r>
            <a:r>
              <a:rPr lang="ru-RU" dirty="0"/>
              <a:t>, природно-</a:t>
            </a:r>
            <a:r>
              <a:rPr lang="ru-RU" dirty="0" err="1"/>
              <a:t>антропогенними</a:t>
            </a:r>
            <a:r>
              <a:rPr lang="ru-RU" dirty="0"/>
              <a:t>, </a:t>
            </a:r>
            <a:r>
              <a:rPr lang="ru-RU" dirty="0" err="1"/>
              <a:t>суто</a:t>
            </a:r>
            <a:r>
              <a:rPr lang="ru-RU" dirty="0"/>
              <a:t> </a:t>
            </a:r>
            <a:r>
              <a:rPr lang="ru-RU" dirty="0" err="1"/>
              <a:t>антропогенними</a:t>
            </a:r>
            <a:r>
              <a:rPr lang="ru-RU" dirty="0"/>
              <a:t> (у т. ч. </a:t>
            </a:r>
            <a:r>
              <a:rPr lang="ru-RU" dirty="0" err="1"/>
              <a:t>економічними</a:t>
            </a:r>
            <a:r>
              <a:rPr lang="ru-RU" dirty="0"/>
              <a:t>, </a:t>
            </a:r>
            <a:r>
              <a:rPr lang="ru-RU" dirty="0" err="1"/>
              <a:t>соціальними</a:t>
            </a:r>
            <a:r>
              <a:rPr lang="ru-RU" dirty="0"/>
              <a:t>) </a:t>
            </a:r>
            <a:r>
              <a:rPr lang="ru-RU" dirty="0" err="1"/>
              <a:t>явищами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виникли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цивілізації</a:t>
            </a:r>
            <a:r>
              <a:rPr lang="ru-RU" dirty="0"/>
              <a:t> та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загальнопланетарний</a:t>
            </a:r>
            <a:r>
              <a:rPr lang="ru-RU" dirty="0"/>
              <a:t> характер як за масштабами та </a:t>
            </a:r>
            <a:r>
              <a:rPr lang="ru-RU" dirty="0" err="1"/>
              <a:t>значенням</a:t>
            </a:r>
            <a:r>
              <a:rPr lang="ru-RU" dirty="0"/>
              <a:t>, так і за способами </a:t>
            </a:r>
            <a:r>
              <a:rPr lang="ru-RU" dirty="0" err="1"/>
              <a:t>вирішення</a:t>
            </a:r>
            <a:r>
              <a:rPr lang="ru-RU" dirty="0"/>
              <a:t>, а тому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координації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</a:t>
            </a:r>
            <a:r>
              <a:rPr lang="ru-RU" dirty="0" err="1"/>
              <a:t>співтовариства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0" y="3302000"/>
            <a:ext cx="705358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3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380" y="190501"/>
            <a:ext cx="10058400" cy="1460500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chemeClr val="accent1">
                    <a:lumMod val="75000"/>
                  </a:schemeClr>
                </a:solidFill>
              </a:rPr>
              <a:t>Характеристика </a:t>
            </a:r>
            <a:r>
              <a:rPr lang="ru-RU" sz="6000" b="1" dirty="0" err="1">
                <a:solidFill>
                  <a:schemeClr val="accent1">
                    <a:lumMod val="75000"/>
                  </a:schemeClr>
                </a:solidFill>
              </a:rPr>
              <a:t>глобальних</a:t>
            </a:r>
            <a:r>
              <a:rPr lang="ru-RU" sz="6000" b="1" dirty="0">
                <a:solidFill>
                  <a:schemeClr val="accent1">
                    <a:lumMod val="75000"/>
                  </a:schemeClr>
                </a:solidFill>
              </a:rPr>
              <a:t> проблем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5600" y="1206499"/>
            <a:ext cx="69469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мають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всезагальний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характер,загальнопланетарного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значення,принципово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важливі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долі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всього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людства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безпосередньо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стосуються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життєвих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інтересів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усіх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верств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населення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країн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народів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планети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мають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взаємопов’язаний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характер і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впливають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всі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сфери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суспільного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життя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відображають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поглиблення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ускладнення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світогосподарських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зв’язків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потребують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залучення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колосальних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технологічних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фінансових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трудових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інформаційних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ресурсів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невідкладних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рішучих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дій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світового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співтовариства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можуть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бути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успішно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вирішені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умови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створення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адекватної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моделі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гармонійного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розвитку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людської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цивілізації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7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41206"/>
            <a:ext cx="10058400" cy="1741594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1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Глобальні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проблеми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сфері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взаємодії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природи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суспільства</a:t>
            </a:r>
            <a:r>
              <a:rPr lang="ru-RU" sz="2000" dirty="0"/>
              <a:t>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97280" y="1702138"/>
            <a:ext cx="1130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Надійне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забезпечення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людства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сировиною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енергією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продовольством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тощо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раціональне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природокористування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збереження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навколишнього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природного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середовища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раціональне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ресурсів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Світового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океану,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мирне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освоєння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космічного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простору;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утилізація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відходів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життєдіяльності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тощо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" y="2902467"/>
            <a:ext cx="11049000" cy="292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3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6749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2. </a:t>
            </a:r>
            <a:r>
              <a:rPr lang="uk-UA" sz="6000" dirty="0" smtClean="0">
                <a:solidFill>
                  <a:schemeClr val="accent1">
                    <a:lumMod val="75000"/>
                  </a:schemeClr>
                </a:solidFill>
              </a:rPr>
              <a:t>Глобальне потепління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https://lh4.googleusercontent.com/qT-GZDstAkp-YYluEQxwd2pwxTB_QWqw6elfUICCGXj5Mp4_EAaiWb5ZzkuqfpoNIccfRE7a6dDUITAFI3tV-woAdvzJYHm1vJK340cJzM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22400"/>
            <a:ext cx="8432800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07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lh4.googleusercontent.com/NVwUMP4hLQlPa-5Wa_1xnIgRytA8mShHTVRxK1OIPxMyasPF4ICPM6dy5UT_faPPMM4Hk3UrIdlwGMy732mMIVVf9m9U2z_5pl9oianar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42200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lh3.googleusercontent.com/i-4BIHRn6cnAMzdYkMBd6_qaUhHiLNrjyHHCbHf0iJGYyWPfOvSYie2A6qqcQr6dUvo8Z4n11a2anfQWt2bznUmSA7NDZyHz-DzX3jNymv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199" y="0"/>
            <a:ext cx="4749801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6951" y="5372100"/>
            <a:ext cx="6616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>
                <a:solidFill>
                  <a:schemeClr val="accent1">
                    <a:lumMod val="75000"/>
                  </a:schemeClr>
                </a:solidFill>
              </a:rPr>
              <a:t>3. Кислотні дощі</a:t>
            </a:r>
            <a:endParaRPr lang="ru-RU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3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lh6.googleusercontent.com/c-2nSHpkuVadE0_gDQo16zjW4SYVoK-uYJyOwtGrGrKPvu3U-0XmjCvqJVyI4moSj3cHbCQk33mpF4XHsLMiCICkWlur9xwZbBHAAGqRlWY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s://lh6.googleusercontent.com/c-2nSHpkuVadE0_gDQo16zjW4SYVoK-uYJyOwtGrGrKPvu3U-0XmjCvqJVyI4moSj3cHbCQk33mpF4XHsLMiCICkWlur9xwZbBHAAGqRl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" y="0"/>
            <a:ext cx="7270098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lh6.googleusercontent.com/zVJ2Nq8zHKXGRFyBNGfZup_WumMlGHirGQNurD3JOSlNh2-YcWFldXGpgj-cnMQm4crgQrbjF0iXnmoVuiK_Zkj9-lyRuradHhnv1iYU44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033462"/>
            <a:ext cx="3856038" cy="385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800" y="4457700"/>
            <a:ext cx="7327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 smtClean="0">
                <a:solidFill>
                  <a:schemeClr val="accent1">
                    <a:lumMod val="75000"/>
                  </a:schemeClr>
                </a:solidFill>
              </a:rPr>
              <a:t>4. Руйнування озонового шару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5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5.googleusercontent.com/Df-vByRPdoeu2Fa6Y1UjhgPg97RWpY9mSWTYrJsNvP4Ds4Op20BvP0Q36oaRW7UAN6sPVApSx_mvxnDDIkZgdNh3BJO841Eq59ujqmaU8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69000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3.googleusercontent.com/NEF_Q3Z0ezDeksMJ9w-85qN4Fmy2kTIam7ZASwHNbqYFlR4ky9e0Y9afJ0uB9q_56u5K-XnGb42f-sE3jhtJF8RKFFw8L6jKRc2g_Gj7Oz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0"/>
            <a:ext cx="6223000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3200" y="5156200"/>
            <a:ext cx="7759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>
                <a:solidFill>
                  <a:schemeClr val="accent1">
                    <a:lumMod val="75000"/>
                  </a:schemeClr>
                </a:solidFill>
              </a:rPr>
              <a:t>5. </a:t>
            </a:r>
            <a:r>
              <a:rPr lang="uk-UA" sz="6600" dirty="0" err="1" smtClean="0">
                <a:solidFill>
                  <a:schemeClr val="accent1">
                    <a:lumMod val="75000"/>
                  </a:schemeClr>
                </a:solidFill>
              </a:rPr>
              <a:t>Спустелювання</a:t>
            </a:r>
            <a:endParaRPr lang="ru-RU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4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6.googleusercontent.com/52XwtPrgpAI0kBvr_vbDOeGJWo2ZtP_eQvOCAsfaG6kkhAW8fqf9_6SxG2fi2DmFRdseAwI5iIb0uDIF1ygJXy9vl9MDLR-48e4eHDYP5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0"/>
            <a:ext cx="898525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49500" y="4470400"/>
            <a:ext cx="8597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chemeClr val="accent1">
                    <a:lumMod val="75000"/>
                  </a:schemeClr>
                </a:solidFill>
              </a:rPr>
              <a:t>6.  Накопичення токсичних речовин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0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Ретро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</TotalTime>
  <Words>192</Words>
  <Application>Microsoft Office PowerPoint</Application>
  <PresentationFormat>Широкоэкранный</PresentationFormat>
  <Paragraphs>45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</vt:lpstr>
      <vt:lpstr>Calibri</vt:lpstr>
      <vt:lpstr>Calibri Light</vt:lpstr>
      <vt:lpstr>Ретро</vt:lpstr>
      <vt:lpstr>Глобальні проблеми людства</vt:lpstr>
      <vt:lpstr> «Основні глобальні проблеми: вичерпання ресурсів, забруднення довкілля, поглиблення нерівності між країнами» </vt:lpstr>
      <vt:lpstr>Характеристика глобальних проблем:</vt:lpstr>
      <vt:lpstr>1. Глобальні проблеми у сфері взаємодії природи і суспільства:  </vt:lpstr>
      <vt:lpstr>2. Глобальне потепління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Глобальні проблеми людства</dc:title>
  <dc:creator>Каріна</dc:creator>
  <cp:lastModifiedBy>Каріна</cp:lastModifiedBy>
  <cp:revision>9</cp:revision>
  <dcterms:created xsi:type="dcterms:W3CDTF">2013-10-23T15:00:38Z</dcterms:created>
  <dcterms:modified xsi:type="dcterms:W3CDTF">2013-10-23T16:16:42Z</dcterms:modified>
</cp:coreProperties>
</file>