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2E37BA-7F1F-4FC1-972B-E9F6D9EE8B0B}" type="datetimeFigureOut">
              <a:rPr lang="uk-UA" smtClean="0"/>
              <a:t>13.02.2013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BFB747-B129-4B89-BEA3-FE69447AE1E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620688"/>
            <a:ext cx="6477000" cy="5246712"/>
          </a:xfrm>
        </p:spPr>
        <p:txBody>
          <a:bodyPr>
            <a:normAutofit fontScale="90000"/>
          </a:bodyPr>
          <a:lstStyle/>
          <a:p>
            <a:r>
              <a:rPr lang="uk-UA" sz="8800" dirty="0" smtClean="0">
                <a:latin typeface="Comic Sans MS" pitchFamily="66" charset="0"/>
              </a:rPr>
              <a:t/>
            </a:r>
            <a:br>
              <a:rPr lang="uk-UA" sz="8800" dirty="0" smtClean="0">
                <a:latin typeface="Comic Sans MS" pitchFamily="66" charset="0"/>
              </a:rPr>
            </a:br>
            <a:r>
              <a:rPr lang="uk-UA" sz="8800" dirty="0" smtClean="0">
                <a:latin typeface="Comic Sans MS" pitchFamily="66" charset="0"/>
              </a:rPr>
              <a:t/>
            </a:r>
            <a:br>
              <a:rPr lang="uk-UA" sz="8800" dirty="0" smtClean="0">
                <a:latin typeface="Comic Sans MS" pitchFamily="66" charset="0"/>
              </a:rPr>
            </a:br>
            <a:r>
              <a:rPr lang="uk-UA" sz="8800" dirty="0" smtClean="0">
                <a:latin typeface="Comic Sans MS" pitchFamily="66" charset="0"/>
              </a:rPr>
              <a:t> </a:t>
            </a:r>
            <a:r>
              <a:rPr lang="uk-UA" sz="8800" dirty="0" smtClean="0">
                <a:latin typeface="Comic Sans MS" pitchFamily="66" charset="0"/>
              </a:rPr>
              <a:t>   Франція</a:t>
            </a:r>
            <a:r>
              <a:rPr lang="uk-UA" sz="8800" dirty="0" smtClean="0">
                <a:latin typeface="Comic Sans MS" pitchFamily="66" charset="0"/>
              </a:rPr>
              <a:t/>
            </a:r>
            <a:br>
              <a:rPr lang="uk-UA" sz="8800" dirty="0" smtClean="0">
                <a:latin typeface="Comic Sans MS" pitchFamily="66" charset="0"/>
              </a:rPr>
            </a:br>
            <a:r>
              <a:rPr lang="uk-UA" sz="8800" dirty="0" smtClean="0">
                <a:latin typeface="Comic Sans MS" pitchFamily="66" charset="0"/>
              </a:rPr>
              <a:t/>
            </a:r>
            <a:br>
              <a:rPr lang="uk-UA" sz="8800" dirty="0" smtClean="0">
                <a:latin typeface="Comic Sans MS" pitchFamily="66" charset="0"/>
              </a:rPr>
            </a:br>
            <a:endParaRPr lang="uk-UA" sz="88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3789040"/>
            <a:ext cx="2915816" cy="2160241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Підготували</a:t>
            </a:r>
          </a:p>
          <a:p>
            <a:r>
              <a:rPr lang="uk-UA" sz="2000" dirty="0" smtClean="0">
                <a:latin typeface="Comic Sans MS" pitchFamily="66" charset="0"/>
              </a:rPr>
              <a:t>Учениці 6(10)-Б</a:t>
            </a:r>
          </a:p>
          <a:p>
            <a:r>
              <a:rPr lang="uk-UA" sz="2000" dirty="0" err="1" smtClean="0">
                <a:latin typeface="Comic Sans MS" pitchFamily="66" charset="0"/>
              </a:rPr>
              <a:t>Андрушко</a:t>
            </a:r>
            <a:r>
              <a:rPr lang="uk-UA" sz="2000" dirty="0" smtClean="0">
                <a:latin typeface="Comic Sans MS" pitchFamily="66" charset="0"/>
              </a:rPr>
              <a:t> Ольга</a:t>
            </a:r>
          </a:p>
          <a:p>
            <a:r>
              <a:rPr lang="uk-UA" sz="2000" dirty="0" err="1" smtClean="0">
                <a:latin typeface="Comic Sans MS" pitchFamily="66" charset="0"/>
              </a:rPr>
              <a:t>Мосійчук</a:t>
            </a:r>
            <a:r>
              <a:rPr lang="uk-UA" sz="2000" dirty="0" smtClean="0">
                <a:latin typeface="Comic Sans MS" pitchFamily="66" charset="0"/>
              </a:rPr>
              <a:t> Ірина</a:t>
            </a:r>
            <a:endParaRPr lang="uk-UA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 Ліон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 smtClean="0">
                <a:solidFill>
                  <a:schemeClr val="accent2"/>
                </a:solidFill>
              </a:rPr>
              <a:t>Ліо́н</a:t>
            </a:r>
            <a:r>
              <a:rPr lang="vi-VN" dirty="0" smtClean="0"/>
              <a:t> </a:t>
            </a:r>
            <a:r>
              <a:rPr lang="en-US" dirty="0" smtClean="0"/>
              <a:t> — </a:t>
            </a:r>
            <a:r>
              <a:rPr lang="vi-VN" dirty="0" smtClean="0"/>
              <a:t>місто</a:t>
            </a:r>
            <a:r>
              <a:rPr lang="uk-UA" dirty="0" smtClean="0"/>
              <a:t> т</a:t>
            </a:r>
            <a:r>
              <a:rPr lang="vi-VN" dirty="0" smtClean="0"/>
              <a:t>а</a:t>
            </a:r>
            <a:r>
              <a:rPr lang="vi-VN" dirty="0" smtClean="0"/>
              <a:t> муніципалітет у </a:t>
            </a:r>
            <a:r>
              <a:rPr lang="vi-VN" dirty="0" smtClean="0"/>
              <a:t>Франції</a:t>
            </a:r>
            <a:r>
              <a:rPr lang="vi-VN" dirty="0" smtClean="0"/>
              <a:t>, адміністративний центр регіону Рона-Альпи та департаменту Рона. Одне з трьох найбільших міст, великий діловий центр країни. </a:t>
            </a:r>
            <a:r>
              <a:rPr lang="vi-VN" dirty="0" smtClean="0"/>
              <a:t>Населення</a:t>
            </a:r>
            <a:r>
              <a:rPr lang="vi-VN" dirty="0" smtClean="0"/>
              <a:t> — 474 </a:t>
            </a:r>
            <a:r>
              <a:rPr lang="vi-VN" dirty="0" smtClean="0"/>
              <a:t>946</a:t>
            </a:r>
            <a:r>
              <a:rPr lang="uk-UA" dirty="0" smtClean="0"/>
              <a:t> </a:t>
            </a:r>
            <a:r>
              <a:rPr lang="vi-VN" dirty="0" smtClean="0"/>
              <a:t>осіб</a:t>
            </a:r>
            <a:r>
              <a:rPr lang="uk-UA" dirty="0" smtClean="0"/>
              <a:t>.</a:t>
            </a:r>
            <a:r>
              <a:rPr lang="vi-VN" dirty="0" smtClean="0"/>
              <a:t>Після</a:t>
            </a:r>
            <a:r>
              <a:rPr lang="vi-VN" dirty="0" smtClean="0"/>
              <a:t> Парижу, за кількістю населення в регіоні Ліон займає друге місце, 20 місце в Західній </a:t>
            </a:r>
            <a:r>
              <a:rPr lang="vi-VN" dirty="0" smtClean="0"/>
              <a:t>Європі.</a:t>
            </a:r>
            <a:endParaRPr lang="uk-UA" dirty="0"/>
          </a:p>
        </p:txBody>
      </p:sp>
      <p:pic>
        <p:nvPicPr>
          <p:cNvPr id="7" name="Содержимое 6" descr="Lyon_paysag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64150" y="1607376"/>
            <a:ext cx="3628330" cy="4535424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Тулуза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2"/>
                </a:solidFill>
              </a:rPr>
              <a:t>Тулуза</a:t>
            </a:r>
            <a:r>
              <a:rPr lang="uk-UA" sz="2400" dirty="0" smtClean="0"/>
              <a:t> </a:t>
            </a:r>
            <a:r>
              <a:rPr lang="en-US" sz="2400" dirty="0" smtClean="0"/>
              <a:t>— </a:t>
            </a:r>
            <a:r>
              <a:rPr lang="uk-UA" sz="2400" dirty="0" smtClean="0"/>
              <a:t>місто та муніципалітет у </a:t>
            </a:r>
            <a:r>
              <a:rPr lang="uk-UA" sz="2400" dirty="0" smtClean="0"/>
              <a:t>Франції</a:t>
            </a:r>
            <a:r>
              <a:rPr lang="uk-UA" sz="2400" dirty="0" smtClean="0"/>
              <a:t>, адміністративний центр регіону Південь-Піренеї та </a:t>
            </a:r>
            <a:r>
              <a:rPr lang="uk-UA" sz="2400" dirty="0" smtClean="0"/>
              <a:t>департаменту Верхня </a:t>
            </a:r>
            <a:r>
              <a:rPr lang="uk-UA" sz="2400" dirty="0" smtClean="0"/>
              <a:t>Гаронна. Населення — 439 553 </a:t>
            </a:r>
            <a:r>
              <a:rPr lang="uk-UA" sz="2400" dirty="0" smtClean="0"/>
              <a:t>осіб.</a:t>
            </a:r>
          </a:p>
        </p:txBody>
      </p:sp>
      <p:pic>
        <p:nvPicPr>
          <p:cNvPr id="5" name="Содержимое 4" descr="Montage_Toulouse_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15560" y="1589088"/>
            <a:ext cx="3345180" cy="4572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    </a:t>
            </a:r>
            <a:r>
              <a:rPr lang="uk-UA" dirty="0" smtClean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Ніцца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vi-VN" sz="2500" b="1" dirty="0" smtClean="0">
                <a:solidFill>
                  <a:schemeClr val="accent2"/>
                </a:solidFill>
              </a:rPr>
              <a:t>Ніцца́</a:t>
            </a:r>
            <a:r>
              <a:rPr lang="vi-VN" sz="2500" dirty="0" smtClean="0"/>
              <a:t> </a:t>
            </a:r>
            <a:r>
              <a:rPr lang="en-US" sz="2500" dirty="0" smtClean="0">
                <a:latin typeface="Comic Sans MS" pitchFamily="66" charset="0"/>
              </a:rPr>
              <a:t> — </a:t>
            </a:r>
            <a:r>
              <a:rPr lang="vi-VN" sz="2500" dirty="0" smtClean="0"/>
              <a:t>місто та муніципалітет у Франції, у регіоні Прованс-Альпи-Лазурний берег, адміністративний центр департаменту Приморські Альпи. Населення — 343 304 </a:t>
            </a:r>
            <a:r>
              <a:rPr lang="vi-VN" sz="2500" dirty="0" smtClean="0"/>
              <a:t>осіб.</a:t>
            </a:r>
            <a:endParaRPr lang="vi-VN" sz="2500" dirty="0" smtClean="0"/>
          </a:p>
          <a:p>
            <a:endParaRPr lang="uk-UA" dirty="0"/>
          </a:p>
        </p:txBody>
      </p:sp>
      <p:pic>
        <p:nvPicPr>
          <p:cNvPr id="5" name="Содержимое 4" descr="Nice-night-view-with-blurred-cars_1200x90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132856"/>
            <a:ext cx="4155430" cy="311657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Страсбург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z="2400" b="1" dirty="0" smtClean="0">
                <a:solidFill>
                  <a:schemeClr val="accent2"/>
                </a:solidFill>
              </a:rPr>
              <a:t>Страсбу́р</a:t>
            </a:r>
            <a:r>
              <a:rPr lang="uk-UA" sz="2400" b="1" dirty="0" smtClean="0">
                <a:solidFill>
                  <a:schemeClr val="accent2"/>
                </a:solidFill>
              </a:rPr>
              <a:t>г</a:t>
            </a:r>
            <a:r>
              <a:rPr lang="vi-VN" sz="2400" dirty="0" smtClean="0"/>
              <a:t> </a:t>
            </a:r>
            <a:r>
              <a:rPr lang="en-US" sz="2400" dirty="0" smtClean="0"/>
              <a:t> — </a:t>
            </a:r>
            <a:r>
              <a:rPr lang="vi-VN" sz="2400" dirty="0" smtClean="0"/>
              <a:t>місто та </a:t>
            </a:r>
            <a:r>
              <a:rPr lang="vi-VN" sz="2400" dirty="0" smtClean="0"/>
              <a:t>муніципалітет</a:t>
            </a:r>
            <a:r>
              <a:rPr lang="uk-UA" sz="2400" dirty="0" smtClean="0"/>
              <a:t> </a:t>
            </a:r>
            <a:r>
              <a:rPr lang="vi-VN" sz="2400" dirty="0" smtClean="0"/>
              <a:t> </a:t>
            </a:r>
            <a:r>
              <a:rPr lang="vi-VN" sz="2400" dirty="0" smtClean="0"/>
              <a:t>у</a:t>
            </a:r>
            <a:r>
              <a:rPr lang="uk-UA" sz="2400" dirty="0" smtClean="0"/>
              <a:t> </a:t>
            </a:r>
            <a:r>
              <a:rPr lang="vi-VN" sz="2400" dirty="0" smtClean="0"/>
              <a:t>Франції</a:t>
            </a:r>
            <a:r>
              <a:rPr lang="vi-VN" sz="2400" dirty="0" smtClean="0"/>
              <a:t>, адміністративний центр регіону Ельзас та департаменту Нижній Рейн. Населення — 271 782 </a:t>
            </a:r>
            <a:r>
              <a:rPr lang="vi-VN" sz="2400" dirty="0" smtClean="0"/>
              <a:t>осіб</a:t>
            </a:r>
            <a:r>
              <a:rPr lang="uk-UA" sz="2400" dirty="0" smtClean="0"/>
              <a:t>. </a:t>
            </a:r>
            <a:r>
              <a:rPr lang="vi-VN" sz="2400" dirty="0" smtClean="0"/>
              <a:t>У </a:t>
            </a:r>
            <a:r>
              <a:rPr lang="vi-VN" sz="2400" dirty="0" smtClean="0"/>
              <a:t>Страсбурі знаходяться, серед інших організацій, Рада Європи, Європейський суд з прав людини, Європейська аудіовізуальна обсерваторія, а також Європейський </a:t>
            </a:r>
            <a:r>
              <a:rPr lang="vi-VN" sz="2400" dirty="0" smtClean="0"/>
              <a:t>Парламент</a:t>
            </a:r>
            <a:r>
              <a:rPr lang="uk-UA" sz="2400" dirty="0" smtClean="0"/>
              <a:t>.</a:t>
            </a:r>
            <a:endParaRPr lang="vi-VN" sz="2400" dirty="0" smtClean="0"/>
          </a:p>
          <a:p>
            <a:endParaRPr lang="uk-UA" dirty="0"/>
          </a:p>
        </p:txBody>
      </p:sp>
      <p:pic>
        <p:nvPicPr>
          <p:cNvPr id="5" name="Содержимое 4" descr="Absolute_cathedrale_vue_quais_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04864"/>
            <a:ext cx="4416491" cy="3312368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/>
                </a:solidFill>
              </a:rPr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 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Монпельє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 smtClean="0">
                <a:solidFill>
                  <a:schemeClr val="accent2"/>
                </a:solidFill>
              </a:rPr>
              <a:t>Монпельє́</a:t>
            </a:r>
            <a:r>
              <a:rPr lang="vi-VN" dirty="0" smtClean="0"/>
              <a:t> </a:t>
            </a:r>
            <a:r>
              <a:rPr lang="en-US" dirty="0" smtClean="0"/>
              <a:t> — </a:t>
            </a:r>
            <a:r>
              <a:rPr lang="vi-VN" dirty="0" smtClean="0"/>
              <a:t>місто та муніципалітет на півдні Франції, адміністративний центр регіону Лангедок-Руссільйон та департаментуЕро. Місто розташоване на узбережжі Середземного моря. Населення — 257 351 осіб </a:t>
            </a:r>
            <a:r>
              <a:rPr lang="vi-VN" dirty="0" smtClean="0"/>
              <a:t>. </a:t>
            </a:r>
            <a:r>
              <a:rPr lang="vi-VN" dirty="0" smtClean="0"/>
              <a:t>Разом з передмістями населення становило близько 600 000 осіб.</a:t>
            </a:r>
            <a:endParaRPr lang="uk-UA" dirty="0"/>
          </a:p>
        </p:txBody>
      </p:sp>
      <p:pic>
        <p:nvPicPr>
          <p:cNvPr id="7" name="Содержимое 6" descr="68003_origin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457273" cy="367725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j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20" y="0"/>
            <a:ext cx="91477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C000"/>
                </a:solidFill>
                <a:latin typeface="Comic Sans MS" pitchFamily="66" charset="0"/>
              </a:rPr>
              <a:t>Дякуємо за Вашу увагу!!!)</a:t>
            </a:r>
            <a:endParaRPr lang="uk-UA" sz="48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448994" y="2996952"/>
            <a:ext cx="45719" cy="1419473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Символіка </a:t>
            </a:r>
            <a:endParaRPr lang="uk-UA" dirty="0"/>
          </a:p>
        </p:txBody>
      </p:sp>
      <p:pic>
        <p:nvPicPr>
          <p:cNvPr id="4" name="Рисунок 3" descr="Flag_of_Franc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3048000" cy="2030730"/>
          </a:xfrm>
          <a:prstGeom prst="rect">
            <a:avLst/>
          </a:prstGeom>
        </p:spPr>
      </p:pic>
      <p:pic>
        <p:nvPicPr>
          <p:cNvPr id="5" name="Рисунок 4" descr="379668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852936"/>
            <a:ext cx="3048000" cy="34671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067944" y="2743200"/>
            <a:ext cx="4426769" cy="2413992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101 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департамент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22 </a:t>
            </a:r>
            <a:r>
              <a:rPr lang="uk-UA" sz="2000" dirty="0" err="1" smtClean="0">
                <a:solidFill>
                  <a:schemeClr val="tx1"/>
                </a:solidFill>
                <a:latin typeface="Comic Sans MS" pitchFamily="66" charset="0"/>
              </a:rPr>
              <a:t>метропольних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 та 5 заморських 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регіонів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329 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округів 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3883 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кантони,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36783 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комуни або 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муніципалітети. Існує також поділ </a:t>
            </a:r>
            <a:r>
              <a:rPr lang="uk-UA" sz="2000" dirty="0" smtClean="0">
                <a:solidFill>
                  <a:schemeClr val="tx1"/>
                </a:solidFill>
                <a:latin typeface="Comic Sans MS" pitchFamily="66" charset="0"/>
              </a:rPr>
              <a:t>на 37 історичних провінцій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uk-UA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Comic Sans MS" pitchFamily="66" charset="0"/>
              </a:rPr>
              <a:t>Адміністративний </a:t>
            </a:r>
            <a:r>
              <a:rPr lang="uk-UA" dirty="0" smtClean="0">
                <a:latin typeface="Comic Sans MS" pitchFamily="66" charset="0"/>
              </a:rPr>
              <a:t>устрій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Рисунок 3" descr="8467492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3456384" cy="277566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508104" y="2743200"/>
            <a:ext cx="2986609" cy="3206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Мережа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автомобільних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доріг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досить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щільно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покриває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всю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територію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країни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Загальна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протяжність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Comic Sans MS" pitchFamily="66" charset="0"/>
              </a:rPr>
              <a:t>автодоріг</a:t>
            </a:r>
            <a:r>
              <a:rPr lang="ru-RU" sz="1800" dirty="0" smtClean="0">
                <a:solidFill>
                  <a:schemeClr val="tx1"/>
                </a:solidFill>
                <a:latin typeface="Comic Sans MS" pitchFamily="66" charset="0"/>
              </a:rPr>
              <a:t>: 951500 км.</a:t>
            </a:r>
            <a:endParaRPr lang="uk-UA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Автомобільний транспорт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4" name="Рисунок 3" descr="420px-Reseau_autoroutier_francai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932040" y="2743200"/>
            <a:ext cx="3562673" cy="3134072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 Франція — </a:t>
            </a:r>
            <a:r>
              <a:rPr lang="uk-UA" dirty="0" err="1" smtClean="0">
                <a:solidFill>
                  <a:schemeClr val="tx1"/>
                </a:solidFill>
                <a:latin typeface="Comic Sans MS" pitchFamily="66" charset="0"/>
              </a:rPr>
              <a:t>однонаціональна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 держава, її населення становлять французи. Приблизно чверть корінного </a:t>
            </a:r>
            <a:r>
              <a:rPr lang="uk-UA" dirty="0" err="1" smtClean="0">
                <a:solidFill>
                  <a:schemeClr val="tx1"/>
                </a:solidFill>
                <a:latin typeface="Comic Sans MS" pitchFamily="66" charset="0"/>
              </a:rPr>
              <a:t>населення—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це 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іноземці, що 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народилися, виросли і заснували родини у Франції.  Загальна чисельність населення становить 58 млн. чол. 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,що 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ставить Францію на 13-е місце у світі і 4-е місце в Європі за кількістю населення.</a:t>
            </a:r>
            <a:endParaRPr lang="uk-UA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</a:t>
            </a:r>
            <a:r>
              <a:rPr lang="uk-UA" dirty="0" smtClean="0">
                <a:latin typeface="Comic Sans MS" pitchFamily="66" charset="0"/>
              </a:rPr>
              <a:t>Населення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4464496" cy="316835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932040" y="2743200"/>
            <a:ext cx="3562673" cy="320608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Майже все населення країни — католики. Але з огляду на історичні причини у Франції співіснують багато різних релігій. На другому місці — іслам. Його сповідують вихідці з країн 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Північної Африки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, колишніх французьких колоній. Є також прибічники юдаїзму, православ'я, 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протестантизму</a:t>
            </a:r>
            <a:r>
              <a:rPr lang="uk-UA" dirty="0" smtClean="0">
                <a:solidFill>
                  <a:schemeClr val="tx1"/>
                </a:solidFill>
                <a:latin typeface="Comic Sans MS" pitchFamily="66" charset="0"/>
              </a:rPr>
              <a:t> та англіканства.</a:t>
            </a:r>
            <a:endParaRPr lang="uk-UA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     </a:t>
            </a:r>
            <a:r>
              <a:rPr lang="uk-UA" dirty="0" smtClean="0">
                <a:latin typeface="Comic Sans MS" pitchFamily="66" charset="0"/>
              </a:rPr>
              <a:t>Релігія</a:t>
            </a:r>
            <a:endParaRPr lang="uk-UA" dirty="0">
              <a:latin typeface="Comic Sans MS" pitchFamily="66" charset="0"/>
            </a:endParaRPr>
          </a:p>
        </p:txBody>
      </p:sp>
      <p:pic>
        <p:nvPicPr>
          <p:cNvPr id="4" name="Рисунок 3" descr="CouncilofClerm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08920"/>
            <a:ext cx="3600400" cy="340804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743200"/>
            <a:ext cx="8171185" cy="2774032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accent2"/>
                </a:solidFill>
                <a:latin typeface="Comic Sans MS" pitchFamily="66" charset="0"/>
              </a:rPr>
              <a:t>Франція — найбільш відвідувана країна у </a:t>
            </a:r>
            <a:r>
              <a:rPr lang="uk-UA" sz="3600" dirty="0" smtClean="0">
                <a:solidFill>
                  <a:schemeClr val="accent2"/>
                </a:solidFill>
                <a:latin typeface="Comic Sans MS" pitchFamily="66" charset="0"/>
              </a:rPr>
              <a:t>світі. Франція</a:t>
            </a:r>
            <a:r>
              <a:rPr lang="uk-UA" sz="3600" dirty="0" smtClean="0">
                <a:solidFill>
                  <a:schemeClr val="accent2"/>
                </a:solidFill>
                <a:latin typeface="Comic Sans MS" pitchFamily="66" charset="0"/>
              </a:rPr>
              <a:t> — безперечна чемпіонка світового туризму.</a:t>
            </a:r>
            <a:endParaRPr lang="uk-UA" sz="36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Найбільш відвідувані міста</a:t>
            </a:r>
            <a:endParaRPr lang="uk-UA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       Париж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vi-VN" sz="2400" b="1" dirty="0" smtClean="0">
                <a:solidFill>
                  <a:schemeClr val="accent2"/>
                </a:solidFill>
              </a:rPr>
              <a:t>Пари́ж</a:t>
            </a:r>
            <a:r>
              <a:rPr lang="vi-VN" sz="2400" dirty="0" smtClean="0"/>
              <a:t> </a:t>
            </a:r>
            <a:r>
              <a:rPr lang="uk-UA" sz="2400" dirty="0" smtClean="0">
                <a:latin typeface="Comic Sans MS" pitchFamily="66" charset="0"/>
              </a:rPr>
              <a:t>-</a:t>
            </a:r>
            <a:r>
              <a:rPr lang="vi-VN" sz="2400" dirty="0" smtClean="0"/>
              <a:t>столиця</a:t>
            </a:r>
            <a:r>
              <a:rPr lang="vi-VN" sz="2400" dirty="0" smtClean="0"/>
              <a:t> Франції, адміністративний центр регіону </a:t>
            </a:r>
            <a:r>
              <a:rPr lang="vi-VN" sz="2400" u="sng" dirty="0" smtClean="0"/>
              <a:t>Іль-де-Франс</a:t>
            </a:r>
            <a:r>
              <a:rPr lang="vi-VN" sz="2400" dirty="0" smtClean="0"/>
              <a:t>. Окремий департамент Франції. Розташований на річці Сена. Населення — 2 233 818 </a:t>
            </a:r>
            <a:r>
              <a:rPr lang="vi-VN" sz="2400" dirty="0" smtClean="0"/>
              <a:t>осіб</a:t>
            </a:r>
            <a:r>
              <a:rPr lang="uk-UA" sz="2400" dirty="0" smtClean="0">
                <a:latin typeface="Comic Sans MS" pitchFamily="66" charset="0"/>
              </a:rPr>
              <a:t>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5" name="Содержимое 4" descr="Paris_-_Eiffelturm_und_Marsfeld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95719" y="1700808"/>
            <a:ext cx="4687614" cy="482453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r>
              <a:rPr lang="uk-UA" dirty="0" smtClean="0">
                <a:latin typeface="Comic Sans MS" pitchFamily="66" charset="0"/>
              </a:rPr>
              <a:t>Марсель</a:t>
            </a:r>
            <a:endParaRPr lang="uk-UA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7"/>
            <a:ext cx="8640960" cy="1623409"/>
          </a:xfrm>
        </p:spPr>
        <p:txBody>
          <a:bodyPr>
            <a:normAutofit fontScale="70000" lnSpcReduction="20000"/>
          </a:bodyPr>
          <a:lstStyle/>
          <a:p>
            <a:r>
              <a:rPr lang="vi-VN" b="1" dirty="0" smtClean="0">
                <a:solidFill>
                  <a:schemeClr val="accent2"/>
                </a:solidFill>
              </a:rPr>
              <a:t>Марсе́ль</a:t>
            </a:r>
            <a:r>
              <a:rPr lang="vi-VN" dirty="0" smtClean="0"/>
              <a:t> </a:t>
            </a:r>
            <a:r>
              <a:rPr lang="uk-UA" dirty="0" smtClean="0">
                <a:latin typeface="Comic Sans MS" pitchFamily="66" charset="0"/>
              </a:rPr>
              <a:t>- </a:t>
            </a:r>
            <a:r>
              <a:rPr lang="vi-VN" dirty="0" smtClean="0"/>
              <a:t>місто </a:t>
            </a:r>
            <a:r>
              <a:rPr lang="vi-VN" dirty="0" smtClean="0"/>
              <a:t>та муніципалітет у </a:t>
            </a:r>
            <a:r>
              <a:rPr lang="vi-VN" dirty="0" smtClean="0"/>
              <a:t>Франції</a:t>
            </a:r>
            <a:r>
              <a:rPr lang="uk-UA" dirty="0" smtClean="0"/>
              <a:t>. </a:t>
            </a:r>
            <a:r>
              <a:rPr lang="vi-VN" dirty="0" smtClean="0"/>
              <a:t>Населення</a:t>
            </a:r>
            <a:r>
              <a:rPr lang="vi-VN" dirty="0" smtClean="0"/>
              <a:t> — 851 420 </a:t>
            </a:r>
            <a:r>
              <a:rPr lang="vi-VN" dirty="0" smtClean="0"/>
              <a:t>осіб</a:t>
            </a:r>
            <a:r>
              <a:rPr lang="uk-UA" dirty="0" smtClean="0">
                <a:latin typeface="Comic Sans MS" pitchFamily="66" charset="0"/>
              </a:rPr>
              <a:t>.</a:t>
            </a:r>
            <a:r>
              <a:rPr lang="vi-VN" dirty="0" smtClean="0"/>
              <a:t> Друге </a:t>
            </a:r>
            <a:r>
              <a:rPr lang="vi-VN" dirty="0" smtClean="0"/>
              <a:t>за </a:t>
            </a:r>
            <a:r>
              <a:rPr lang="vi-VN" dirty="0" smtClean="0"/>
              <a:t>чисельністю</a:t>
            </a:r>
            <a:r>
              <a:rPr lang="uk-UA" dirty="0" smtClean="0"/>
              <a:t> н</a:t>
            </a:r>
            <a:r>
              <a:rPr lang="vi-VN" dirty="0" smtClean="0"/>
              <a:t>аселення</a:t>
            </a:r>
            <a:r>
              <a:rPr lang="vi-VN" dirty="0" smtClean="0"/>
              <a:t> місто Франції після Парижа. Найбільший порт Франції, одне із найбільших міст на Середземному морі. Розташоване недалеко від гирла річки Рона.</a:t>
            </a:r>
          </a:p>
          <a:p>
            <a:endParaRPr lang="uk-UA" dirty="0"/>
          </a:p>
        </p:txBody>
      </p:sp>
      <p:pic>
        <p:nvPicPr>
          <p:cNvPr id="9" name="Содержимое 8" descr="Marseille_Old_Por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6624736" cy="3103691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</TotalTime>
  <Words>67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      Франція  </vt:lpstr>
      <vt:lpstr>Символіка </vt:lpstr>
      <vt:lpstr> Адміністративний устрій </vt:lpstr>
      <vt:lpstr>Автомобільний транспорт</vt:lpstr>
      <vt:lpstr>     Населення</vt:lpstr>
      <vt:lpstr>      Релігія</vt:lpstr>
      <vt:lpstr>Найбільш відвідувані міста</vt:lpstr>
      <vt:lpstr>       Париж</vt:lpstr>
      <vt:lpstr>    Марсель</vt:lpstr>
      <vt:lpstr>     Ліон</vt:lpstr>
      <vt:lpstr>    Тулуза</vt:lpstr>
      <vt:lpstr>     Ніцца</vt:lpstr>
      <vt:lpstr>    Страсбург</vt:lpstr>
      <vt:lpstr>   Монпельє</vt:lpstr>
      <vt:lpstr>Слайд 15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WWW</dc:creator>
  <cp:lastModifiedBy>WWW</cp:lastModifiedBy>
  <cp:revision>8</cp:revision>
  <dcterms:created xsi:type="dcterms:W3CDTF">2013-02-13T15:27:15Z</dcterms:created>
  <dcterms:modified xsi:type="dcterms:W3CDTF">2013-02-13T16:44:28Z</dcterms:modified>
</cp:coreProperties>
</file>