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7" r:id="rId1"/>
  </p:sldMasterIdLst>
  <p:notesMasterIdLst>
    <p:notesMasterId r:id="rId28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3" r:id="rId21"/>
    <p:sldId id="274" r:id="rId22"/>
    <p:sldId id="280" r:id="rId23"/>
    <p:sldId id="281" r:id="rId24"/>
    <p:sldId id="282" r:id="rId25"/>
    <p:sldId id="276" r:id="rId26"/>
    <p:sldId id="284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>
      <p:cViewPr varScale="1">
        <p:scale>
          <a:sx n="92" d="100"/>
          <a:sy n="92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944891594816452E-3"/>
          <c:y val="3.1315865744274377E-2"/>
          <c:w val="0.73448976198436156"/>
          <c:h val="0.947003919509689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17"/>
          </c:dPt>
          <c:dPt>
            <c:idx val="1"/>
            <c:bubble3D val="0"/>
          </c:dPt>
          <c:dPt>
            <c:idx val="2"/>
            <c:bubble3D val="0"/>
            <c:explosion val="32"/>
          </c:dPt>
          <c:dPt>
            <c:idx val="3"/>
            <c:bubble3D val="0"/>
          </c:dPt>
          <c:cat>
            <c:strRef>
              <c:f>Лист1!$A$2:$A$4</c:f>
              <c:strCache>
                <c:ptCount val="3"/>
                <c:pt idx="0">
                  <c:v>Сфера послуг</c:v>
                </c:pt>
                <c:pt idx="1">
                  <c:v>Промисловість</c:v>
                </c:pt>
                <c:pt idx="2">
                  <c:v>С/г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</c:v>
                </c:pt>
                <c:pt idx="1">
                  <c:v>0.2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99675931205021"/>
          <c:y val="9.9394585219366588E-2"/>
          <c:w val="0.39403630573105997"/>
          <c:h val="0.584408492422736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5844938-B319-475C-AF97-70C75F53E782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0EC252-5D87-40F9-8E23-044AEA030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35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C5058B-8B96-4094-9F64-02F54095DD7C}" type="slidenum">
              <a:rPr lang="ru-RU" altLang="uk-UA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uk-UA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1650A-03D6-4A09-A83F-2EFC9DCD785F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>
              <a:defRPr/>
            </a:pPr>
            <a:fld id="{7A2A0FD2-0C34-4B49-AC30-15313622D2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15046-51A6-42D8-82DC-35D995CC7804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30C02-F884-4893-B714-D5B88544AFA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FDBB1-2F4F-48F8-BD3B-447554C4F4C6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pPr>
              <a:defRPr/>
            </a:pPr>
            <a:fld id="{B8C6702C-2C04-4818-AD6E-9C889472FC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553F1-CC26-4F89-8A3E-59D513F68E9E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C6DED-8030-421F-916D-5911B6FEEB5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E4CACC-2225-48B8-B547-81EAAED4E2B2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5EF956-8195-4F5D-AE43-9F0ECE5AD33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41665-0780-4956-BE8C-41221C069363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347F3-014C-4AB1-81C5-6B82D08A48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CD9DC4-9B99-4D08-8053-7DC9B1F32CA6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CD86C-63CC-4617-92B3-C7FF6647F0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D944F-09EA-4AD9-BBF4-7D5FF4973170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31B0A-5F18-44FC-B51B-8D865A1E8CF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744AE-CAA0-4B16-AAD0-509BD41D2B3F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68753-6E8E-4276-A11A-B46890F0337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2D4265-DAC2-4D9A-A56A-8C65DCF4E798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25CEB-B957-4552-8CEF-136D6C668F8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83EEE-985A-4A5A-BDCA-C681BB192D96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75114-3E50-4A03-98B6-14BC88C4D9C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995F3B-633F-49DE-AFBB-1846418F68EE}" type="datetimeFigureOut">
              <a:rPr lang="ru-RU" smtClean="0"/>
              <a:pPr>
                <a:defRPr/>
              </a:pPr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865DB2B-B545-4BEA-BE98-3FA05247AE8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ransition spd="slow" advClick="0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916832"/>
            <a:ext cx="8458200" cy="22322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88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Канада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18435" name="Text Box 1030"/>
          <p:cNvSpPr txBox="1">
            <a:spLocks noChangeArrowheads="1"/>
          </p:cNvSpPr>
          <p:nvPr/>
        </p:nvSpPr>
        <p:spPr bwMode="auto">
          <a:xfrm>
            <a:off x="1970295" y="662567"/>
            <a:ext cx="4864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 eaLnBrk="0" hangingPunct="0"/>
            <a:r>
              <a:rPr lang="uk-UA" altLang="uk-UA" sz="2200" dirty="0">
                <a:latin typeface="Bookman Old Style" pitchFamily="18" charset="0"/>
              </a:rPr>
              <a:t>	</a:t>
            </a:r>
            <a:r>
              <a:rPr lang="uk-UA" altLang="uk-UA" sz="2200" b="1" dirty="0">
                <a:latin typeface="Bookman Old Style" pitchFamily="18" charset="0"/>
              </a:rPr>
              <a:t>Ніагарський водоспад</a:t>
            </a:r>
          </a:p>
        </p:txBody>
      </p:sp>
      <p:sp>
        <p:nvSpPr>
          <p:cNvPr id="18436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8437" name="Picture 5" descr="D:\mygeography\Презентации\Канада\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19044"/>
            <a:ext cx="38481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9" descr="800px-Maid_of_the_mist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55268"/>
            <a:ext cx="38481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Содержимое 5" descr="HorseshoefromSkyl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077072"/>
            <a:ext cx="3455987" cy="259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Содержимое 7" descr="-Niagra_Falls_at_nigh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2" y="4145334"/>
            <a:ext cx="3762375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19459" name="Text Box 1030"/>
          <p:cNvSpPr txBox="1">
            <a:spLocks noChangeArrowheads="1"/>
          </p:cNvSpPr>
          <p:nvPr/>
        </p:nvSpPr>
        <p:spPr bwMode="auto">
          <a:xfrm>
            <a:off x="3925888" y="3990398"/>
            <a:ext cx="25939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200" b="1" dirty="0">
                <a:latin typeface="Bookman Old Style" pitchFamily="18" charset="0"/>
              </a:rPr>
              <a:t>Маккензі</a:t>
            </a: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9461" name="Picture 6" descr="D:\mygeography\Презентации\Канада\oz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701675"/>
            <a:ext cx="3746500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690563"/>
            <a:ext cx="5016500" cy="326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2808287" cy="309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7"/>
          <a:stretch>
            <a:fillRect/>
          </a:stretch>
        </p:blipFill>
        <p:spPr bwMode="auto">
          <a:xfrm>
            <a:off x="3708400" y="4437063"/>
            <a:ext cx="3624263" cy="221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030"/>
          <p:cNvSpPr txBox="1">
            <a:spLocks noChangeArrowheads="1"/>
          </p:cNvSpPr>
          <p:nvPr/>
        </p:nvSpPr>
        <p:spPr bwMode="auto">
          <a:xfrm>
            <a:off x="7267773" y="4991893"/>
            <a:ext cx="20161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200" b="1" dirty="0">
                <a:latin typeface="Bookman Old Style" pitchFamily="18" charset="0"/>
              </a:rPr>
              <a:t>Русло річки Святого Лаврентія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194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0483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5657850" y="908050"/>
            <a:ext cx="3402013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889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Корисні копалини: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Паливні: 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нафта, газ – </a:t>
            </a:r>
            <a:r>
              <a:rPr lang="uk-UA" sz="1800" dirty="0" err="1" smtClean="0">
                <a:solidFill>
                  <a:schemeClr val="tx2"/>
                </a:solidFill>
                <a:latin typeface="Bookman Old Style" pitchFamily="18" charset="0"/>
              </a:rPr>
              <a:t>Зх.-Канадський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 басейн; кам'яне вугілля (90% - 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зх., 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10% - сх.).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Рудні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:  залізна руда – Лабрадор; поліметалеві руди – Центральні провінції, Британська Колумбія; нікелеві руди – </a:t>
            </a:r>
            <a:r>
              <a:rPr lang="uk-UA" sz="1800" dirty="0" err="1" smtClean="0">
                <a:solidFill>
                  <a:schemeClr val="tx2"/>
                </a:solidFill>
                <a:latin typeface="Bookman Old Style" pitchFamily="18" charset="0"/>
              </a:rPr>
              <a:t>Садбері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, </a:t>
            </a:r>
            <a:r>
              <a:rPr lang="uk-UA" sz="1800" dirty="0" err="1" smtClean="0">
                <a:solidFill>
                  <a:schemeClr val="tx2"/>
                </a:solidFill>
                <a:latin typeface="Bookman Old Style" pitchFamily="18" charset="0"/>
              </a:rPr>
              <a:t>Томпсон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;</a:t>
            </a:r>
            <a:r>
              <a:rPr lang="uk-UA" sz="1800" dirty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золото та алюмінієві руди – </a:t>
            </a:r>
            <a:r>
              <a:rPr lang="uk-UA" sz="1800" dirty="0" err="1" smtClean="0">
                <a:solidFill>
                  <a:schemeClr val="tx2"/>
                </a:solidFill>
                <a:latin typeface="Bookman Old Style" pitchFamily="18" charset="0"/>
              </a:rPr>
              <a:t>Приозер</a:t>
            </a:r>
            <a:r>
              <a:rPr lang="en-US" sz="1800" dirty="0" smtClean="0">
                <a:solidFill>
                  <a:schemeClr val="tx2"/>
                </a:solidFill>
                <a:latin typeface="Bookman Old Style" pitchFamily="18" charset="0"/>
              </a:rPr>
              <a:t>’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я; срібні руди – Юкон.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>
              <a:solidFill>
                <a:schemeClr val="tx2"/>
              </a:solidFill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Нерудні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: калійні солі – Саскачеван, </a:t>
            </a:r>
            <a:r>
              <a:rPr lang="uk-UA" sz="1800" dirty="0" err="1" smtClean="0">
                <a:solidFill>
                  <a:schemeClr val="tx2"/>
                </a:solidFill>
                <a:latin typeface="Bookman Old Style" pitchFamily="18" charset="0"/>
              </a:rPr>
              <a:t>Квебек</a:t>
            </a:r>
            <a:r>
              <a:rPr lang="uk-UA" sz="1800" dirty="0" smtClean="0">
                <a:solidFill>
                  <a:schemeClr val="tx2"/>
                </a:solidFill>
                <a:latin typeface="Bookman Old Style" pitchFamily="18" charset="0"/>
              </a:rPr>
              <a:t>.</a:t>
            </a:r>
          </a:p>
        </p:txBody>
      </p:sp>
      <p:pic>
        <p:nvPicPr>
          <p:cNvPr id="20485" name="Picture 6" descr="http://geo.historic.ru/geographic-atlas/pic/map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058" r="8176" b="40800"/>
          <a:stretch>
            <a:fillRect/>
          </a:stretch>
        </p:blipFill>
        <p:spPr bwMode="auto">
          <a:xfrm>
            <a:off x="149225" y="992188"/>
            <a:ext cx="5461000" cy="531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495800" y="304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>
              <a:latin typeface="Times New Roman" pitchFamily="18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84438" y="44450"/>
            <a:ext cx="43195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Населення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0825" y="811213"/>
            <a:ext cx="8713788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Природний приріст –  4;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Додатне сальдо міграції: з Європи – 40%; з Азії – 30%; з Латинською Америки – 10%;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Двонаціональна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 країна: англоканадці – 45%; </a:t>
            </a: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франкоканадці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 – 30%.;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Релігія – християнство (католики – 47%; протестанти – 41%);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Середня густота населення – 3,1 чол. на км., 90% вздовж межі з США;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Рівень урбанізації – 77%;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Міста-мільйонери – Торонто, Монреаль, Ванкувер; найбільші міста – Оттава, </a:t>
            </a: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Квебек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, Вінніпег, </a:t>
            </a: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Едмонтон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, </a:t>
            </a: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Калгарі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, Гамільтон.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"/>
            </a:pP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  <a:cs typeface="Arial" charset="0"/>
              </a:rPr>
              <a:t>Офіційні мови – англійська та французька.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484438" y="44450"/>
            <a:ext cx="43195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Населення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07950" y="750888"/>
            <a:ext cx="8928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 eaLnBrk="0" hangingPunct="0">
              <a:buFont typeface="Wingdings" panose="05000000000000000000" pitchFamily="2" charset="2"/>
              <a:buChar char=""/>
            </a:pPr>
            <a:r>
              <a:rPr lang="uk-UA" altLang="uk-UA" sz="2400" b="1" dirty="0">
                <a:solidFill>
                  <a:schemeClr val="tx2"/>
                </a:solidFill>
                <a:latin typeface="Bookman Old Style" pitchFamily="18" charset="0"/>
              </a:rPr>
              <a:t>Трудові ресурси.</a:t>
            </a: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971118"/>
              </p:ext>
            </p:extLst>
          </p:nvPr>
        </p:nvGraphicFramePr>
        <p:xfrm>
          <a:off x="323056" y="1319560"/>
          <a:ext cx="8497887" cy="527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3555" name="Text Box 1030"/>
          <p:cNvSpPr txBox="1">
            <a:spLocks noChangeArrowheads="1"/>
          </p:cNvSpPr>
          <p:nvPr/>
        </p:nvSpPr>
        <p:spPr bwMode="auto">
          <a:xfrm>
            <a:off x="323528" y="908720"/>
            <a:ext cx="3704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400" b="1" dirty="0">
                <a:latin typeface="Bookman Old Style" pitchFamily="18" charset="0"/>
              </a:rPr>
              <a:t>Оттава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4864"/>
            <a:ext cx="4198938" cy="354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15888"/>
            <a:ext cx="4503737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Содержимое 9" descr="Ottawa-sky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3883025" cy="288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4579" name="Text Box 1030"/>
          <p:cNvSpPr txBox="1">
            <a:spLocks noChangeArrowheads="1"/>
          </p:cNvSpPr>
          <p:nvPr/>
        </p:nvSpPr>
        <p:spPr bwMode="auto">
          <a:xfrm>
            <a:off x="467544" y="4612481"/>
            <a:ext cx="3344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400" b="1" dirty="0">
                <a:latin typeface="Bookman Old Style" pitchFamily="18" charset="0"/>
              </a:rPr>
              <a:t>Ванкувер</a:t>
            </a:r>
          </a:p>
        </p:txBody>
      </p:sp>
      <p:pic>
        <p:nvPicPr>
          <p:cNvPr id="2458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0" y="260648"/>
            <a:ext cx="4667757" cy="350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34" y="2917825"/>
            <a:ext cx="5177254" cy="360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5603" name="Text Box 1030"/>
          <p:cNvSpPr txBox="1">
            <a:spLocks noChangeArrowheads="1"/>
          </p:cNvSpPr>
          <p:nvPr/>
        </p:nvSpPr>
        <p:spPr bwMode="auto">
          <a:xfrm>
            <a:off x="360640" y="4653136"/>
            <a:ext cx="3344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400" b="1">
                <a:latin typeface="Bookman Old Style" pitchFamily="18" charset="0"/>
              </a:rPr>
              <a:t>Торонто</a:t>
            </a: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5687"/>
          <a:stretch>
            <a:fillRect/>
          </a:stretch>
        </p:blipFill>
        <p:spPr bwMode="auto">
          <a:xfrm>
            <a:off x="325438" y="214313"/>
            <a:ext cx="4122737" cy="352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500313"/>
            <a:ext cx="508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26627" name="Text Box 1030"/>
          <p:cNvSpPr txBox="1">
            <a:spLocks noChangeArrowheads="1"/>
          </p:cNvSpPr>
          <p:nvPr/>
        </p:nvSpPr>
        <p:spPr bwMode="auto">
          <a:xfrm>
            <a:off x="0" y="2276872"/>
            <a:ext cx="33448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0" hangingPunct="0"/>
            <a:r>
              <a:rPr lang="uk-UA" altLang="uk-UA" sz="2400" b="1" dirty="0">
                <a:latin typeface="Bookman Old Style" pitchFamily="18" charset="0"/>
              </a:rPr>
              <a:t>Монреаль</a:t>
            </a: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48" y="147638"/>
            <a:ext cx="5111750" cy="383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7367587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5"/>
          <p:cNvSpPr>
            <a:spLocks noChangeArrowheads="1"/>
          </p:cNvSpPr>
          <p:nvPr/>
        </p:nvSpPr>
        <p:spPr bwMode="auto">
          <a:xfrm>
            <a:off x="2587625" y="427038"/>
            <a:ext cx="44592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Господарство</a:t>
            </a:r>
            <a:endParaRPr lang="ru-RU" altLang="uk-UA" sz="44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5287" y="1988840"/>
            <a:ext cx="8497887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Індустріально-аграрна країна;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Подвійний характер економіки</a:t>
            </a: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: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"/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Високі прибутки;</a:t>
            </a:r>
            <a:endParaRPr lang="uk-UA" sz="2400" dirty="0">
              <a:solidFill>
                <a:schemeClr val="tx2"/>
              </a:solidFill>
              <a:latin typeface="Bookman Old Style" pitchFamily="18" charset="0"/>
            </a:endParaRP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"/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Сировинна спеціалізація</a:t>
            </a:r>
            <a:endParaRPr lang="uk-UA" sz="2400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3. </a:t>
            </a: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Швидкий економічний злет у ХХ ст..</a:t>
            </a:r>
            <a:endParaRPr lang="uk-UA" sz="2400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2"/>
                </a:solidFill>
                <a:latin typeface="Bookman Old Style" pitchFamily="18" charset="0"/>
              </a:rPr>
              <a:t>4. Економічно високорозвинена держава, країна «Великої вісімки».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Зміст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72816"/>
            <a:ext cx="7869560" cy="4309939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«Візитна картка»</a:t>
            </a:r>
          </a:p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Склад території</a:t>
            </a:r>
          </a:p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ЕГП країни</a:t>
            </a:r>
          </a:p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Природні умови та ресурси</a:t>
            </a:r>
          </a:p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Населення</a:t>
            </a:r>
          </a:p>
          <a:p>
            <a:pPr>
              <a:buClr>
                <a:schemeClr val="tx2"/>
              </a:buClr>
            </a:pPr>
            <a:r>
              <a:rPr lang="uk-UA" sz="3200" dirty="0" smtClean="0">
                <a:latin typeface="Bookman Old Style" panose="02050604050505020204" pitchFamily="18" charset="0"/>
              </a:rPr>
              <a:t>  Господарство</a:t>
            </a:r>
          </a:p>
        </p:txBody>
      </p:sp>
    </p:spTree>
    <p:extLst>
      <p:ext uri="{BB962C8B-B14F-4D97-AF65-F5344CB8AC3E}">
        <p14:creationId xmlns:p14="http://schemas.microsoft.com/office/powerpoint/2010/main" val="2246494120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2195513" y="44450"/>
            <a:ext cx="53292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Промисловість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871320"/>
              </p:ext>
            </p:extLst>
          </p:nvPr>
        </p:nvGraphicFramePr>
        <p:xfrm>
          <a:off x="236538" y="1122363"/>
          <a:ext cx="8728075" cy="525946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86809"/>
                <a:gridCol w="1944360"/>
                <a:gridCol w="4896906"/>
              </a:tblGrid>
              <a:tr h="370741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Промисловість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Галузі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Територія розташування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579073">
                <a:tc rowSpan="3"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ПЕК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Паливна промисловість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Вугільна, нафтова, газова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579024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Нафтопереробка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Монреаль, Ванкувер,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Едмонтон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822902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Еелекторенерге-тика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ТЕС (22%) – Торонто, Ванкувер;</a:t>
                      </a:r>
                    </a:p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АЕС (17%) – Центральні провінції</a:t>
                      </a:r>
                    </a:p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ГЕС</a:t>
                      </a:r>
                      <a:r>
                        <a:rPr lang="uk-UA" sz="1600" baseline="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(61%); ПЕС.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600460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Чорна металургія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Чавун,</a:t>
                      </a:r>
                      <a:r>
                        <a:rPr lang="uk-UA" sz="1600" baseline="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сталь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Гамільтон (1/2 ),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Сідні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579073">
                <a:tc rowSpan="4"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Кольорова металургія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Алюміній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Арвіда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Кітіман</a:t>
                      </a:r>
                      <a:endParaRPr lang="uk-UA" sz="1600" dirty="0" smtClean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  <a:p>
                      <a:endParaRPr lang="uk-UA" sz="1600" dirty="0" smtClean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576039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Міді та нікель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Садбері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Томпсон</a:t>
                      </a:r>
                      <a:endParaRPr lang="uk-UA" sz="1600" dirty="0" smtClean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</a:tr>
              <a:tr h="576039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Олово та цинк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Трейл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itchFamily="18" charset="0"/>
                        </a:rPr>
                        <a:t> (у Британській Колумбії)</a:t>
                      </a:r>
                    </a:p>
                  </a:txBody>
                  <a:tcPr marL="91447" marR="91447" marT="45707" marB="45707"/>
                </a:tc>
              </a:tr>
              <a:tr h="576039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91447" marR="91447" marT="45707" marB="45707"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marL="91447" marR="91447" marT="45707" marB="45707"/>
                </a:tc>
              </a:tr>
            </a:tbl>
          </a:graphicData>
        </a:graphic>
      </p:graphicFrame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195513" y="-26988"/>
            <a:ext cx="5329237" cy="7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Промисловість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305930"/>
              </p:ext>
            </p:extLst>
          </p:nvPr>
        </p:nvGraphicFramePr>
        <p:xfrm>
          <a:off x="179388" y="971550"/>
          <a:ext cx="8728075" cy="531897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86809"/>
                <a:gridCol w="1944360"/>
                <a:gridCol w="4896906"/>
              </a:tblGrid>
              <a:tr h="370862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Промисловість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Галузі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Територія розташування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563914">
                <a:tc rowSpan="7"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Машинобуду-вання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Автомобілебуду-вання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Торонто,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Уінсон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Оттава</a:t>
                      </a:r>
                      <a:r>
                        <a:rPr lang="uk-UA" sz="1600" baseline="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563914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Авіабудування та с/г машини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Монреаль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Залізничне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Монреаль,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Уітб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Суднобудування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Галіфакс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Сорель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Ванкувер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С/г машини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Центр (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Мілуокі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Пеорія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Мемфіс, Чикаго)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Точне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Торонто, Оттава, Монреаль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Важке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Гамільтон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rowSpan="2"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Хімічна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Полімери 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Сарнія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Монреаль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Калійні добрива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Калгарі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800148">
                <a:tc rowSpan="2"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Лісова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Целюлозо-паперова (газетний папір)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Труа-Рів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’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єр</a:t>
                      </a:r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, </a:t>
                      </a:r>
                      <a:r>
                        <a:rPr lang="uk-UA" sz="1600" dirty="0" err="1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Прінс-Руперт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  <a:tr h="370862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пиломатеріали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Британська Колумбія</a:t>
                      </a:r>
                      <a:endParaRPr lang="ru-RU" sz="16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7" marR="91447" marT="45723" marB="45723"/>
                </a:tc>
              </a:tr>
            </a:tbl>
          </a:graphicData>
        </a:graphic>
      </p:graphicFrame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Сільське господарство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uk-UA" altLang="uk-UA" sz="2400" b="1" dirty="0">
                <a:solidFill>
                  <a:schemeClr val="tx2"/>
                </a:solidFill>
                <a:latin typeface="Bookman Old Style" pitchFamily="18" charset="0"/>
              </a:rPr>
              <a:t>Рослинництво</a:t>
            </a: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: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пшениця (Степові провінції), зернові культури (Південь Центральних провінцій), картопля (острів Принці Едуарда), садівництво (район Монреаль, Нова Шотландія).</a:t>
            </a:r>
          </a:p>
        </p:txBody>
      </p:sp>
      <p:pic>
        <p:nvPicPr>
          <p:cNvPr id="32772" name="Picture 2" descr="http://images04.olx.com.ua/ui/2/53/90/3831539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/>
          <a:stretch>
            <a:fillRect/>
          </a:stretch>
        </p:blipFill>
        <p:spPr bwMode="auto">
          <a:xfrm>
            <a:off x="179388" y="2349500"/>
            <a:ext cx="5010150" cy="357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www.odvestnik.com.ua/~images/numbers/402/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33600"/>
            <a:ext cx="325120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Сільське господарство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altLang="uk-UA" sz="2400" b="1" dirty="0">
                <a:solidFill>
                  <a:schemeClr val="tx2"/>
                </a:solidFill>
                <a:latin typeface="Bookman Old Style" pitchFamily="18" charset="0"/>
              </a:rPr>
              <a:t>2. Тваринництво</a:t>
            </a: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: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м’ясо-вовняне скотарство (Степові провінції), молочне скотарство, свинарство, птахівництво (Південь Центральних провінцій).</a:t>
            </a:r>
          </a:p>
        </p:txBody>
      </p:sp>
      <p:pic>
        <p:nvPicPr>
          <p:cNvPr id="33796" name="Picture 2" descr="http://www.agri-news.spb.ru/userfiles/images/Siniz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27225"/>
            <a:ext cx="3456062" cy="259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ttp://uaprom-image.s3.amazonaws.com/1223394_w640_h640_image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2"/>
          <a:stretch>
            <a:fillRect/>
          </a:stretch>
        </p:blipFill>
        <p:spPr bwMode="auto">
          <a:xfrm>
            <a:off x="2484438" y="4638675"/>
            <a:ext cx="3887787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http://www.basketfood.ru/bpic/bigs/9344_4007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8839" r="-2631" b="-12042"/>
          <a:stretch>
            <a:fillRect/>
          </a:stretch>
        </p:blipFill>
        <p:spPr bwMode="auto">
          <a:xfrm>
            <a:off x="4623955" y="1912938"/>
            <a:ext cx="4127933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5"/>
          <p:cNvSpPr>
            <a:spLocks noChangeArrowheads="1"/>
          </p:cNvSpPr>
          <p:nvPr/>
        </p:nvSpPr>
        <p:spPr bwMode="auto">
          <a:xfrm>
            <a:off x="1828800" y="188913"/>
            <a:ext cx="5976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Сільське господарство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/>
            <a:r>
              <a:rPr lang="uk-UA" altLang="uk-UA" sz="2400" b="1" dirty="0">
                <a:solidFill>
                  <a:schemeClr val="tx2"/>
                </a:solidFill>
                <a:latin typeface="Bookman Old Style" pitchFamily="18" charset="0"/>
              </a:rPr>
              <a:t>3. Рибальство</a:t>
            </a: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: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морожена риба, консерви (Атлантичні провінції, Британська Колумбія)</a:t>
            </a:r>
          </a:p>
        </p:txBody>
      </p:sp>
      <p:pic>
        <p:nvPicPr>
          <p:cNvPr id="34820" name="Picture 2" descr="http://travel.canada2day.com/show_image_feaNewspro.php?filename=/2010/03/fishing-canada-245.jpg&amp;cat=19&amp;pid=909&amp;cache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4963"/>
            <a:ext cx="3552825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www.councils.org/uploadedImages/Career_Gateway/fish-harvesting.jpg?n=13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4963"/>
            <a:ext cx="3665538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 descr="http://ua.all-biz.info/img/ua/catalog/51843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3719512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://www.businessoffers.ru/images/photos/DD2E469DCAA24F7F961E4C93177B73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73525"/>
            <a:ext cx="2801938" cy="259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5"/>
          <p:cNvSpPr>
            <a:spLocks noChangeArrowheads="1"/>
          </p:cNvSpPr>
          <p:nvPr/>
        </p:nvSpPr>
        <p:spPr bwMode="auto">
          <a:xfrm>
            <a:off x="2070100" y="273050"/>
            <a:ext cx="5494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4000" b="1" dirty="0">
                <a:solidFill>
                  <a:schemeClr val="tx2"/>
                </a:solidFill>
                <a:latin typeface="Bookman Old Style" pitchFamily="18" charset="0"/>
              </a:rPr>
              <a:t>Зовнішня торгівля</a:t>
            </a:r>
            <a:endParaRPr lang="ru-RU" altLang="uk-UA" sz="40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591062"/>
              </p:ext>
            </p:extLst>
          </p:nvPr>
        </p:nvGraphicFramePr>
        <p:xfrm>
          <a:off x="323850" y="1340769"/>
          <a:ext cx="8569325" cy="475252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48657"/>
                <a:gridCol w="4320668"/>
              </a:tblGrid>
              <a:tr h="63983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Експорт</a:t>
                      </a:r>
                      <a:endParaRPr lang="ru-RU" sz="24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Імпорт</a:t>
                      </a:r>
                      <a:endParaRPr lang="ru-RU" sz="240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1768584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1. Мінеральна сировина (нафта, газ, вугілля, залізна,</a:t>
                      </a:r>
                      <a:r>
                        <a:rPr lang="uk-UA" sz="2000" baseline="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 нікелеві, поліметалеві руди, золото, калійна сіль</a:t>
                      </a:r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)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1. Машини та обладнання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86359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2. Ліс, пиломатеріали, папір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2. Сировина: глинозем, нафта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616932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3. пшениця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3. Тропічні фрукти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  <a:tr h="863590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4. Машини та обладнання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2"/>
                          </a:solidFill>
                          <a:latin typeface="Bookman Old Style" panose="02050604050505020204" pitchFamily="18" charset="0"/>
                        </a:rPr>
                        <a:t>4. Промислові вироби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7" marB="45717"/>
                </a:tc>
              </a:tr>
            </a:tbl>
          </a:graphicData>
        </a:graphic>
      </p:graphicFrame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Bookman Old Style" panose="02050604050505020204" pitchFamily="18" charset="0"/>
              </a:rPr>
              <a:t>Дякую за увагу!</a:t>
            </a:r>
            <a:endParaRPr lang="uk-UA" dirty="0"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>
                <a:latin typeface="Bookman Old Style" panose="02050604050505020204" pitchFamily="18" charset="0"/>
              </a:rPr>
              <a:t>Виконала: Руденко М.О.</a:t>
            </a:r>
            <a:endParaRPr lang="uk-UA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134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1757288" y="5647682"/>
            <a:ext cx="1884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2800" b="1" dirty="0">
                <a:solidFill>
                  <a:schemeClr val="tx2"/>
                </a:solidFill>
                <a:latin typeface="Bookman Old Style" pitchFamily="18" charset="0"/>
              </a:rPr>
              <a:t>Прапор</a:t>
            </a:r>
            <a:endParaRPr lang="ru-RU" altLang="uk-UA" sz="2800" b="1" dirty="0">
              <a:solidFill>
                <a:schemeClr val="tx2"/>
              </a:solidFill>
            </a:endParaRPr>
          </a:p>
        </p:txBody>
      </p:sp>
      <p:sp>
        <p:nvSpPr>
          <p:cNvPr id="11267" name="Прямоугольник 9"/>
          <p:cNvSpPr>
            <a:spLocks noChangeArrowheads="1"/>
          </p:cNvSpPr>
          <p:nvPr/>
        </p:nvSpPr>
        <p:spPr bwMode="auto">
          <a:xfrm>
            <a:off x="6550210" y="5648614"/>
            <a:ext cx="10842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uk-UA" altLang="uk-UA" sz="2800" b="1" dirty="0">
                <a:solidFill>
                  <a:schemeClr val="tx2"/>
                </a:solidFill>
                <a:latin typeface="Bookman Old Style" pitchFamily="18" charset="0"/>
              </a:rPr>
              <a:t>Герб</a:t>
            </a:r>
            <a:endParaRPr lang="ru-RU" altLang="uk-UA" sz="2800" b="1" dirty="0">
              <a:solidFill>
                <a:schemeClr val="tx2"/>
              </a:solidFill>
            </a:endParaRPr>
          </a:p>
        </p:txBody>
      </p:sp>
      <p:pic>
        <p:nvPicPr>
          <p:cNvPr id="11268" name="Picture 6" descr="D:\mygeography\Презентации\Канада\fla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32272"/>
            <a:ext cx="5040684" cy="358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5063"/>
            <a:ext cx="3744541" cy="50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07951" y="577467"/>
            <a:ext cx="886142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Площа: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9,98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млн. кв. км.  </a:t>
            </a:r>
          </a:p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Населення: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33,5 млн.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чол. (2009 р.)</a:t>
            </a:r>
          </a:p>
          <a:p>
            <a:pPr algn="just"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Складається з трьох </a:t>
            </a:r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частин: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Центральна, штат Аляска, штат </a:t>
            </a:r>
            <a:r>
              <a:rPr lang="uk-UA" altLang="uk-UA" sz="2000" dirty="0" err="1" smtClean="0">
                <a:solidFill>
                  <a:schemeClr val="tx2"/>
                </a:solidFill>
                <a:latin typeface="Bookman Old Style" pitchFamily="18" charset="0"/>
              </a:rPr>
              <a:t>Гаваї</a:t>
            </a:r>
            <a:endParaRPr lang="uk-UA" altLang="uk-UA" sz="2000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Столиця: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 Оттава</a:t>
            </a:r>
            <a:endParaRPr lang="uk-UA" altLang="uk-UA" sz="2000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just"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Державний лад: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 країна у складі Співдружності (Британської), федерація</a:t>
            </a:r>
          </a:p>
          <a:p>
            <a:pPr algn="just"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Склад території: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 10 провінцій,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3 території</a:t>
            </a:r>
            <a:endParaRPr lang="uk-UA" altLang="uk-UA" sz="2000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Офіційна мова: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англійська, французька</a:t>
            </a:r>
          </a:p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Релігія: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християнство (протестантизм, католицизм)</a:t>
            </a:r>
            <a:endParaRPr lang="uk-UA" altLang="uk-UA" sz="20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just" eaLnBrk="0" hangingPunct="0"/>
            <a:r>
              <a:rPr lang="uk-UA" altLang="uk-UA" sz="2000" b="1" dirty="0" smtClean="0">
                <a:solidFill>
                  <a:schemeClr val="tx2"/>
                </a:solidFill>
                <a:latin typeface="Bookman Old Style" pitchFamily="18" charset="0"/>
              </a:rPr>
              <a:t>Грошова </a:t>
            </a:r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одиниця: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канадський </a:t>
            </a:r>
            <a:r>
              <a:rPr lang="uk-UA" altLang="uk-UA" sz="2000" dirty="0" smtClean="0">
                <a:solidFill>
                  <a:schemeClr val="tx2"/>
                </a:solidFill>
                <a:latin typeface="Bookman Old Style" pitchFamily="18" charset="0"/>
              </a:rPr>
              <a:t>долар</a:t>
            </a:r>
          </a:p>
        </p:txBody>
      </p:sp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4876800" y="4038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 sz="2400">
              <a:latin typeface="Times New Roman" pitchFamily="18" charset="0"/>
            </a:endParaRPr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592931" y="-26988"/>
            <a:ext cx="7958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4400" b="1" dirty="0">
                <a:solidFill>
                  <a:schemeClr val="tx2"/>
                </a:solidFill>
                <a:latin typeface="AcademyCTT" pitchFamily="2" charset="0"/>
              </a:rPr>
              <a:t>«</a:t>
            </a:r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Візитна картка Канади</a:t>
            </a:r>
            <a:r>
              <a:rPr lang="ru-RU" altLang="uk-UA" sz="4400" b="1" dirty="0">
                <a:solidFill>
                  <a:schemeClr val="tx2"/>
                </a:solidFill>
                <a:latin typeface="AcademyCTT" pitchFamily="2" charset="0"/>
              </a:rPr>
              <a:t>»</a:t>
            </a:r>
            <a:endParaRPr lang="ru-RU" altLang="uk-UA" sz="4400" dirty="0">
              <a:solidFill>
                <a:schemeClr val="tx2"/>
              </a:solidFill>
            </a:endParaRPr>
          </a:p>
        </p:txBody>
      </p:sp>
      <p:pic>
        <p:nvPicPr>
          <p:cNvPr id="12293" name="Picture 2" descr="http://time-clock.biz/img/foto/canadian_do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8600"/>
            <a:ext cx="3941763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http://fx-currencies.ru/wp-content/uploads/2010/08/%D0%BA%D0%B0%D0%BD%D0%B0%D0%B4%D1%81%D0%BA%D0%B8%D0%B9-%D0%B4%D0%BE%D0%BB%D0%BB%D0%B0%D1%80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4219575"/>
            <a:ext cx="4491037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5"/>
          <p:cNvSpPr>
            <a:spLocks noChangeArrowheads="1"/>
          </p:cNvSpPr>
          <p:nvPr/>
        </p:nvSpPr>
        <p:spPr bwMode="auto">
          <a:xfrm>
            <a:off x="2252663" y="22658"/>
            <a:ext cx="51292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Склад території</a:t>
            </a:r>
            <a:endParaRPr lang="ru-RU" altLang="uk-UA" sz="44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6084" r="928" b="4352"/>
          <a:stretch>
            <a:fillRect/>
          </a:stretch>
        </p:blipFill>
        <p:spPr bwMode="auto">
          <a:xfrm>
            <a:off x="892833" y="777105"/>
            <a:ext cx="7848872" cy="571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508625" y="692150"/>
            <a:ext cx="3455988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Вихід до трьох океанів;</a:t>
            </a:r>
          </a:p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90% берегів не беруть участь в господарстві країни;</a:t>
            </a:r>
          </a:p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Порти Ванкувер, Монреаль;</a:t>
            </a:r>
          </a:p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Кордони з США – партнером НАТО;</a:t>
            </a:r>
          </a:p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Зв'язки через Великі озера та суходільними шляхами;</a:t>
            </a:r>
          </a:p>
          <a:p>
            <a:pPr marL="342900" indent="-342900" eaLnBrk="0" hangingPunct="0">
              <a:buFont typeface="Wingdings" panose="05000000000000000000" pitchFamily="2" charset="2"/>
              <a:buChar char=""/>
            </a:pPr>
            <a:r>
              <a:rPr lang="uk-UA" altLang="uk-UA" sz="2400" dirty="0">
                <a:solidFill>
                  <a:schemeClr val="tx2"/>
                </a:solidFill>
                <a:latin typeface="Bookman Old Style" pitchFamily="18" charset="0"/>
              </a:rPr>
              <a:t>Економічні зв'язки з США.</a:t>
            </a:r>
            <a:endParaRPr lang="ru-RU" altLang="uk-UA" sz="24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2627312" y="0"/>
            <a:ext cx="43576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4400" b="1" dirty="0">
                <a:solidFill>
                  <a:schemeClr val="tx2"/>
                </a:solidFill>
                <a:latin typeface="Bookman Old Style" pitchFamily="18" charset="0"/>
              </a:rPr>
              <a:t>«ЕГП Канади»</a:t>
            </a:r>
            <a:endParaRPr lang="ru-RU" altLang="uk-UA" sz="44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434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5106" r="4796" b="17622"/>
          <a:stretch>
            <a:fillRect/>
          </a:stretch>
        </p:blipFill>
        <p:spPr bwMode="auto">
          <a:xfrm>
            <a:off x="539751" y="769938"/>
            <a:ext cx="4536306" cy="562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15363" name="Text Box 1030"/>
          <p:cNvSpPr txBox="1">
            <a:spLocks noChangeArrowheads="1"/>
          </p:cNvSpPr>
          <p:nvPr/>
        </p:nvSpPr>
        <p:spPr bwMode="auto">
          <a:xfrm>
            <a:off x="179388" y="5634038"/>
            <a:ext cx="87852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 eaLnBrk="0" hangingPunct="0"/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</a:rPr>
              <a:t>	</a:t>
            </a:r>
            <a:r>
              <a:rPr lang="uk-UA" altLang="uk-UA" sz="2200" dirty="0" err="1">
                <a:solidFill>
                  <a:schemeClr val="tx2"/>
                </a:solidFill>
                <a:latin typeface="Bookman Old Style" pitchFamily="18" charset="0"/>
              </a:rPr>
              <a:t>Лаврентійська</a:t>
            </a:r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</a:rPr>
              <a:t> височина займає ½ площі держави, внутрішні рівнини використовуються і с/г (75% ріллі).</a:t>
            </a:r>
          </a:p>
          <a:p>
            <a:pPr algn="just" eaLnBrk="0" hangingPunct="0"/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</a:rPr>
              <a:t>	Гори: Кордильєри, Аппалачі.  </a:t>
            </a:r>
          </a:p>
        </p:txBody>
      </p:sp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690563"/>
            <a:ext cx="7400925" cy="49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16387" name="Text Box 1030"/>
          <p:cNvSpPr txBox="1">
            <a:spLocks noChangeArrowheads="1"/>
          </p:cNvSpPr>
          <p:nvPr/>
        </p:nvSpPr>
        <p:spPr bwMode="auto">
          <a:xfrm>
            <a:off x="2516188" y="6310313"/>
            <a:ext cx="4032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just" eaLnBrk="0" hangingPunct="0"/>
            <a:r>
              <a:rPr lang="uk-UA" altLang="uk-UA" sz="2200" dirty="0">
                <a:solidFill>
                  <a:schemeClr val="tx2"/>
                </a:solidFill>
                <a:latin typeface="Bookman Old Style" pitchFamily="18" charset="0"/>
              </a:rPr>
              <a:t>	Скелясті гори</a:t>
            </a:r>
          </a:p>
        </p:txBody>
      </p:sp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638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/>
          <a:stretch>
            <a:fillRect/>
          </a:stretch>
        </p:blipFill>
        <p:spPr bwMode="auto">
          <a:xfrm>
            <a:off x="2871788" y="703263"/>
            <a:ext cx="3546475" cy="553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endParaRPr lang="uk-UA" altLang="uk-UA"/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1042988" y="44450"/>
            <a:ext cx="7202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r>
              <a:rPr lang="uk-UA" altLang="uk-UA" sz="3600" b="1" dirty="0">
                <a:solidFill>
                  <a:schemeClr val="tx2"/>
                </a:solidFill>
                <a:latin typeface="Bookman Old Style" pitchFamily="18" charset="0"/>
              </a:rPr>
              <a:t>Природні умови та ресурси</a:t>
            </a:r>
            <a:endParaRPr lang="ru-RU" altLang="uk-UA" sz="36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741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-2467" r="-7259" b="2467"/>
          <a:stretch>
            <a:fillRect/>
          </a:stretch>
        </p:blipFill>
        <p:spPr bwMode="auto">
          <a:xfrm>
            <a:off x="107950" y="674688"/>
            <a:ext cx="6048375" cy="549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1030"/>
          <p:cNvSpPr txBox="1">
            <a:spLocks noChangeArrowheads="1"/>
          </p:cNvSpPr>
          <p:nvPr/>
        </p:nvSpPr>
        <p:spPr bwMode="auto">
          <a:xfrm>
            <a:off x="5741988" y="620713"/>
            <a:ext cx="331152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Клімат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: арктичний пояс; субарктичний пояс, помірний пояс поділяється на три кліматичних області: морського типу клімату, континентального та мусонного.</a:t>
            </a:r>
          </a:p>
          <a:p>
            <a:pPr eaLnBrk="0" hangingPunct="0"/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Водні: 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річки: Маккензі, Св. Лаврентія, Атабаска, Нельсон; річки Лабрадору та Кордильєр (енергія); озера.</a:t>
            </a:r>
          </a:p>
          <a:p>
            <a:pPr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Ґрунти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:  чорноземи, бурі і сірі лісові.</a:t>
            </a:r>
          </a:p>
          <a:p>
            <a:pPr eaLnBrk="0" hangingPunct="0"/>
            <a:r>
              <a:rPr lang="uk-UA" altLang="uk-UA" sz="2000" b="1" dirty="0">
                <a:solidFill>
                  <a:schemeClr val="tx2"/>
                </a:solidFill>
                <a:latin typeface="Bookman Old Style" pitchFamily="18" charset="0"/>
              </a:rPr>
              <a:t>Лісові</a:t>
            </a:r>
            <a:r>
              <a:rPr lang="uk-UA" altLang="uk-UA" sz="2000" dirty="0">
                <a:solidFill>
                  <a:schemeClr val="tx2"/>
                </a:solidFill>
                <a:latin typeface="Bookman Old Style" pitchFamily="18" charset="0"/>
              </a:rPr>
              <a:t>: 1/2 площі країни.</a:t>
            </a:r>
          </a:p>
        </p:txBody>
      </p:sp>
    </p:spTree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224</TotalTime>
  <Words>744</Words>
  <Application>Microsoft Office PowerPoint</Application>
  <PresentationFormat>Экран (4:3)</PresentationFormat>
  <Paragraphs>145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Franklin Gothic Book</vt:lpstr>
      <vt:lpstr>Arial</vt:lpstr>
      <vt:lpstr>Franklin Gothic Medium</vt:lpstr>
      <vt:lpstr>Wingdings 2</vt:lpstr>
      <vt:lpstr>Calibri</vt:lpstr>
      <vt:lpstr>Bookman Old Style</vt:lpstr>
      <vt:lpstr>Times New Roman</vt:lpstr>
      <vt:lpstr>AcademyCTT</vt:lpstr>
      <vt:lpstr>Wingdings</vt:lpstr>
      <vt:lpstr>Decatur</vt:lpstr>
      <vt:lpstr>Канада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Канада</dc:title>
  <dc:creator>Виталий</dc:creator>
  <cp:lastModifiedBy>Маша</cp:lastModifiedBy>
  <cp:revision>32</cp:revision>
  <dcterms:created xsi:type="dcterms:W3CDTF">2011-04-20T17:35:59Z</dcterms:created>
  <dcterms:modified xsi:type="dcterms:W3CDTF">2014-04-23T16:56:14Z</dcterms:modified>
</cp:coreProperties>
</file>