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3" r:id="rId1"/>
  </p:sldMasterIdLst>
  <p:notesMasterIdLst>
    <p:notesMasterId r:id="rId28"/>
  </p:notesMasterIdLst>
  <p:sldIdLst>
    <p:sldId id="256" r:id="rId2"/>
    <p:sldId id="258" r:id="rId3"/>
    <p:sldId id="257" r:id="rId4"/>
    <p:sldId id="273" r:id="rId5"/>
    <p:sldId id="259" r:id="rId6"/>
    <p:sldId id="269" r:id="rId7"/>
    <p:sldId id="270" r:id="rId8"/>
    <p:sldId id="271" r:id="rId9"/>
    <p:sldId id="263" r:id="rId10"/>
    <p:sldId id="272" r:id="rId11"/>
    <p:sldId id="274" r:id="rId12"/>
    <p:sldId id="278" r:id="rId13"/>
    <p:sldId id="264" r:id="rId14"/>
    <p:sldId id="275" r:id="rId15"/>
    <p:sldId id="276" r:id="rId16"/>
    <p:sldId id="265" r:id="rId17"/>
    <p:sldId id="279" r:id="rId18"/>
    <p:sldId id="277" r:id="rId19"/>
    <p:sldId id="266" r:id="rId20"/>
    <p:sldId id="280" r:id="rId21"/>
    <p:sldId id="267" r:id="rId22"/>
    <p:sldId id="281" r:id="rId23"/>
    <p:sldId id="282" r:id="rId24"/>
    <p:sldId id="268" r:id="rId25"/>
    <p:sldId id="283" r:id="rId26"/>
    <p:sldId id="284" r:id="rId27"/>
  </p:sldIdLst>
  <p:sldSz cx="9144000" cy="6858000" type="screen4x3"/>
  <p:notesSz cx="6858000" cy="9144000"/>
  <p:defaultTextStyle>
    <a:lvl1pPr marL="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Gill Sans MT"/>
      </a:defRPr>
    </a:lvl1pPr>
    <a:lvl2pPr marL="4572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Gill Sans MT"/>
      </a:defRPr>
    </a:lvl2pPr>
    <a:lvl3pPr marL="9144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Gill Sans MT"/>
      </a:defRPr>
    </a:lvl3pPr>
    <a:lvl4pPr marL="13716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Gill Sans MT"/>
      </a:defRPr>
    </a:lvl4pPr>
    <a:lvl5pPr marL="18288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Gill Sans MT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rgbClr r="100000" g="0" b="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49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9E4A5-99C0-4ED6-A0F5-0C4827521684}" type="datetimeFigureOut">
              <a:rPr lang="ru-RU" smtClean="0"/>
              <a:t>06.05.2014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BF7BF-27DC-4034-9D79-99B11908D5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94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BF7BF-27DC-4034-9D79-99B11908D50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81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5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060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42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63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62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anose="02040502050405020303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708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946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13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8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85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290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720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22.09.2013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‹#›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985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-99392"/>
            <a:ext cx="627504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Горбушина Дар’я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3789040"/>
            <a:ext cx="6851104" cy="2836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dirty="0">
                <a:solidFill>
                  <a:schemeClr val="bg1"/>
                </a:solidFill>
              </a:rPr>
              <a:t>Первісне населення Марокко - бербери; три чверті всіх сучасних марокканців мають берберські коріння. </a:t>
            </a:r>
            <a:r>
              <a:rPr lang="uk-UA" sz="2400" b="1" dirty="0" smtClean="0">
                <a:solidFill>
                  <a:schemeClr val="bg1"/>
                </a:solidFill>
              </a:rPr>
              <a:t>Араби</a:t>
            </a:r>
            <a:r>
              <a:rPr lang="uk-UA" sz="2400" b="1" dirty="0">
                <a:solidFill>
                  <a:schemeClr val="bg1"/>
                </a:solidFill>
              </a:rPr>
              <a:t>, які складають більшу частину жителів великих міст, формують другу за величиною етнічну групу. </a:t>
            </a:r>
            <a:r>
              <a:rPr lang="uk-UA" sz="2400" b="1" dirty="0" smtClean="0">
                <a:solidFill>
                  <a:schemeClr val="bg1"/>
                </a:solidFill>
              </a:rPr>
              <a:t> У </a:t>
            </a:r>
            <a:r>
              <a:rPr lang="uk-UA" sz="2400" b="1" dirty="0">
                <a:solidFill>
                  <a:schemeClr val="bg1"/>
                </a:solidFill>
              </a:rPr>
              <a:t>Марокко проживає приблизно 100 000 європейців, більшість з яких - французи.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3825" y="30707"/>
            <a:ext cx="6480175" cy="3542309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8961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3519" y="-17723"/>
            <a:ext cx="4584602" cy="694431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endParaRPr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7060" y="-69902"/>
            <a:ext cx="5266928" cy="74093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Економіка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668" y="3501008"/>
            <a:ext cx="5915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/>
              <a:t>Переваги: </a:t>
            </a:r>
            <a:r>
              <a:rPr lang="uk-UA" sz="2400" b="1" dirty="0">
                <a:solidFill>
                  <a:schemeClr val="bg1"/>
                </a:solidFill>
              </a:rPr>
              <a:t>стимулююча економіку політика і дешева робоча сила залучають інвестиції. Вже зараз розвинена туристична галузь має ще більш значний потенціал; </a:t>
            </a:r>
            <a:br>
              <a:rPr lang="uk-UA" sz="2400" b="1" dirty="0">
                <a:solidFill>
                  <a:schemeClr val="bg1"/>
                </a:solidFill>
              </a:rPr>
            </a:br>
            <a:r>
              <a:rPr lang="uk-UA" sz="2400" b="1" dirty="0"/>
              <a:t>Слабкі сторони: </a:t>
            </a:r>
            <a:r>
              <a:rPr lang="uk-UA" sz="2400" b="1" dirty="0">
                <a:solidFill>
                  <a:schemeClr val="bg1"/>
                </a:solidFill>
              </a:rPr>
              <a:t>високе безробіття (23%) і велике зростання населення. Посушливі періоди.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3771" y="1284391"/>
            <a:ext cx="4140200" cy="334803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1545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3519" y="-17723"/>
            <a:ext cx="4584602" cy="694431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Промисловість</a:t>
            </a:r>
            <a:endParaRPr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45025"/>
            <a:ext cx="5004048" cy="321297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052737"/>
            <a:ext cx="6059016" cy="352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300" b="1" dirty="0" smtClean="0">
                <a:solidFill>
                  <a:schemeClr val="bg1"/>
                </a:solidFill>
              </a:rPr>
              <a:t>Частка обробної промисловості становить 19% ВВП.У Касабланці здійснюється складання автомобілів. Діють підприємства харчової промисловості, борошномельні заводи. Текстильна промисловість орієнтована головним чином на експорт (в основному в країни ЄС).У Мохаммедії і Сіді-Касемі працюють нафтопереробні заводи.</a:t>
            </a:r>
            <a:endParaRPr lang="uk-UA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3519" y="-17723"/>
            <a:ext cx="4584602" cy="694431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Господарство</a:t>
            </a:r>
            <a:endParaRPr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0063" y="5241394"/>
            <a:ext cx="885828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r>
              <a:rPr sz="2000" b="1" dirty="0" smtClean="0">
                <a:solidFill>
                  <a:schemeClr val="bg1"/>
                </a:solidFill>
                <a:latin typeface="Times New Roman" pitchFamily="18"/>
              </a:rPr>
              <a:t> </a:t>
            </a:r>
            <a:r>
              <a:rPr sz="2000" b="1" dirty="0">
                <a:solidFill>
                  <a:schemeClr val="bg1"/>
                </a:solidFill>
                <a:latin typeface="Times New Roman" pitchFamily="18"/>
              </a:rPr>
              <a:t>Марокко – аграрна країна з відносно розвинутою гірничодобувною та обробною промисловістю.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5549170"/>
            <a:ext cx="437966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r>
              <a:rPr sz="2000" b="1" dirty="0" smtClean="0">
                <a:solidFill>
                  <a:schemeClr val="bg1"/>
                </a:solidFill>
                <a:latin typeface="Times New Roman" pitchFamily="18"/>
              </a:rPr>
              <a:t>  </a:t>
            </a:r>
            <a:r>
              <a:rPr sz="2000" b="1" dirty="0">
                <a:solidFill>
                  <a:schemeClr val="bg1"/>
                </a:solidFill>
                <a:latin typeface="Times New Roman" pitchFamily="18"/>
              </a:rPr>
              <a:t>ВВП на душу населення – $1388.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1840" y="1149083"/>
            <a:ext cx="5836503" cy="386409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10063" y="5929020"/>
            <a:ext cx="7572427" cy="70788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r>
              <a:rPr sz="2000" b="1" dirty="0" smtClean="0">
                <a:solidFill>
                  <a:schemeClr val="bg1"/>
                </a:solidFill>
                <a:latin typeface="Times New Roman" pitchFamily="18"/>
              </a:rPr>
              <a:t> </a:t>
            </a:r>
            <a:r>
              <a:rPr sz="2000" b="1" dirty="0">
                <a:solidFill>
                  <a:schemeClr val="bg1"/>
                </a:solidFill>
                <a:latin typeface="Times New Roman" pitchFamily="18"/>
              </a:rPr>
              <a:t>4/5 посівних площ  - пшениця, ячмінь, бобові та цукровий буряк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9952" y="211167"/>
            <a:ext cx="5014051" cy="694431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endParaRPr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-17723"/>
            <a:ext cx="5987008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Сільське господарство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2060848"/>
            <a:ext cx="5626968" cy="4525963"/>
          </a:xfrm>
        </p:spPr>
        <p:txBody>
          <a:bodyPr>
            <a:normAutofit lnSpcReduction="10000"/>
          </a:bodyPr>
          <a:lstStyle/>
          <a:p>
            <a:pPr algn="ctr"/>
            <a:endParaRPr lang="uk-UA" sz="24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Марокко продовжує залишатися переважно аграрною країною. 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Незважаючи на успіхи в розвитку системи зрошення, як і раніше вирішальним чинником у сільськогосподарському виробництві залишаються погодні умови. 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Зернові, бобові й цукровий буряк займають 80% оброблюваних земель. Вирощуються пшениця , томати,картопля .</a:t>
            </a:r>
          </a:p>
          <a:p>
            <a:pPr marL="0" indent="0" algn="ctr">
              <a:buNone/>
            </a:pP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71" y="2564904"/>
            <a:ext cx="3810000" cy="414910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6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744924"/>
            <a:ext cx="5132032" cy="3201219"/>
          </a:xfrm>
        </p:spPr>
        <p:txBody>
          <a:bodyPr>
            <a:normAutofit fontScale="92500" lnSpcReduction="20000"/>
          </a:bodyPr>
          <a:lstStyle/>
          <a:p>
            <a:pPr algn="ctr"/>
            <a:endParaRPr lang="uk-UA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sz="2800" b="1" dirty="0" smtClean="0">
                <a:solidFill>
                  <a:schemeClr val="bg1"/>
                </a:solidFill>
              </a:rPr>
              <a:t>Прибережні води Марокко багаті рибними ресурсами. Країна займає провідне місце в Африці з вилову сардин, восьминогів і тунця. Найбільшими рибальськими портами є Агадир, Тантан і Сафі.</a:t>
            </a:r>
          </a:p>
          <a:p>
            <a:pPr marL="0" indent="0" algn="ctr">
              <a:buNone/>
            </a:pP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8784" y="-1"/>
            <a:ext cx="3643908" cy="692695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Рибальство</a:t>
            </a:r>
            <a:endParaRPr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2749" y="1268760"/>
            <a:ext cx="4151833" cy="417646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187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89711" y="0"/>
            <a:ext cx="4219972" cy="923329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Транспорт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3965197"/>
            <a:ext cx="5572131" cy="286208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sz="2000" b="1" dirty="0">
              <a:latin typeface="Times New Roman" pitchFamily="18"/>
            </a:endParaRPr>
          </a:p>
          <a:p>
            <a:pPr algn="ctr"/>
            <a:r>
              <a:rPr sz="2400" b="1" dirty="0">
                <a:solidFill>
                  <a:schemeClr val="bg1"/>
                </a:solidFill>
                <a:latin typeface="Times New Roman" pitchFamily="18"/>
              </a:rPr>
              <a:t>Загальна довжина автошляхів становить 57 тис. км, з них близько 25тис. км мають тверде покриття </a:t>
            </a:r>
          </a:p>
          <a:p>
            <a:pPr algn="ctr"/>
            <a:endParaRPr sz="2400" b="1" dirty="0">
              <a:solidFill>
                <a:schemeClr val="bg1"/>
              </a:solidFill>
              <a:latin typeface="Times New Roman" pitchFamily="18"/>
            </a:endParaRPr>
          </a:p>
          <a:p>
            <a:pPr algn="ctr"/>
            <a:r>
              <a:rPr sz="2400" b="1" dirty="0">
                <a:solidFill>
                  <a:schemeClr val="bg1"/>
                </a:solidFill>
                <a:latin typeface="Times New Roman" pitchFamily="18"/>
              </a:rPr>
              <a:t>Залізні дороги загальною протяжністю близько 1,8 тис. км</a:t>
            </a:r>
          </a:p>
          <a:p>
            <a:endParaRPr sz="2000" b="1" dirty="0">
              <a:latin typeface="Times New Roman" pitchFamily="18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83" y="48680"/>
            <a:ext cx="3986161" cy="30202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268760"/>
            <a:ext cx="4393667" cy="290804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268761"/>
            <a:ext cx="6552728" cy="2088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itchFamily="18"/>
              </a:rPr>
              <a:t>Найважливіший аеропорт знаходиться в Касабланці; крім нього, Марокко має в своєму розпорядженні ще десять великих аеропортів, з яких п'ять мають міжнародне значення</a:t>
            </a:r>
          </a:p>
          <a:p>
            <a:pPr marL="0" indent="0" algn="ctr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" y="3288703"/>
            <a:ext cx="5364088" cy="35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8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332037"/>
            <a:ext cx="7056784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Майже всі товари в Марокко 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транспортуються морським шляхом. 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sz="2400" b="1" dirty="0" smtClean="0">
                <a:solidFill>
                  <a:schemeClr val="bg1"/>
                </a:solidFill>
              </a:rPr>
              <a:t>Великі морські порти: </a:t>
            </a:r>
            <a:br>
              <a:rPr lang="uk-UA" sz="2400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Мохаммедія, </a:t>
            </a:r>
            <a:b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Касабланка, </a:t>
            </a:r>
            <a:b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Сафі (риба), </a:t>
            </a:r>
            <a:b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Кенітра (зернові), </a:t>
            </a:r>
            <a:b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Танжер </a:t>
            </a:r>
            <a:b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Надор, </a:t>
            </a:r>
            <a:b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uk-UA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Агадір.</a:t>
            </a:r>
            <a:endParaRPr lang="uk-UA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97531" y="0"/>
            <a:ext cx="3240360" cy="764704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Порти</a:t>
            </a:r>
            <a:endParaRPr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77735" y="3274563"/>
            <a:ext cx="4860156" cy="358343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319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0049" y="0"/>
            <a:ext cx="6909910" cy="1080120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Зовнішньоекономічна </a:t>
            </a:r>
            <a:endParaRPr lang="uk-UA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діяльність </a:t>
            </a:r>
            <a:endParaRPr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4294" y="3212976"/>
            <a:ext cx="8643997" cy="187220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pPr algn="ctr"/>
            <a:r>
              <a:rPr sz="2800" b="1" dirty="0" smtClean="0">
                <a:solidFill>
                  <a:schemeClr val="bg1"/>
                </a:solidFill>
                <a:latin typeface="Times New Roman" pitchFamily="18"/>
              </a:rPr>
              <a:t>Близько </a:t>
            </a:r>
            <a:r>
              <a:rPr sz="2800" b="1" dirty="0">
                <a:solidFill>
                  <a:schemeClr val="bg1"/>
                </a:solidFill>
                <a:latin typeface="Times New Roman" pitchFamily="18"/>
              </a:rPr>
              <a:t>2/3 експорту припадає на вісім товарів: фосфорити - 36</a:t>
            </a:r>
            <a:r>
              <a:rPr sz="2800" b="1" dirty="0" smtClean="0">
                <a:solidFill>
                  <a:schemeClr val="bg1"/>
                </a:solidFill>
                <a:latin typeface="Times New Roman" pitchFamily="18"/>
              </a:rPr>
              <a:t>%, </a:t>
            </a:r>
            <a:r>
              <a:rPr sz="2800" b="1" dirty="0">
                <a:solidFill>
                  <a:schemeClr val="bg1"/>
                </a:solidFill>
                <a:latin typeface="Times New Roman" pitchFamily="18"/>
              </a:rPr>
              <a:t>цитрусові-11, овочеві консерви і фруктові соки-5, рибні консерви-4, свіжі овочі - 4, вино - 3, свинцева і марганцева руди - по 3%. 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15112" y="1595020"/>
            <a:ext cx="4128887" cy="526297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 anchorCtr="0">
            <a:noAutofit/>
          </a:bodyPr>
          <a:lstStyle/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Площа: 446 550 км</a:t>
            </a:r>
            <a:r>
              <a:rPr sz="2400" b="1" i="0" u="none" strike="noStrike" baseline="0" dirty="0">
                <a:solidFill>
                  <a:schemeClr val="bg1"/>
                </a:solidFill>
                <a:latin typeface="Calibri" pitchFamily="34"/>
                <a:ea typeface="Calibri" pitchFamily="34"/>
              </a:rPr>
              <a:t>²</a:t>
            </a: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Населення: 33,241 млн чол</a:t>
            </a: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Столиця: Рабат</a:t>
            </a: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Мова: арабська (державна)</a:t>
            </a: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Грошова одиниця </a:t>
            </a:r>
            <a:r>
              <a:rPr sz="2400" b="1" i="0" u="none" strike="noStrike" baseline="0" dirty="0">
                <a:solidFill>
                  <a:schemeClr val="bg1"/>
                </a:solidFill>
                <a:latin typeface="Calibri" pitchFamily="34"/>
                <a:ea typeface="Calibri" pitchFamily="34"/>
              </a:rPr>
              <a:t>–</a:t>
            </a: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 дирхам</a:t>
            </a: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Релігії: іслам, сунітські течії</a:t>
            </a: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sz="2400" b="1" i="0" u="none" strike="noStrike" baseline="0" dirty="0">
              <a:solidFill>
                <a:schemeClr val="bg1"/>
              </a:solidFill>
              <a:latin typeface="Times New Roman" pitchFamily="18"/>
              <a:ea typeface="Calibri" pitchFamily="34"/>
            </a:endParaRP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Політичний устрій:</a:t>
            </a:r>
          </a:p>
          <a:p>
            <a:pPr marL="0" indent="0" algn="just" defTabSz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 Конституційна</a:t>
            </a:r>
            <a:r>
              <a:rPr sz="2400" b="1" i="0" u="none" strike="noStrike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 </a:t>
            </a:r>
            <a:r>
              <a:rPr sz="2400" b="1" i="0" u="none" strike="noStrike" baseline="0" dirty="0">
                <a:solidFill>
                  <a:schemeClr val="bg1"/>
                </a:solidFill>
                <a:latin typeface="Times New Roman" pitchFamily="18"/>
                <a:ea typeface="Calibri" pitchFamily="34"/>
              </a:rPr>
              <a:t>монархія.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54952" y="12648"/>
            <a:ext cx="5889048" cy="1582372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Загальні відомості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2780928"/>
            <a:ext cx="4788024" cy="378393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0099" y="1630534"/>
            <a:ext cx="7678365" cy="4448792"/>
            <a:chOff x="1070099" y="3289125"/>
            <a:chExt cx="7377153" cy="314850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70099" y="5852858"/>
              <a:ext cx="2592575" cy="5847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lang="uk-UA" sz="3200" b="1" dirty="0">
                  <a:solidFill>
                    <a:scrgbClr r="73720" g="77422" b="89938"/>
                  </a:solidFill>
                </a:rPr>
                <a:t>Н</a:t>
              </a:r>
              <a:r>
                <a:rPr lang="uk-UA" sz="3200" b="1" dirty="0" smtClean="0">
                  <a:solidFill>
                    <a:scrgbClr r="73720" g="77422" b="89938"/>
                  </a:solidFill>
                </a:rPr>
                <a:t>імеччина</a:t>
              </a:r>
              <a:endParaRPr sz="3200" b="1" dirty="0">
                <a:solidFill>
                  <a:scrgbClr r="73720" g="77422" b="89938"/>
                </a:solidFill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694798" y="5833402"/>
              <a:ext cx="1500197" cy="5847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sz="3200" b="1" dirty="0">
                  <a:solidFill>
                    <a:scrgbClr r="73720" g="77422" b="89938"/>
                  </a:solidFill>
                </a:rPr>
                <a:t>Італія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540376" y="4025022"/>
              <a:ext cx="1785949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sz="3200" b="1" dirty="0">
                  <a:solidFill>
                    <a:scrgbClr r="73720" g="77422" b="89938"/>
                  </a:solidFill>
                </a:rPr>
                <a:t>Бельгія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147863" y="3289125"/>
              <a:ext cx="1500196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sz="3200" b="1" dirty="0">
                  <a:solidFill>
                    <a:scrgbClr r="73720" g="77422" b="89938"/>
                  </a:solidFill>
                </a:rPr>
                <a:t>США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89865" y="3996869"/>
              <a:ext cx="1857387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sz="3200" b="1" dirty="0">
                  <a:solidFill>
                    <a:scrgbClr r="73720" g="77422" b="89938"/>
                  </a:solidFill>
                </a:rPr>
                <a:t>Франція</a:t>
              </a: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3635896" y="4124044"/>
              <a:ext cx="2868920" cy="1857388"/>
              <a:chOff x="3143240" y="4186299"/>
              <a:chExt cx="2714643" cy="1857388"/>
            </a:xfrm>
          </p:grpSpPr>
          <p:sp>
            <p:nvSpPr>
              <p:cNvPr id="9" name="5-конечная звезда 8"/>
              <p:cNvSpPr/>
              <p:nvPr/>
            </p:nvSpPr>
            <p:spPr>
              <a:xfrm>
                <a:off x="3143240" y="4186299"/>
                <a:ext cx="2714643" cy="1857388"/>
              </a:xfrm>
              <a:prstGeom prst="star5">
                <a:avLst/>
              </a:prstGeom>
              <a:solidFill>
                <a:scrgbClr r="3561" g="28881" b="39408"/>
              </a:solidFill>
              <a:ln w="25400" cap="flat" cmpd="sng">
                <a:solidFill>
                  <a:scrgbClr r="775" g="6190" b="8464"/>
                </a:solidFill>
                <a:prstDash val="solid"/>
              </a:ln>
              <a:effectLst/>
            </p:spPr>
            <p:txBody>
              <a:bodyPr anchor="ctr" anchorCtr="0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893338" y="4921343"/>
                <a:ext cx="1214446" cy="4001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r>
                  <a:rPr sz="2000" b="1" dirty="0">
                    <a:solidFill>
                      <a:schemeClr val="bg1"/>
                    </a:solidFill>
                    <a:latin typeface="Times New Roman" pitchFamily="18"/>
                  </a:rPr>
                  <a:t>торгівля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55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793368" cy="857231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Рекреаційні та туристичні ресурси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282" y="980728"/>
            <a:ext cx="5941894" cy="38164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Овал 9"/>
          <p:cNvSpPr/>
          <p:nvPr/>
        </p:nvSpPr>
        <p:spPr>
          <a:xfrm>
            <a:off x="4462818" y="4293096"/>
            <a:ext cx="4716016" cy="2356315"/>
          </a:xfrm>
          <a:prstGeom prst="ellipse">
            <a:avLst/>
          </a:prstGeom>
          <a:solidFill>
            <a:scrgbClr r="3561" g="28881" b="39408"/>
          </a:solidFill>
          <a:ln w="25400" cap="flat" cmpd="sng">
            <a:solidFill>
              <a:scrgbClr r="775" g="6190" b="8464"/>
            </a:solidFill>
            <a:prstDash val="solid"/>
          </a:ln>
          <a:effectLst/>
        </p:spPr>
        <p:txBody>
          <a:bodyPr anchor="ctr" anchorCtr="0">
            <a:noAutofit/>
          </a:bodyPr>
          <a:lstStyle/>
          <a:p>
            <a:pPr algn="ctr"/>
            <a:r>
              <a:rPr sz="2400" b="1" dirty="0">
                <a:solidFill>
                  <a:scrgbClr r="100000" g="100000" b="100000"/>
                </a:solidFill>
                <a:latin typeface="Times New Roman" pitchFamily="18"/>
              </a:rPr>
              <a:t>Район так званих імперських міст (Рабат, Фес, Мекнес, Марракеш)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406812" y="116632"/>
            <a:ext cx="4753818" cy="2488927"/>
            <a:chOff x="3130550" y="2312988"/>
            <a:chExt cx="2960371" cy="2236787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550" y="2312988"/>
              <a:ext cx="2882900" cy="2236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408" y="2847423"/>
              <a:ext cx="2957513" cy="1146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5" name="Picture 7" descr="https://encrypted-tbn0.gstatic.com/images?q=tbn:ANd9GcRBNEP0mAo4wJVqZdpBTxdZrPceKcCbfkZ6kVq6FwFPOA-qmZ0w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8213"/>
            <a:ext cx="6948264" cy="415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7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037"/>
            <a:ext cx="4176166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" y="2356787"/>
            <a:ext cx="7953599" cy="447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4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860032" y="947"/>
            <a:ext cx="4094196" cy="2214578"/>
          </a:xfrm>
          <a:prstGeom prst="ellipse">
            <a:avLst/>
          </a:prstGeom>
          <a:solidFill>
            <a:scrgbClr r="3561" g="28881" b="39408"/>
          </a:solidFill>
          <a:ln w="25400" cap="flat" cmpd="sng">
            <a:solidFill>
              <a:scrgbClr r="775" g="6190" b="8464"/>
            </a:solidFill>
            <a:prstDash val="solid"/>
          </a:ln>
          <a:effectLst/>
        </p:spPr>
        <p:txBody>
          <a:bodyPr anchor="ctr" anchorCtr="0">
            <a:noAutofit/>
          </a:bodyPr>
          <a:lstStyle/>
          <a:p>
            <a:pPr algn="ctr"/>
            <a:r>
              <a:rPr sz="2000" b="1" dirty="0">
                <a:solidFill>
                  <a:scrgbClr r="100000" g="100000" b="100000"/>
                </a:solidFill>
                <a:latin typeface="Times New Roman" pitchFamily="18"/>
              </a:rPr>
              <a:t>Курортна смуга на березі Атлантики з центрами туризму в містах Темара і Мохаммед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28022"/>
            <a:ext cx="7776864" cy="432997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018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</a:rPr>
              <a:t>Касабланка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35283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bg1"/>
                </a:solidFill>
              </a:rPr>
              <a:t>Є найбільшим містом і найбільшим портом країни. Розташоване на узбережжі Атлантичного океану, недалеко від столиці Рабату. Сучасне місто було побудоване навколо старого мавританського міста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  <a:r>
              <a:rPr lang="ru-RU" sz="2400" b="1" dirty="0">
                <a:solidFill>
                  <a:schemeClr val="bg1"/>
                </a:solidFill>
              </a:rPr>
              <a:t> У Середньовіччя Касабланка була заможним містом, відомим як Анфа. Вона була зруйнована португальцями в 1468 році і ними ж перебудована в 1515 році. Після сильного землетрусу 1755 року місто знову було відновлене.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47543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640"/>
            <a:ext cx="847543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8640"/>
            <a:ext cx="8475438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88640"/>
            <a:ext cx="8475438" cy="64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780928"/>
            <a:ext cx="8229600" cy="32689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«Касабла́нка» </a:t>
            </a:r>
            <a:r>
              <a:rPr lang="vi-VN" sz="2400" b="1" dirty="0">
                <a:solidFill>
                  <a:schemeClr val="bg1"/>
                </a:solidFill>
              </a:rPr>
              <a:t>— американський кінофільм 1942 року, романтична драма, поставлена режисером Майклом Кертісом з Гамфрі Богартом та Інгрид Бергман у головних ролях. Дія фільму розгортається в марокканському місті Касабланка у часи Другої світової війни, що знаходилось тоді під контролем </a:t>
            </a:r>
            <a:r>
              <a:rPr lang="vi-VN" sz="2400" b="1" dirty="0" smtClean="0">
                <a:solidFill>
                  <a:schemeClr val="bg1"/>
                </a:solidFill>
              </a:rPr>
              <a:t>вішистської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Франції</a:t>
            </a:r>
            <a:r>
              <a:rPr lang="vi-VN" sz="2400" b="1" dirty="0">
                <a:solidFill>
                  <a:schemeClr val="bg1"/>
                </a:solidFill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788"/>
            <a:ext cx="8640960" cy="646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61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23599" y="0"/>
            <a:ext cx="6620401" cy="884463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Державна символіка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5327" y="3331404"/>
            <a:ext cx="4896544" cy="3479465"/>
            <a:chOff x="323528" y="1864263"/>
            <a:chExt cx="4286279" cy="3012537"/>
          </a:xfrm>
        </p:grpSpPr>
        <p:pic>
          <p:nvPicPr>
            <p:cNvPr id="4" name="Рисунок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28" y="1864263"/>
              <a:ext cx="4286279" cy="264320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" name="Прямоугольник 5"/>
            <p:cNvSpPr/>
            <p:nvPr/>
          </p:nvSpPr>
          <p:spPr>
            <a:xfrm>
              <a:off x="859312" y="4507468"/>
              <a:ext cx="3214709" cy="369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b="1" dirty="0">
                  <a:solidFill>
                    <a:schemeClr val="bg1"/>
                  </a:solidFill>
                </a:rPr>
                <a:t>Прапор Марокко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120662" y="1124744"/>
            <a:ext cx="3857619" cy="4315724"/>
            <a:chOff x="4936139" y="1983215"/>
            <a:chExt cx="3857619" cy="4315724"/>
          </a:xfrm>
        </p:grpSpPr>
        <p:pic>
          <p:nvPicPr>
            <p:cNvPr id="7" name="Рисунок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6139" y="1983215"/>
              <a:ext cx="3857619" cy="394639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8" name="Прямоугольник 7"/>
            <p:cNvSpPr/>
            <p:nvPr/>
          </p:nvSpPr>
          <p:spPr>
            <a:xfrm>
              <a:off x="6013621" y="5929608"/>
              <a:ext cx="2071702" cy="369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 algn="ctr"/>
              <a:r>
                <a:rPr sz="2000" b="1" dirty="0">
                  <a:solidFill>
                    <a:schemeClr val="bg1"/>
                  </a:solidFill>
                </a:rPr>
                <a:t>Герб Марокко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32037"/>
            <a:ext cx="4186808" cy="4525963"/>
          </a:xfrm>
        </p:spPr>
        <p:txBody>
          <a:bodyPr>
            <a:normAutofit fontScale="92500" lnSpcReduction="10000"/>
          </a:bodyPr>
          <a:lstStyle/>
          <a:p>
            <a:pPr algn="ctr"/>
            <a:endParaRPr lang="uk-UA" sz="2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uk-UA" sz="2800" dirty="0" smtClean="0">
                <a:solidFill>
                  <a:schemeClr val="bg1"/>
                </a:solidFill>
              </a:rPr>
              <a:t>Політична система Марокко характеризується майже необмеженими повноваженнями короля щодо урядів, номінальним обсягом повноважень прем'єр-міністра, законодавчих органів і слабким розвитком судової системи.</a:t>
            </a:r>
          </a:p>
          <a:p>
            <a:pPr marL="0" indent="0" algn="ctr">
              <a:buNone/>
            </a:pPr>
            <a:endParaRPr lang="uk-UA" sz="2800" dirty="0">
              <a:solidFill>
                <a:schemeClr val="bg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902200" y="9003"/>
            <a:ext cx="4241800" cy="4178848"/>
            <a:chOff x="4902200" y="9003"/>
            <a:chExt cx="4241800" cy="4178848"/>
          </a:xfrm>
        </p:grpSpPr>
        <p:pic>
          <p:nvPicPr>
            <p:cNvPr id="4" name="Рисунок 3"/>
            <p:cNvPicPr/>
            <p:nvPr/>
          </p:nvPicPr>
          <p:blipFill>
            <a:blip r:embed="rId2" cstate="print"/>
            <a:srcRect l="20791"/>
            <a:stretch>
              <a:fillRect/>
            </a:stretch>
          </p:blipFill>
          <p:spPr>
            <a:xfrm>
              <a:off x="4902200" y="9003"/>
              <a:ext cx="4241800" cy="37480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" name="Прямоугольник 4"/>
            <p:cNvSpPr/>
            <p:nvPr/>
          </p:nvSpPr>
          <p:spPr>
            <a:xfrm>
              <a:off x="5305636" y="3726186"/>
              <a:ext cx="3183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2400" b="1" dirty="0">
                  <a:solidFill>
                    <a:schemeClr val="bg1"/>
                  </a:solidFill>
                  <a:latin typeface="Garamond Premr Pro Smbd" pitchFamily="18"/>
                </a:rPr>
                <a:t>Король Мухаммед </a:t>
              </a:r>
              <a:r>
                <a:rPr lang="en-US" sz="2400" b="1" dirty="0">
                  <a:solidFill>
                    <a:schemeClr val="bg1"/>
                  </a:solidFill>
                  <a:latin typeface="Garamond Premr Pro Smbd" pitchFamily="18"/>
                </a:rPr>
                <a:t>VI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031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7784" y="0"/>
            <a:ext cx="6488526" cy="706388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Географічне положення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223" y="2492896"/>
            <a:ext cx="4327121" cy="42148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654165" y="2347399"/>
            <a:ext cx="4462787" cy="310854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sz="2800" b="1" dirty="0">
              <a:latin typeface="Times New Roman" pitchFamily="18"/>
            </a:endParaRPr>
          </a:p>
          <a:p>
            <a:pPr algn="ctr"/>
            <a:r>
              <a:rPr sz="2800" b="1" dirty="0" smtClean="0">
                <a:solidFill>
                  <a:schemeClr val="bg1"/>
                </a:solidFill>
                <a:latin typeface="Times New Roman" pitchFamily="18"/>
              </a:rPr>
              <a:t>Має </a:t>
            </a:r>
            <a:r>
              <a:rPr sz="2800" b="1" dirty="0">
                <a:solidFill>
                  <a:schemeClr val="bg1"/>
                </a:solidFill>
                <a:latin typeface="Times New Roman" pitchFamily="18"/>
              </a:rPr>
              <a:t>вихід до Середземного моря та </a:t>
            </a:r>
          </a:p>
          <a:p>
            <a:pPr algn="ctr"/>
            <a:r>
              <a:rPr sz="2800" b="1" dirty="0">
                <a:solidFill>
                  <a:schemeClr val="bg1"/>
                </a:solidFill>
                <a:latin typeface="Times New Roman" pitchFamily="18"/>
              </a:rPr>
              <a:t>Атлантичного океану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/>
              </a:rPr>
              <a:t>На півночі межує з Іспанією</a:t>
            </a:r>
            <a:br>
              <a:rPr lang="ru-RU" b="1" dirty="0">
                <a:latin typeface="Times New Roman" pitchFamily="18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12" y="98072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/>
              </a:rPr>
              <a:t>На сході   - з Алжиром</a:t>
            </a:r>
            <a:br>
              <a:rPr lang="ru-RU" b="1" dirty="0">
                <a:latin typeface="Times New Roman" pitchFamily="18"/>
              </a:rPr>
            </a:br>
            <a:endParaRPr lang="ru-RU" dirty="0"/>
          </a:p>
        </p:txBody>
      </p:sp>
      <p:pic>
        <p:nvPicPr>
          <p:cNvPr id="3074" name="Picture 2" descr="https://encrypted-tbn1.gstatic.com/images?q=tbn:ANd9GcS7hrpRpA2SJy6XDvZTENHUjvyW6mLkHOI65G60rmsCm7pARHnL5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7235155" cy="48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/>
              </a:rPr>
              <a:t> На півдні – з Західною Сахарою</a:t>
            </a:r>
            <a:br>
              <a:rPr lang="ru-RU" b="1" dirty="0">
                <a:latin typeface="Times New Roman" pitchFamily="18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22033" cy="567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1436" y="23220"/>
            <a:ext cx="3874753" cy="923330"/>
          </a:xfrm>
          <a:prstGeom prst="rect">
            <a:avLst/>
          </a:prstGeom>
          <a:gradFill rotWithShape="1">
            <a:gsLst>
              <a:gs pos="0">
                <a:scrgbClr r="33445" g="82772" b="98282"/>
              </a:gs>
              <a:gs pos="100000">
                <a:scrgbClr r="11129" g="74453" b="1000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rgbClr r="3561" g="28881" b="39408"/>
            </a:solidFill>
            <a:prstDash val="solid"/>
          </a:ln>
          <a:effectLst>
            <a:outerShdw dist="25400" dir="5400000" rotWithShape="0">
              <a:scrgbClr r="0" g="0" b="0">
                <a:alpha val="43136"/>
              </a:scrgbClr>
            </a:outerShdw>
          </a:effectLst>
        </p:spPr>
        <p:txBody>
          <a:bodyPr>
            <a:noAutofit/>
          </a:bodyPr>
          <a:lstStyle/>
          <a:p>
            <a:pPr algn="ctr"/>
            <a:r>
              <a:rPr sz="5400" b="1" dirty="0">
                <a:solidFill>
                  <a:scrgbClr r="369" g="369" b="369"/>
                </a:solidFill>
              </a:rPr>
              <a:t>Населення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9636" y="2412374"/>
            <a:ext cx="4139951" cy="350528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-25723" y="2636688"/>
            <a:ext cx="6453361" cy="3528616"/>
            <a:chOff x="1142975" y="1428736"/>
            <a:chExt cx="8929717" cy="197174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142975" y="1928802"/>
              <a:ext cx="8929717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>
                <a:buFont typeface="Wingdings" pitchFamily="2"/>
                <a:buChar char="Ø"/>
              </a:pPr>
              <a:r>
                <a:rPr sz="2000" b="1" dirty="0">
                  <a:latin typeface="Times New Roman" pitchFamily="18"/>
                </a:rPr>
                <a:t>  </a:t>
              </a:r>
              <a:r>
                <a:rPr sz="2400" b="1" dirty="0">
                  <a:solidFill>
                    <a:schemeClr val="bg1"/>
                  </a:solidFill>
                  <a:latin typeface="Times New Roman" pitchFamily="18"/>
                </a:rPr>
                <a:t>Національний склад Марокко: </a:t>
              </a:r>
              <a:endParaRPr lang="uk-UA" sz="2400" b="1" dirty="0" smtClean="0">
                <a:solidFill>
                  <a:schemeClr val="bg1"/>
                </a:solidFill>
                <a:latin typeface="Times New Roman" pitchFamily="18"/>
              </a:endParaRPr>
            </a:p>
            <a:p>
              <a:r>
                <a:rPr sz="2400" b="1" dirty="0" smtClean="0">
                  <a:solidFill>
                    <a:schemeClr val="bg1"/>
                  </a:solidFill>
                  <a:latin typeface="Times New Roman" pitchFamily="18"/>
                </a:rPr>
                <a:t>араби </a:t>
              </a:r>
              <a:r>
                <a:rPr sz="2400" b="1" dirty="0">
                  <a:solidFill>
                    <a:schemeClr val="bg1"/>
                  </a:solidFill>
                  <a:latin typeface="Times New Roman" pitchFamily="18"/>
                </a:rPr>
                <a:t>і бербери - 99%, 1% - </a:t>
              </a:r>
            </a:p>
            <a:p>
              <a:r>
                <a:rPr sz="2400" b="1" dirty="0">
                  <a:solidFill>
                    <a:schemeClr val="bg1"/>
                  </a:solidFill>
                  <a:latin typeface="Times New Roman" pitchFamily="18"/>
                </a:rPr>
                <a:t>європейці і євреї. 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142975" y="3000372"/>
              <a:ext cx="7643865" cy="4001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>
                <a:buFont typeface="Wingdings" pitchFamily="2"/>
                <a:buChar char="Ø"/>
              </a:pPr>
              <a:r>
                <a:rPr sz="2000" b="1" dirty="0">
                  <a:latin typeface="Times New Roman" pitchFamily="18"/>
                </a:rPr>
                <a:t>   </a:t>
              </a:r>
              <a:r>
                <a:rPr sz="2400" b="1" dirty="0">
                  <a:solidFill>
                    <a:schemeClr val="bg1"/>
                  </a:solidFill>
                  <a:latin typeface="Times New Roman" pitchFamily="18"/>
                </a:rPr>
                <a:t>Природний приріст населення </a:t>
              </a:r>
              <a:endParaRPr lang="uk-UA" sz="2400" b="1" dirty="0" smtClean="0">
                <a:solidFill>
                  <a:schemeClr val="bg1"/>
                </a:solidFill>
                <a:latin typeface="Times New Roman" pitchFamily="18"/>
              </a:endParaRPr>
            </a:p>
            <a:p>
              <a:r>
                <a:rPr sz="2400" b="1" dirty="0" smtClean="0">
                  <a:solidFill>
                    <a:schemeClr val="bg1"/>
                  </a:solidFill>
                  <a:latin typeface="Times New Roman" pitchFamily="18"/>
                </a:rPr>
                <a:t>2,9</a:t>
              </a:r>
              <a:r>
                <a:rPr sz="2400" b="1" dirty="0">
                  <a:solidFill>
                    <a:schemeClr val="bg1"/>
                  </a:solidFill>
                  <a:latin typeface="Times New Roman" pitchFamily="18"/>
                </a:rPr>
                <a:t>% в середньому в </a:t>
              </a:r>
              <a:r>
                <a:rPr sz="2400" b="1" dirty="0" smtClean="0">
                  <a:solidFill>
                    <a:schemeClr val="bg1"/>
                  </a:solidFill>
                  <a:latin typeface="Times New Roman" pitchFamily="18"/>
                </a:rPr>
                <a:t>рік</a:t>
              </a:r>
              <a:r>
                <a:rPr sz="2000" b="1" dirty="0" smtClean="0">
                  <a:latin typeface="Times New Roman" pitchFamily="18"/>
                </a:rPr>
                <a:t> </a:t>
              </a:r>
              <a:endParaRPr sz="2000" b="1" dirty="0">
                <a:latin typeface="Times New Roman" pitchFamily="18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142975" y="2571743"/>
              <a:ext cx="7215237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noAutofit/>
            </a:bodyPr>
            <a:lstStyle/>
            <a:p>
              <a:pPr>
                <a:buFont typeface="Wingdings" pitchFamily="2"/>
                <a:buChar char="Ø"/>
              </a:pPr>
              <a:r>
                <a:rPr sz="2000" b="1" dirty="0">
                  <a:latin typeface="Times New Roman" pitchFamily="18"/>
                </a:rPr>
                <a:t>  </a:t>
              </a:r>
              <a:r>
                <a:rPr sz="2400" b="1" dirty="0">
                  <a:solidFill>
                    <a:schemeClr val="bg1"/>
                  </a:solidFill>
                  <a:latin typeface="Times New Roman" pitchFamily="18"/>
                </a:rPr>
                <a:t>Середня щільність населення понад 55 чол. на 1 км².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42975" y="1428736"/>
              <a:ext cx="3693383" cy="4001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 anchorCtr="0">
              <a:noAutofit/>
            </a:bodyPr>
            <a:lstStyle/>
            <a:p>
              <a:pPr marL="0" indent="0" defTabSz="91440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/>
                <a:buChar char="Ø"/>
              </a:pPr>
              <a:r>
                <a:rPr sz="2000" b="1" i="0" u="none" strike="noStrike" baseline="0" dirty="0">
                  <a:solidFill>
                    <a:scrgbClr r="0" g="0" b="0"/>
                  </a:solidFill>
                  <a:latin typeface="Times New Roman" pitchFamily="18"/>
                  <a:ea typeface="Calibri" pitchFamily="34"/>
                </a:rPr>
                <a:t>  </a:t>
              </a:r>
              <a:r>
                <a:rPr sz="2400" b="1" i="0" u="none" strike="noStrike" baseline="0" dirty="0">
                  <a:solidFill>
                    <a:schemeClr val="bg1"/>
                  </a:solidFill>
                  <a:latin typeface="Times New Roman" pitchFamily="18"/>
                  <a:ea typeface="Calibri" pitchFamily="34"/>
                </a:rPr>
                <a:t>Населення: 33,241 млн чол.</a:t>
              </a:r>
              <a:endParaRPr sz="2400" b="1" i="0" u="none" strike="noStrike" baseline="0" dirty="0">
                <a:solidFill>
                  <a:schemeClr val="bg1"/>
                </a:solidFill>
                <a:latin typeface="Arial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135</TotalTime>
  <Words>549</Words>
  <Application>Microsoft Office PowerPoint</Application>
  <PresentationFormat>Экран (4:3)</PresentationFormat>
  <Paragraphs>77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Тема3</vt:lpstr>
      <vt:lpstr>Горбушина Дар’я</vt:lpstr>
      <vt:lpstr>Презентация PowerPoint</vt:lpstr>
      <vt:lpstr>Презентация PowerPoint</vt:lpstr>
      <vt:lpstr>Презентация PowerPoint</vt:lpstr>
      <vt:lpstr>Презентация PowerPoint</vt:lpstr>
      <vt:lpstr>На півночі межує з Іспанією </vt:lpstr>
      <vt:lpstr>На сході   - з Алжиром </vt:lpstr>
      <vt:lpstr> На півдні – з Західною Сахарою </vt:lpstr>
      <vt:lpstr>Презентация PowerPoint</vt:lpstr>
      <vt:lpstr>Презентация PowerPoint</vt:lpstr>
      <vt:lpstr>Економіка</vt:lpstr>
      <vt:lpstr>Презентация PowerPoint</vt:lpstr>
      <vt:lpstr>Презентация PowerPoint</vt:lpstr>
      <vt:lpstr>Сільське господарство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Касабланка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Даша</cp:lastModifiedBy>
  <cp:revision>22</cp:revision>
  <dcterms:modified xsi:type="dcterms:W3CDTF">2014-05-06T18:05:09Z</dcterms:modified>
</cp:coreProperties>
</file>