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Охорона біосфери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uk-UA" dirty="0" smtClean="0">
                <a:solidFill>
                  <a:schemeClr val="tx1"/>
                </a:solidFill>
              </a:rPr>
              <a:t>Підготували 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Учениці 11-А класу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СШ №307</a:t>
            </a:r>
          </a:p>
          <a:p>
            <a:pPr algn="r"/>
            <a:r>
              <a:rPr lang="uk-UA" dirty="0" err="1" smtClean="0">
                <a:solidFill>
                  <a:schemeClr val="tx1"/>
                </a:solidFill>
              </a:rPr>
              <a:t>Високоморна</a:t>
            </a:r>
            <a:r>
              <a:rPr lang="uk-UA" dirty="0" smtClean="0">
                <a:solidFill>
                  <a:schemeClr val="tx1"/>
                </a:solidFill>
              </a:rPr>
              <a:t> Ярослава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Гудименко Марія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04664"/>
            <a:ext cx="30396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dirty="0" smtClean="0">
                <a:latin typeface="Comic Sans MS" pitchFamily="66" charset="0"/>
              </a:rPr>
              <a:t>Вступ</a:t>
            </a:r>
            <a:endParaRPr lang="ru-RU" sz="8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276872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omic Sans MS" pitchFamily="66" charset="0"/>
              </a:rPr>
              <a:t>Людина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невіддільні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Біосфера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забезпечує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необхідними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життя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речовинами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енергією</a:t>
            </a:r>
            <a:r>
              <a:rPr lang="ru-RU" dirty="0" smtClean="0">
                <a:latin typeface="Comic Sans MS" pitchFamily="66" charset="0"/>
              </a:rPr>
              <a:t>. Людина, у свою </a:t>
            </a:r>
            <a:r>
              <a:rPr lang="ru-RU" dirty="0" err="1" smtClean="0">
                <a:latin typeface="Comic Sans MS" pitchFamily="66" charset="0"/>
              </a:rPr>
              <a:t>чергу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дбає</a:t>
            </a:r>
            <a:r>
              <a:rPr lang="ru-RU" dirty="0" smtClean="0">
                <a:latin typeface="Comic Sans MS" pitchFamily="66" charset="0"/>
              </a:rPr>
              <a:t> про </a:t>
            </a:r>
            <a:r>
              <a:rPr lang="ru-RU" dirty="0" err="1" smtClean="0">
                <a:latin typeface="Comic Sans MS" pitchFamily="66" charset="0"/>
              </a:rPr>
              <a:t>біосферу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виявляє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турботу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мешканців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охороняє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середовище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існування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Проте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здійснюючи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різноманітну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господарську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діяльність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завдає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значної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шкоди</a:t>
            </a:r>
            <a:r>
              <a:rPr lang="ru-RU" dirty="0" smtClean="0">
                <a:latin typeface="Comic Sans MS" pitchFamily="66" charset="0"/>
              </a:rPr>
              <a:t>. А </a:t>
            </a:r>
            <a:r>
              <a:rPr lang="ru-RU" dirty="0" err="1" smtClean="0">
                <a:latin typeface="Comic Sans MS" pitchFamily="66" charset="0"/>
              </a:rPr>
              <a:t>оскільки</a:t>
            </a:r>
            <a:r>
              <a:rPr lang="ru-RU" dirty="0" smtClean="0">
                <a:latin typeface="Comic Sans MS" pitchFamily="66" charset="0"/>
              </a:rPr>
              <a:t> атмосфера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гідросфера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мають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державних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кордонів</a:t>
            </a:r>
            <a:r>
              <a:rPr lang="ru-RU" dirty="0" smtClean="0">
                <a:latin typeface="Comic Sans MS" pitchFamily="66" charset="0"/>
              </a:rPr>
              <a:t>, то </a:t>
            </a:r>
            <a:r>
              <a:rPr lang="ru-RU" dirty="0" err="1" smtClean="0">
                <a:latin typeface="Comic Sans MS" pitchFamily="66" charset="0"/>
              </a:rPr>
              <a:t>живі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потерпають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негативного </a:t>
            </a:r>
            <a:r>
              <a:rPr lang="ru-RU" dirty="0" err="1" smtClean="0">
                <a:latin typeface="Comic Sans MS" pitchFamily="66" charset="0"/>
              </a:rPr>
              <a:t>впливу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усіх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куточках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планети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Тож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нині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питання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охорони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хвилює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всіх</a:t>
            </a:r>
            <a:r>
              <a:rPr lang="ru-RU" dirty="0" smtClean="0">
                <a:latin typeface="Comic Sans MS" pitchFamily="66" charset="0"/>
              </a:rPr>
              <a:t> людей на </a:t>
            </a:r>
            <a:r>
              <a:rPr lang="ru-RU" dirty="0" err="1" smtClean="0">
                <a:latin typeface="Comic Sans MS" pitchFamily="66" charset="0"/>
              </a:rPr>
              <a:t>Землі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Comic Sans MS" pitchFamily="66" charset="0"/>
              </a:rPr>
              <a:t>Охорона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біосфери</a:t>
            </a:r>
            <a:r>
              <a:rPr lang="ru-RU" b="1" dirty="0" smtClean="0">
                <a:latin typeface="Comic Sans MS" pitchFamily="66" charset="0"/>
              </a:rPr>
              <a:t> — </a:t>
            </a:r>
            <a:r>
              <a:rPr lang="ru-RU" b="1" dirty="0" err="1" smtClean="0">
                <a:latin typeface="Comic Sans MS" pitchFamily="66" charset="0"/>
              </a:rPr>
              <a:t>міжнародна</a:t>
            </a:r>
            <a:r>
              <a:rPr lang="ru-RU" b="1" dirty="0" smtClean="0">
                <a:latin typeface="Comic Sans MS" pitchFamily="66" charset="0"/>
              </a:rPr>
              <a:t> справа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Учені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світу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працюють</a:t>
            </a:r>
            <a:r>
              <a:rPr lang="ru-RU" dirty="0" smtClean="0">
                <a:latin typeface="Comic Sans MS" pitchFamily="66" charset="0"/>
              </a:rPr>
              <a:t> над </a:t>
            </a:r>
            <a:r>
              <a:rPr lang="ru-RU" dirty="0" err="1" smtClean="0">
                <a:latin typeface="Comic Sans MS" pitchFamily="66" charset="0"/>
              </a:rPr>
              <a:t>тим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щоб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поліпшити</a:t>
            </a:r>
            <a:r>
              <a:rPr lang="ru-RU" dirty="0" smtClean="0">
                <a:latin typeface="Comic Sans MS" pitchFamily="66" charset="0"/>
              </a:rPr>
              <a:t> стан </a:t>
            </a:r>
            <a:r>
              <a:rPr lang="ru-RU" dirty="0" err="1" smtClean="0">
                <a:latin typeface="Comic Sans MS" pitchFamily="66" charset="0"/>
              </a:rPr>
              <a:t>біосфери</a:t>
            </a:r>
            <a:r>
              <a:rPr lang="ru-RU" dirty="0" smtClean="0">
                <a:latin typeface="Comic Sans MS" pitchFamily="66" charset="0"/>
              </a:rPr>
              <a:t>. Вони </a:t>
            </a:r>
            <a:r>
              <a:rPr lang="ru-RU" dirty="0" err="1" smtClean="0">
                <a:latin typeface="Comic Sans MS" pitchFamily="66" charset="0"/>
              </a:rPr>
              <a:t>вивчають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екосистеми</a:t>
            </a:r>
            <a:r>
              <a:rPr lang="ru-RU" dirty="0" smtClean="0">
                <a:latin typeface="Comic Sans MS" pitchFamily="66" charset="0"/>
              </a:rPr>
              <a:t> в особливо </a:t>
            </a:r>
            <a:r>
              <a:rPr lang="ru-RU" dirty="0" err="1" smtClean="0">
                <a:latin typeface="Comic Sans MS" pitchFamily="66" charset="0"/>
              </a:rPr>
              <a:t>забруднених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місцевостях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виявляють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вплив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природних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чинників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господарської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середовище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життя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визначають</a:t>
            </a:r>
            <a:r>
              <a:rPr lang="ru-RU" dirty="0" smtClean="0">
                <a:latin typeface="Comic Sans MS" pitchFamily="66" charset="0"/>
              </a:rPr>
              <a:t> шляхи </a:t>
            </a:r>
            <a:r>
              <a:rPr lang="ru-RU" dirty="0" err="1" smtClean="0">
                <a:latin typeface="Comic Sans MS" pitchFamily="66" charset="0"/>
              </a:rPr>
              <a:t>поліпшення</a:t>
            </a:r>
            <a:r>
              <a:rPr lang="ru-RU" dirty="0" smtClean="0">
                <a:latin typeface="Comic Sans MS" pitchFamily="66" charset="0"/>
              </a:rPr>
              <a:t> умов </a:t>
            </a:r>
            <a:r>
              <a:rPr lang="ru-RU" dirty="0" err="1" smtClean="0">
                <a:latin typeface="Comic Sans MS" pitchFamily="66" charset="0"/>
              </a:rPr>
              <a:t>існування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живих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істот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Міжнародне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співробітництво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охорони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виявляється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створенні</a:t>
            </a:r>
            <a:r>
              <a:rPr lang="ru-RU" dirty="0" smtClean="0">
                <a:latin typeface="Comic Sans MS" pitchFamily="66" charset="0"/>
              </a:rPr>
              <a:t> таких </a:t>
            </a:r>
            <a:r>
              <a:rPr lang="ru-RU" dirty="0" err="1" smtClean="0">
                <a:latin typeface="Comic Sans MS" pitchFamily="66" charset="0"/>
              </a:rPr>
              <a:t>організацій</a:t>
            </a:r>
            <a:r>
              <a:rPr lang="ru-RU" dirty="0" smtClean="0">
                <a:latin typeface="Comic Sans MS" pitchFamily="66" charset="0"/>
              </a:rPr>
              <a:t>, як </a:t>
            </a:r>
            <a:r>
              <a:rPr lang="ru-RU" dirty="0" err="1" smtClean="0">
                <a:latin typeface="Comic Sans MS" pitchFamily="66" charset="0"/>
              </a:rPr>
              <a:t>Грінпіс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перекладається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як</a:t>
            </a:r>
            <a:r>
              <a:rPr lang="ru-RU" dirty="0" smtClean="0">
                <a:latin typeface="Comic Sans MS" pitchFamily="66" charset="0"/>
              </a:rPr>
              <a:t> «</a:t>
            </a:r>
            <a:r>
              <a:rPr lang="ru-RU" dirty="0" err="1" smtClean="0">
                <a:latin typeface="Comic Sans MS" pitchFamily="66" charset="0"/>
              </a:rPr>
              <a:t>Зелений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світ</a:t>
            </a:r>
            <a:r>
              <a:rPr lang="ru-RU" dirty="0" smtClean="0">
                <a:latin typeface="Comic Sans MS" pitchFamily="66" charset="0"/>
              </a:rPr>
              <a:t>»), </a:t>
            </a:r>
            <a:r>
              <a:rPr lang="ru-RU" dirty="0" err="1" smtClean="0">
                <a:latin typeface="Comic Sans MS" pitchFamily="66" charset="0"/>
              </a:rPr>
              <a:t>Товариство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охорони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природи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Всесвітній</a:t>
            </a:r>
            <a:r>
              <a:rPr lang="ru-RU" dirty="0" smtClean="0">
                <a:latin typeface="Comic Sans MS" pitchFamily="66" charset="0"/>
              </a:rPr>
              <a:t> фонд </a:t>
            </a:r>
            <a:r>
              <a:rPr lang="ru-RU" dirty="0" err="1" smtClean="0">
                <a:latin typeface="Comic Sans MS" pitchFamily="66" charset="0"/>
              </a:rPr>
              <a:t>охорони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природи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інші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6" name="Рисунок 5" descr="273946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420888"/>
            <a:ext cx="3291840" cy="1856232"/>
          </a:xfrm>
          <a:prstGeom prst="rect">
            <a:avLst/>
          </a:prstGeom>
        </p:spPr>
      </p:pic>
      <p:pic>
        <p:nvPicPr>
          <p:cNvPr id="7" name="Рисунок 6" descr="greenpeace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8662">
            <a:off x="4499992" y="3501008"/>
            <a:ext cx="2476500" cy="2895600"/>
          </a:xfrm>
          <a:prstGeom prst="rect">
            <a:avLst/>
          </a:prstGeom>
        </p:spPr>
      </p:pic>
      <p:pic>
        <p:nvPicPr>
          <p:cNvPr id="5" name="Содержимое 4" descr="4533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 rot="21058533">
            <a:off x="6837549" y="4152701"/>
            <a:ext cx="2000869" cy="15006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038486">
            <a:off x="419764" y="1541078"/>
            <a:ext cx="4422500" cy="33168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Підписані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діють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міжнародні</a:t>
            </a:r>
            <a:r>
              <a:rPr lang="ru-RU" dirty="0" smtClean="0">
                <a:latin typeface="Comic Sans MS" pitchFamily="66" charset="0"/>
              </a:rPr>
              <a:t> угоди,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зобов'язують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різні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країни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світу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спільними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зусиллями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охороняти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біосферу</a:t>
            </a:r>
            <a:r>
              <a:rPr lang="ru-RU" dirty="0" smtClean="0">
                <a:latin typeface="Comic Sans MS" pitchFamily="66" charset="0"/>
              </a:rPr>
              <a:t>.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В </a:t>
            </a:r>
            <a:r>
              <a:rPr lang="ru-RU" dirty="0" err="1" smtClean="0">
                <a:latin typeface="Comic Sans MS" pitchFamily="66" charset="0"/>
              </a:rPr>
              <a:t>усіх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країнах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створюють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природоохоронні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, люди </a:t>
            </a:r>
            <a:r>
              <a:rPr lang="ru-RU" dirty="0" err="1" smtClean="0">
                <a:latin typeface="Comic Sans MS" pitchFamily="66" charset="0"/>
              </a:rPr>
              <a:t>об'єднуються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групи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опікуються</a:t>
            </a:r>
            <a:r>
              <a:rPr lang="ru-RU" dirty="0" smtClean="0">
                <a:latin typeface="Comic Sans MS" pitchFamily="66" charset="0"/>
              </a:rPr>
              <a:t> долею </a:t>
            </a:r>
            <a:r>
              <a:rPr lang="ru-RU" dirty="0" err="1" smtClean="0">
                <a:latin typeface="Comic Sans MS" pitchFamily="66" charset="0"/>
              </a:rPr>
              <a:t>мешканців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вивчають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рідкісні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зникаючі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види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живих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сприяють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їхній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охороні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збереженню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Як наша держава </a:t>
            </a:r>
            <a:r>
              <a:rPr lang="ru-RU" b="1" dirty="0" err="1" smtClean="0">
                <a:latin typeface="Comic Sans MS" pitchFamily="66" charset="0"/>
              </a:rPr>
              <a:t>дбає</a:t>
            </a:r>
            <a:r>
              <a:rPr lang="ru-RU" b="1" dirty="0" smtClean="0">
                <a:latin typeface="Comic Sans MS" pitchFamily="66" charset="0"/>
              </a:rPr>
              <a:t> про </a:t>
            </a:r>
            <a:r>
              <a:rPr lang="ru-RU" b="1" dirty="0" err="1" smtClean="0">
                <a:latin typeface="Comic Sans MS" pitchFamily="66" charset="0"/>
              </a:rPr>
              <a:t>охорону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біосфери</a:t>
            </a:r>
            <a:r>
              <a:rPr lang="ru-RU" b="1" dirty="0" smtClean="0">
                <a:latin typeface="Comic Sans MS" pitchFamily="66" charset="0"/>
              </a:rPr>
              <a:t>?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В </a:t>
            </a:r>
            <a:r>
              <a:rPr lang="ru-RU" dirty="0" err="1" smtClean="0">
                <a:latin typeface="Comic Sans MS" pitchFamily="66" charset="0"/>
              </a:rPr>
              <a:t>Україні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охороною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біосфери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опікуються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спеціальні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організації</a:t>
            </a:r>
            <a:r>
              <a:rPr lang="ru-RU" dirty="0" smtClean="0">
                <a:latin typeface="Comic Sans MS" pitchFamily="66" charset="0"/>
              </a:rPr>
              <a:t> та установи, видано </a:t>
            </a:r>
            <a:r>
              <a:rPr lang="ru-RU" dirty="0" err="1" smtClean="0">
                <a:latin typeface="Comic Sans MS" pitchFamily="66" charset="0"/>
              </a:rPr>
              <a:t>укази</a:t>
            </a:r>
            <a:r>
              <a:rPr lang="ru-RU" dirty="0" smtClean="0">
                <a:latin typeface="Comic Sans MS" pitchFamily="66" charset="0"/>
              </a:rPr>
              <a:t> про </a:t>
            </a:r>
            <a:r>
              <a:rPr lang="ru-RU" dirty="0" err="1" smtClean="0">
                <a:latin typeface="Comic Sans MS" pitchFamily="66" charset="0"/>
              </a:rPr>
              <a:t>охорону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повітря</a:t>
            </a:r>
            <a:r>
              <a:rPr lang="ru-RU" dirty="0" smtClean="0">
                <a:latin typeface="Comic Sans MS" pitchFamily="66" charset="0"/>
              </a:rPr>
              <a:t>, води, </a:t>
            </a:r>
            <a:r>
              <a:rPr lang="ru-RU" dirty="0" err="1" smtClean="0">
                <a:latin typeface="Comic Sans MS" pitchFamily="66" charset="0"/>
              </a:rPr>
              <a:t>ґрунту</a:t>
            </a:r>
            <a:r>
              <a:rPr lang="ru-RU" dirty="0" smtClean="0">
                <a:latin typeface="Comic Sans MS" pitchFamily="66" charset="0"/>
              </a:rPr>
              <a:t>, створено </a:t>
            </a:r>
            <a:r>
              <a:rPr lang="ru-RU" dirty="0" err="1" smtClean="0">
                <a:latin typeface="Comic Sans MS" pitchFamily="66" charset="0"/>
              </a:rPr>
              <a:t>Червону</a:t>
            </a:r>
            <a:r>
              <a:rPr lang="ru-RU" dirty="0" smtClean="0">
                <a:latin typeface="Comic Sans MS" pitchFamily="66" charset="0"/>
              </a:rPr>
              <a:t> книгу - </a:t>
            </a:r>
            <a:r>
              <a:rPr lang="ru-RU" dirty="0" err="1" smtClean="0">
                <a:latin typeface="Comic Sans MS" pitchFamily="66" charset="0"/>
              </a:rPr>
              <a:t>природоохоронний</a:t>
            </a:r>
            <a:r>
              <a:rPr lang="ru-RU" dirty="0" smtClean="0">
                <a:latin typeface="Comic Sans MS" pitchFamily="66" charset="0"/>
              </a:rPr>
              <a:t> документ державного </a:t>
            </a:r>
            <a:r>
              <a:rPr lang="ru-RU" dirty="0" err="1" smtClean="0">
                <a:latin typeface="Comic Sans MS" pitchFamily="66" charset="0"/>
              </a:rPr>
              <a:t>значення</a:t>
            </a:r>
            <a:r>
              <a:rPr lang="ru-RU" dirty="0" smtClean="0">
                <a:latin typeface="Comic Sans MS" pitchFamily="66" charset="0"/>
              </a:rPr>
              <a:t>. Для </a:t>
            </a:r>
            <a:r>
              <a:rPr lang="ru-RU" dirty="0" smtClean="0">
                <a:latin typeface="Comic Sans MS" pitchFamily="66" charset="0"/>
              </a:rPr>
              <a:t>того </a:t>
            </a:r>
            <a:r>
              <a:rPr lang="ru-RU" dirty="0" err="1" smtClean="0">
                <a:latin typeface="Comic Sans MS" pitchFamily="66" charset="0"/>
              </a:rPr>
              <a:t>щоб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захистити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вимирання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перешкодити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руйнуванню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родючих</a:t>
            </a:r>
            <a:r>
              <a:rPr lang="ru-RU" dirty="0" smtClean="0">
                <a:latin typeface="Comic Sans MS" pitchFamily="66" charset="0"/>
              </a:rPr>
              <a:t> земель, </a:t>
            </a:r>
            <a:r>
              <a:rPr lang="ru-RU" dirty="0" err="1" smtClean="0">
                <a:latin typeface="Comic Sans MS" pitchFamily="66" charset="0"/>
              </a:rPr>
              <a:t>обмілінню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річок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висихання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метою </a:t>
            </a:r>
            <a:r>
              <a:rPr lang="ru-RU" dirty="0" err="1" smtClean="0">
                <a:latin typeface="Comic Sans MS" pitchFamily="66" charset="0"/>
              </a:rPr>
              <a:t>дослідження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примноження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видів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рослин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тварин</a:t>
            </a:r>
            <a:r>
              <a:rPr lang="ru-RU" dirty="0" smtClean="0">
                <a:latin typeface="Comic Sans MS" pitchFamily="66" charset="0"/>
              </a:rPr>
              <a:t> створено </a:t>
            </a:r>
            <a:r>
              <a:rPr lang="ru-RU" dirty="0" err="1" smtClean="0">
                <a:latin typeface="Comic Sans MS" pitchFamily="66" charset="0"/>
              </a:rPr>
              <a:t>природоохороні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заповідники</a:t>
            </a:r>
            <a:r>
              <a:rPr lang="ru-RU" dirty="0" smtClean="0">
                <a:latin typeface="Comic Sans MS" pitchFamily="66" charset="0"/>
              </a:rPr>
              <a:t>, заказники, </a:t>
            </a:r>
            <a:r>
              <a:rPr lang="ru-RU" dirty="0" err="1" smtClean="0">
                <a:latin typeface="Comic Sans MS" pitchFamily="66" charset="0"/>
              </a:rPr>
              <a:t>національні</a:t>
            </a:r>
            <a:r>
              <a:rPr lang="ru-RU" dirty="0" smtClean="0">
                <a:latin typeface="Comic Sans MS" pitchFamily="66" charset="0"/>
              </a:rPr>
              <a:t> парки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7358_829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72322">
            <a:off x="5738812" y="1908569"/>
            <a:ext cx="2361580" cy="3221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426474">
            <a:off x="395536" y="1559428"/>
            <a:ext cx="4137871" cy="37706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природних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заповідниках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вивчають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рослини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тварин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звичних</a:t>
            </a:r>
            <a:r>
              <a:rPr lang="ru-RU" dirty="0" smtClean="0">
                <a:latin typeface="Comic Sans MS" pitchFamily="66" charset="0"/>
              </a:rPr>
              <a:t> для них </a:t>
            </a:r>
            <a:r>
              <a:rPr lang="ru-RU" dirty="0" err="1" smtClean="0">
                <a:latin typeface="Comic Sans MS" pitchFamily="66" charset="0"/>
              </a:rPr>
              <a:t>умовах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існування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Заповідники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називають</a:t>
            </a:r>
            <a:r>
              <a:rPr lang="ru-RU" dirty="0" smtClean="0">
                <a:latin typeface="Comic Sans MS" pitchFamily="66" charset="0"/>
              </a:rPr>
              <a:t> «</a:t>
            </a:r>
            <a:r>
              <a:rPr lang="ru-RU" dirty="0" err="1" smtClean="0">
                <a:latin typeface="Comic Sans MS" pitchFamily="66" charset="0"/>
              </a:rPr>
              <a:t>лабораторіями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природі</a:t>
            </a:r>
            <a:r>
              <a:rPr lang="ru-RU" dirty="0" smtClean="0">
                <a:latin typeface="Comic Sans MS" pitchFamily="66" charset="0"/>
              </a:rPr>
              <a:t>», </a:t>
            </a:r>
            <a:r>
              <a:rPr lang="ru-RU" dirty="0" err="1" smtClean="0">
                <a:latin typeface="Comic Sans MS" pitchFamily="66" charset="0"/>
              </a:rPr>
              <a:t>оскільки</a:t>
            </a:r>
            <a:r>
              <a:rPr lang="ru-RU" dirty="0" smtClean="0">
                <a:latin typeface="Comic Sans MS" pitchFamily="66" charset="0"/>
              </a:rPr>
              <a:t> тут </a:t>
            </a:r>
            <a:r>
              <a:rPr lang="ru-RU" dirty="0" err="1" smtClean="0">
                <a:latin typeface="Comic Sans MS" pitchFamily="66" charset="0"/>
              </a:rPr>
              <a:t>проводять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численні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дослідження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Вчені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спостерігають</a:t>
            </a:r>
            <a:r>
              <a:rPr lang="ru-RU" dirty="0" smtClean="0">
                <a:latin typeface="Comic Sans MS" pitchFamily="66" charset="0"/>
              </a:rPr>
              <a:t> за </a:t>
            </a:r>
            <a:r>
              <a:rPr lang="ru-RU" dirty="0" err="1" smtClean="0">
                <a:latin typeface="Comic Sans MS" pitchFamily="66" charset="0"/>
              </a:rPr>
              <a:t>живими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організмами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вивчають</a:t>
            </a:r>
            <a:r>
              <a:rPr lang="ru-RU" dirty="0" smtClean="0">
                <a:latin typeface="Comic Sans MS" pitchFamily="66" charset="0"/>
              </a:rPr>
              <a:t> склад </a:t>
            </a:r>
            <a:r>
              <a:rPr lang="ru-RU" dirty="0" err="1" smtClean="0">
                <a:latin typeface="Comic Sans MS" pitchFamily="66" charset="0"/>
              </a:rPr>
              <a:t>ґрунту</a:t>
            </a:r>
            <a:r>
              <a:rPr lang="ru-RU" dirty="0" smtClean="0">
                <a:latin typeface="Comic Sans MS" pitchFamily="66" charset="0"/>
              </a:rPr>
              <a:t> та води у </a:t>
            </a:r>
            <a:r>
              <a:rPr lang="ru-RU" dirty="0" err="1" smtClean="0">
                <a:latin typeface="Comic Sans MS" pitchFamily="66" charset="0"/>
              </a:rPr>
              <a:t>водоймах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стежать</a:t>
            </a:r>
            <a:r>
              <a:rPr lang="ru-RU" dirty="0" smtClean="0">
                <a:latin typeface="Comic Sans MS" pitchFamily="66" charset="0"/>
              </a:rPr>
              <a:t> за </a:t>
            </a:r>
            <a:r>
              <a:rPr lang="ru-RU" dirty="0" err="1" smtClean="0">
                <a:latin typeface="Comic Sans MS" pitchFamily="66" charset="0"/>
              </a:rPr>
              <a:t>змінами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відбуваються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тілами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живої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неживої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природи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Ви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вже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знаєте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заповідників</a:t>
            </a:r>
            <a:r>
              <a:rPr lang="ru-RU" dirty="0" smtClean="0">
                <a:latin typeface="Comic Sans MS" pitchFamily="66" charset="0"/>
              </a:rPr>
              <a:t> заборонено </a:t>
            </a:r>
            <a:r>
              <a:rPr lang="ru-RU" dirty="0" err="1" smtClean="0">
                <a:latin typeface="Comic Sans MS" pitchFamily="66" charset="0"/>
              </a:rPr>
              <a:t>будь-який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вид </a:t>
            </a:r>
            <a:r>
              <a:rPr lang="ru-RU" dirty="0" err="1" smtClean="0">
                <a:latin typeface="Comic Sans MS" pitchFamily="66" charset="0"/>
              </a:rPr>
              <a:t>господарської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діяльності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3367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>
                <a:latin typeface="Comic Sans MS" pitchFamily="66" charset="0"/>
              </a:rPr>
              <a:t>За роки </a:t>
            </a:r>
            <a:r>
              <a:rPr lang="ru-RU" sz="3400" dirty="0" err="1" smtClean="0">
                <a:latin typeface="Comic Sans MS" pitchFamily="66" charset="0"/>
              </a:rPr>
              <a:t>незалежності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України</a:t>
            </a:r>
            <a:r>
              <a:rPr lang="ru-RU" sz="3400" dirty="0" smtClean="0">
                <a:latin typeface="Comic Sans MS" pitchFamily="66" charset="0"/>
              </a:rPr>
              <a:t> створено </a:t>
            </a:r>
            <a:r>
              <a:rPr lang="ru-RU" sz="3400" dirty="0" err="1" smtClean="0">
                <a:latin typeface="Comic Sans MS" pitchFamily="66" charset="0"/>
              </a:rPr>
              <a:t>понад</a:t>
            </a:r>
            <a:r>
              <a:rPr lang="ru-RU" sz="3400" dirty="0" smtClean="0">
                <a:latin typeface="Comic Sans MS" pitchFamily="66" charset="0"/>
              </a:rPr>
              <a:t> 10 </a:t>
            </a:r>
            <a:r>
              <a:rPr lang="ru-RU" sz="3400" dirty="0" err="1" smtClean="0">
                <a:latin typeface="Comic Sans MS" pitchFamily="66" charset="0"/>
              </a:rPr>
              <a:t>заповідників</a:t>
            </a:r>
            <a:r>
              <a:rPr lang="ru-RU" sz="3400" dirty="0" smtClean="0">
                <a:latin typeface="Comic Sans MS" pitchFamily="66" charset="0"/>
              </a:rPr>
              <a:t>. </a:t>
            </a:r>
            <a:r>
              <a:rPr lang="ru-RU" sz="3400" dirty="0" smtClean="0">
                <a:latin typeface="Comic Sans MS" pitchFamily="66" charset="0"/>
              </a:rPr>
              <a:t>Як </a:t>
            </a:r>
            <a:r>
              <a:rPr lang="ru-RU" sz="3400" dirty="0" smtClean="0">
                <a:latin typeface="Comic Sans MS" pitchFamily="66" charset="0"/>
              </a:rPr>
              <a:t>приклад </a:t>
            </a:r>
            <a:r>
              <a:rPr lang="ru-RU" sz="3400" dirty="0" err="1" smtClean="0">
                <a:latin typeface="Comic Sans MS" pitchFamily="66" charset="0"/>
              </a:rPr>
              <a:t>можна</a:t>
            </a:r>
            <a:r>
              <a:rPr lang="ru-RU" sz="3400" dirty="0" smtClean="0">
                <a:latin typeface="Comic Sans MS" pitchFamily="66" charset="0"/>
              </a:rPr>
              <a:t> навести </a:t>
            </a:r>
            <a:r>
              <a:rPr lang="ru-RU" sz="3400" dirty="0" err="1" smtClean="0">
                <a:latin typeface="Comic Sans MS" pitchFamily="66" charset="0"/>
              </a:rPr>
              <a:t>ще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інші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як-от</a:t>
            </a:r>
            <a:r>
              <a:rPr lang="ru-RU" sz="3400" dirty="0" smtClean="0">
                <a:latin typeface="Comic Sans MS" pitchFamily="66" charset="0"/>
              </a:rPr>
              <a:t>: </a:t>
            </a:r>
            <a:r>
              <a:rPr lang="ru-RU" sz="3400" dirty="0" err="1" smtClean="0">
                <a:latin typeface="Comic Sans MS" pitchFamily="66" charset="0"/>
              </a:rPr>
              <a:t>Поліський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природний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заповідник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що</a:t>
            </a:r>
            <a:r>
              <a:rPr lang="ru-RU" sz="3400" dirty="0" smtClean="0">
                <a:latin typeface="Comic Sans MS" pitchFamily="66" charset="0"/>
              </a:rPr>
              <a:t> на </a:t>
            </a:r>
            <a:r>
              <a:rPr lang="ru-RU" sz="3400" dirty="0" err="1" smtClean="0">
                <a:latin typeface="Comic Sans MS" pitchFamily="66" charset="0"/>
              </a:rPr>
              <a:t>Житомирщині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природний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заповідник</a:t>
            </a:r>
            <a:r>
              <a:rPr lang="ru-RU" sz="3400" dirty="0" smtClean="0">
                <a:latin typeface="Comic Sans MS" pitchFamily="66" charset="0"/>
              </a:rPr>
              <a:t> «</a:t>
            </a:r>
            <a:r>
              <a:rPr lang="ru-RU" sz="3400" dirty="0" err="1" smtClean="0">
                <a:latin typeface="Comic Sans MS" pitchFamily="66" charset="0"/>
              </a:rPr>
              <a:t>Розточчя</a:t>
            </a:r>
            <a:r>
              <a:rPr lang="ru-RU" sz="3400" dirty="0" smtClean="0">
                <a:latin typeface="Comic Sans MS" pitchFamily="66" charset="0"/>
              </a:rPr>
              <a:t>» </a:t>
            </a:r>
            <a:r>
              <a:rPr lang="ru-RU" sz="3400" dirty="0" err="1" smtClean="0">
                <a:latin typeface="Comic Sans MS" pitchFamily="66" charset="0"/>
              </a:rPr>
              <a:t>на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Львівщині</a:t>
            </a:r>
            <a:r>
              <a:rPr lang="ru-RU" sz="3400" dirty="0" smtClean="0">
                <a:latin typeface="Comic Sans MS" pitchFamily="66" charset="0"/>
              </a:rPr>
              <a:t>, «</a:t>
            </a:r>
            <a:r>
              <a:rPr lang="ru-RU" sz="3400" dirty="0" err="1" smtClean="0">
                <a:latin typeface="Comic Sans MS" pitchFamily="66" charset="0"/>
              </a:rPr>
              <a:t>Медобори</a:t>
            </a:r>
            <a:r>
              <a:rPr lang="ru-RU" sz="3400" dirty="0" smtClean="0">
                <a:latin typeface="Comic Sans MS" pitchFamily="66" charset="0"/>
              </a:rPr>
              <a:t>» </a:t>
            </a:r>
            <a:r>
              <a:rPr lang="ru-RU" sz="3400" dirty="0" err="1" smtClean="0">
                <a:latin typeface="Comic Sans MS" pitchFamily="66" charset="0"/>
              </a:rPr>
              <a:t>на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Тернопільщині</a:t>
            </a:r>
            <a:r>
              <a:rPr lang="ru-RU" sz="3400" dirty="0" smtClean="0">
                <a:latin typeface="Comic Sans MS" pitchFamily="66" charset="0"/>
              </a:rPr>
              <a:t>. Для </a:t>
            </a:r>
            <a:r>
              <a:rPr lang="ru-RU" sz="3400" dirty="0" err="1" smtClean="0">
                <a:latin typeface="Comic Sans MS" pitchFamily="66" charset="0"/>
              </a:rPr>
              <a:t>вивчення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взаємозв'язків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між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людиною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і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біосферою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створюють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біосферні</a:t>
            </a:r>
            <a:r>
              <a:rPr lang="ru-RU" sz="3400" dirty="0" smtClean="0">
                <a:latin typeface="Comic Sans MS" pitchFamily="66" charset="0"/>
              </a:rPr>
              <a:t> </a:t>
            </a:r>
            <a:r>
              <a:rPr lang="ru-RU" sz="3400" dirty="0" err="1" smtClean="0">
                <a:latin typeface="Comic Sans MS" pitchFamily="66" charset="0"/>
              </a:rPr>
              <a:t>заповідники</a:t>
            </a:r>
            <a:r>
              <a:rPr lang="ru-RU" sz="3400" dirty="0" smtClean="0">
                <a:latin typeface="Comic Sans MS" pitchFamily="66" charset="0"/>
              </a:rPr>
              <a:t>. Такими </a:t>
            </a:r>
            <a:r>
              <a:rPr lang="ru-RU" sz="3400" dirty="0" err="1" smtClean="0">
                <a:latin typeface="Comic Sans MS" pitchFamily="66" charset="0"/>
              </a:rPr>
              <a:t>є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Асканія-Нова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Карпатський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Чорноморський</a:t>
            </a:r>
            <a:r>
              <a:rPr lang="ru-RU" sz="3400" dirty="0" smtClean="0">
                <a:latin typeface="Comic Sans MS" pitchFamily="66" charset="0"/>
              </a:rPr>
              <a:t> та </a:t>
            </a:r>
            <a:r>
              <a:rPr lang="ru-RU" sz="3400" dirty="0" err="1" smtClean="0">
                <a:latin typeface="Comic Sans MS" pitchFamily="66" charset="0"/>
              </a:rPr>
              <a:t>інші</a:t>
            </a:r>
            <a:r>
              <a:rPr lang="ru-RU" sz="3400" dirty="0" smtClean="0">
                <a:latin typeface="Comic Sans MS" pitchFamily="66" charset="0"/>
              </a:rPr>
              <a:t>. В межах </a:t>
            </a:r>
            <a:r>
              <a:rPr lang="ru-RU" sz="3400" dirty="0" err="1" smtClean="0">
                <a:latin typeface="Comic Sans MS" pitchFamily="66" charset="0"/>
              </a:rPr>
              <a:t>біосферного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заповідника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виділяють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кілька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територій</a:t>
            </a:r>
            <a:r>
              <a:rPr lang="ru-RU" sz="3400" dirty="0" smtClean="0">
                <a:latin typeface="Comic Sans MS" pitchFamily="66" charset="0"/>
              </a:rPr>
              <a:t>. На </a:t>
            </a:r>
            <a:r>
              <a:rPr lang="ru-RU" sz="3400" dirty="0" err="1" smtClean="0">
                <a:latin typeface="Comic Sans MS" pitchFamily="66" charset="0"/>
              </a:rPr>
              <a:t>одній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з</a:t>
            </a:r>
            <a:r>
              <a:rPr lang="ru-RU" sz="3400" dirty="0" smtClean="0">
                <a:latin typeface="Comic Sans MS" pitchFamily="66" charset="0"/>
              </a:rPr>
              <a:t> них </a:t>
            </a:r>
            <a:r>
              <a:rPr lang="ru-RU" sz="3400" dirty="0" err="1" smtClean="0">
                <a:latin typeface="Comic Sans MS" pitchFamily="66" charset="0"/>
              </a:rPr>
              <a:t>господарська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діяльність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повністю</a:t>
            </a:r>
            <a:r>
              <a:rPr lang="ru-RU" sz="3400" dirty="0" smtClean="0">
                <a:latin typeface="Comic Sans MS" pitchFamily="66" charset="0"/>
              </a:rPr>
              <a:t> заборонена, на </a:t>
            </a:r>
            <a:r>
              <a:rPr lang="ru-RU" sz="3400" dirty="0" err="1" smtClean="0">
                <a:latin typeface="Comic Sans MS" pitchFamily="66" charset="0"/>
              </a:rPr>
              <a:t>іншій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дозволяють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незначне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використання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природи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наприклад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риболовлю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збирання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грибів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і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ягід</a:t>
            </a:r>
            <a:r>
              <a:rPr lang="ru-RU" sz="3400" dirty="0" smtClean="0">
                <a:latin typeface="Comic Sans MS" pitchFamily="66" charset="0"/>
              </a:rPr>
              <a:t>. </a:t>
            </a:r>
            <a:r>
              <a:rPr lang="ru-RU" sz="3400" dirty="0" err="1" smtClean="0">
                <a:latin typeface="Comic Sans MS" pitchFamily="66" charset="0"/>
              </a:rPr>
              <a:t>Потім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порівнюють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їх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із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територією</a:t>
            </a:r>
            <a:r>
              <a:rPr lang="ru-RU" sz="3400" dirty="0" smtClean="0">
                <a:latin typeface="Comic Sans MS" pitchFamily="66" charset="0"/>
              </a:rPr>
              <a:t>, на </a:t>
            </a:r>
            <a:r>
              <a:rPr lang="ru-RU" sz="3400" dirty="0" err="1" smtClean="0">
                <a:latin typeface="Comic Sans MS" pitchFamily="66" charset="0"/>
              </a:rPr>
              <a:t>якій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господарська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діяльність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ведеться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повною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мірою</a:t>
            </a:r>
            <a:r>
              <a:rPr lang="ru-RU" sz="3400" dirty="0" smtClean="0">
                <a:latin typeface="Comic Sans MS" pitchFamily="66" charset="0"/>
              </a:rPr>
              <a:t>. </a:t>
            </a:r>
            <a:r>
              <a:rPr lang="ru-RU" sz="3400" dirty="0" err="1" smtClean="0">
                <a:latin typeface="Comic Sans MS" pitchFamily="66" charset="0"/>
              </a:rPr>
              <a:t>Вивчивши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зміни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що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відбуваються</a:t>
            </a:r>
            <a:r>
              <a:rPr lang="ru-RU" sz="3400" dirty="0" smtClean="0">
                <a:latin typeface="Comic Sans MS" pitchFamily="66" charset="0"/>
              </a:rPr>
              <a:t> на </a:t>
            </a:r>
            <a:r>
              <a:rPr lang="ru-RU" sz="3400" dirty="0" err="1" smtClean="0">
                <a:latin typeface="Comic Sans MS" pitchFamily="66" charset="0"/>
              </a:rPr>
              <a:t>цих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територіях</a:t>
            </a:r>
            <a:r>
              <a:rPr lang="ru-RU" sz="3400" dirty="0" smtClean="0">
                <a:latin typeface="Comic Sans MS" pitchFamily="66" charset="0"/>
              </a:rPr>
              <a:t>, </a:t>
            </a:r>
            <a:r>
              <a:rPr lang="ru-RU" sz="3400" dirty="0" err="1" smtClean="0">
                <a:latin typeface="Comic Sans MS" pitchFamily="66" charset="0"/>
              </a:rPr>
              <a:t>пропонують</a:t>
            </a:r>
            <a:r>
              <a:rPr lang="ru-RU" sz="3400" dirty="0" smtClean="0">
                <a:latin typeface="Comic Sans MS" pitchFamily="66" charset="0"/>
              </a:rPr>
              <a:t>, як </a:t>
            </a:r>
            <a:r>
              <a:rPr lang="ru-RU" sz="3400" dirty="0" err="1" smtClean="0">
                <a:latin typeface="Comic Sans MS" pitchFamily="66" charset="0"/>
              </a:rPr>
              <a:t>краще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охороняти</a:t>
            </a:r>
            <a:r>
              <a:rPr lang="ru-RU" sz="3400" dirty="0" smtClean="0">
                <a:latin typeface="Comic Sans MS" pitchFamily="66" charset="0"/>
              </a:rPr>
              <a:t> </a:t>
            </a:r>
            <a:r>
              <a:rPr lang="ru-RU" sz="3400" dirty="0" err="1" smtClean="0">
                <a:latin typeface="Comic Sans MS" pitchFamily="66" charset="0"/>
              </a:rPr>
              <a:t>біосферу</a:t>
            </a:r>
            <a:r>
              <a:rPr lang="ru-RU" sz="3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14058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64723">
            <a:off x="4786883" y="1435734"/>
            <a:ext cx="4038600" cy="305587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9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316805">
            <a:off x="441544" y="1733638"/>
            <a:ext cx="4424111" cy="305079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612068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err="1" smtClean="0">
                <a:latin typeface="Comic Sans MS" pitchFamily="66" charset="0"/>
              </a:rPr>
              <a:t>Мальовничими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куточками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природи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природні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національні</a:t>
            </a:r>
            <a:r>
              <a:rPr lang="ru-RU" dirty="0" smtClean="0">
                <a:latin typeface="Comic Sans MS" pitchFamily="66" charset="0"/>
              </a:rPr>
              <a:t> парки. </a:t>
            </a:r>
            <a:r>
              <a:rPr lang="ru-RU" dirty="0" err="1" smtClean="0">
                <a:latin typeface="Comic Sans MS" pitchFamily="66" charset="0"/>
              </a:rPr>
              <a:t>їх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створюють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збереження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грибів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рослин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тварин</a:t>
            </a:r>
            <a:r>
              <a:rPr lang="ru-RU" dirty="0" smtClean="0">
                <a:latin typeface="Comic Sans MS" pitchFamily="66" charset="0"/>
              </a:rPr>
              <a:t> разом </a:t>
            </a:r>
            <a:r>
              <a:rPr lang="ru-RU" dirty="0" err="1" smtClean="0">
                <a:latin typeface="Comic Sans MS" pitchFamily="66" charset="0"/>
              </a:rPr>
              <a:t>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місцем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їхнього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перебування</a:t>
            </a:r>
            <a:r>
              <a:rPr lang="ru-RU" dirty="0" smtClean="0">
                <a:latin typeface="Comic Sans MS" pitchFamily="66" charset="0"/>
              </a:rPr>
              <a:t>, а </a:t>
            </a:r>
            <a:r>
              <a:rPr lang="ru-RU" dirty="0" err="1" smtClean="0">
                <a:latin typeface="Comic Sans MS" pitchFamily="66" charset="0"/>
              </a:rPr>
              <a:t>також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масового</a:t>
            </a:r>
            <a:r>
              <a:rPr lang="ru-RU" dirty="0" smtClean="0">
                <a:latin typeface="Comic Sans MS" pitchFamily="66" charset="0"/>
              </a:rPr>
              <a:t> туризму та </a:t>
            </a:r>
            <a:r>
              <a:rPr lang="ru-RU" dirty="0" err="1" smtClean="0">
                <a:latin typeface="Comic Sans MS" pitchFamily="66" charset="0"/>
              </a:rPr>
              <a:t>відпочинку</a:t>
            </a:r>
            <a:r>
              <a:rPr lang="ru-RU" dirty="0" smtClean="0">
                <a:latin typeface="Comic Sans MS" pitchFamily="66" charset="0"/>
              </a:rPr>
              <a:t> людей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Крім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них, в </a:t>
            </a:r>
            <a:r>
              <a:rPr lang="ru-RU" dirty="0" err="1" smtClean="0">
                <a:latin typeface="Comic Sans MS" pitchFamily="66" charset="0"/>
              </a:rPr>
              <a:t>Україні</a:t>
            </a:r>
            <a:r>
              <a:rPr lang="ru-RU" dirty="0" smtClean="0">
                <a:latin typeface="Comic Sans MS" pitchFamily="66" charset="0"/>
              </a:rPr>
              <a:t> створено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такі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національні</a:t>
            </a:r>
            <a:r>
              <a:rPr lang="ru-RU" dirty="0" smtClean="0">
                <a:latin typeface="Comic Sans MS" pitchFamily="66" charset="0"/>
              </a:rPr>
              <a:t> парки: </a:t>
            </a:r>
            <a:r>
              <a:rPr lang="ru-RU" dirty="0" err="1" smtClean="0">
                <a:latin typeface="Comic Sans MS" pitchFamily="66" charset="0"/>
              </a:rPr>
              <a:t>Яворівський</a:t>
            </a:r>
            <a:r>
              <a:rPr lang="ru-RU" dirty="0" smtClean="0">
                <a:latin typeface="Comic Sans MS" pitchFamily="66" charset="0"/>
              </a:rPr>
              <a:t>, «</a:t>
            </a:r>
            <a:r>
              <a:rPr lang="ru-RU" dirty="0" err="1" smtClean="0">
                <a:latin typeface="Comic Sans MS" pitchFamily="66" charset="0"/>
              </a:rPr>
              <a:t>Синевир</a:t>
            </a:r>
            <a:r>
              <a:rPr lang="ru-RU" dirty="0" smtClean="0">
                <a:latin typeface="Comic Sans MS" pitchFamily="66" charset="0"/>
              </a:rPr>
              <a:t>», «</a:t>
            </a:r>
            <a:r>
              <a:rPr lang="ru-RU" dirty="0" err="1" smtClean="0">
                <a:latin typeface="Comic Sans MS" pitchFamily="66" charset="0"/>
              </a:rPr>
              <a:t>Святі</a:t>
            </a:r>
            <a:r>
              <a:rPr lang="ru-RU" dirty="0" smtClean="0">
                <a:latin typeface="Comic Sans MS" pitchFamily="66" charset="0"/>
              </a:rPr>
              <a:t> гори</a:t>
            </a:r>
            <a:r>
              <a:rPr lang="ru-RU" dirty="0" smtClean="0">
                <a:latin typeface="Comic Sans MS" pitchFamily="66" charset="0"/>
              </a:rPr>
              <a:t>». У </a:t>
            </a:r>
            <a:r>
              <a:rPr lang="ru-RU" dirty="0" smtClean="0">
                <a:latin typeface="Comic Sans MS" pitchFamily="66" charset="0"/>
              </a:rPr>
              <a:t>заказниках </a:t>
            </a:r>
            <a:r>
              <a:rPr lang="ru-RU" dirty="0" err="1" smtClean="0">
                <a:latin typeface="Comic Sans MS" pitchFamily="66" charset="0"/>
              </a:rPr>
              <a:t>охороняють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якусь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певну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ділянку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екосистеми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наприклад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лісовий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схил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ділянку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зростання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рідкісної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або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зникаючої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рослини</a:t>
            </a:r>
            <a:r>
              <a:rPr lang="ru-RU" dirty="0" smtClean="0">
                <a:latin typeface="Comic Sans MS" pitchFamily="66" charset="0"/>
              </a:rPr>
              <a:t>. Тут </a:t>
            </a:r>
            <a:r>
              <a:rPr lang="ru-RU" dirty="0" err="1" smtClean="0">
                <a:latin typeface="Comic Sans MS" pitchFamily="66" charset="0"/>
              </a:rPr>
              <a:t>можна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здійснювати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господарську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діяльність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загрожує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природі</a:t>
            </a:r>
            <a:r>
              <a:rPr lang="ru-RU" dirty="0" smtClean="0">
                <a:latin typeface="Comic Sans MS" pitchFamily="66" charset="0"/>
              </a:rPr>
              <a:t>. Заказники </a:t>
            </a:r>
            <a:r>
              <a:rPr lang="ru-RU" dirty="0" err="1" smtClean="0">
                <a:latin typeface="Comic Sans MS" pitchFamily="66" charset="0"/>
              </a:rPr>
              <a:t>є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усіх</a:t>
            </a:r>
            <a:r>
              <a:rPr lang="ru-RU" dirty="0" smtClean="0">
                <a:latin typeface="Comic Sans MS" pitchFamily="66" charset="0"/>
              </a:rPr>
              <a:t> областях </a:t>
            </a:r>
            <a:r>
              <a:rPr lang="ru-RU" dirty="0" err="1" smtClean="0">
                <a:latin typeface="Comic Sans MS" pitchFamily="66" charset="0"/>
              </a:rPr>
              <a:t>України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Висновок: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Біосфера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є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джерелом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природних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багатств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для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людини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потребує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піклування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про 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себе.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3 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метою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охорони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біосфери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здійснюється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міжнародне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співробітництво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. В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нашій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державі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створюються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природоохоронні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території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діють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спеціальні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omic Sans MS" pitchFamily="66" charset="0"/>
              </a:rPr>
              <a:t>закони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348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Охорона біосфери</vt:lpstr>
      <vt:lpstr>Слайд 2</vt:lpstr>
      <vt:lpstr>Охорона біосфери — міжнародна справа</vt:lpstr>
      <vt:lpstr>Слайд 4</vt:lpstr>
      <vt:lpstr>Як наша держава дбає про охорону біосфери? </vt:lpstr>
      <vt:lpstr>Слайд 6</vt:lpstr>
      <vt:lpstr>Слайд 7</vt:lpstr>
      <vt:lpstr>Слайд 8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Охорона біосфери</dc:title>
  <cp:lastModifiedBy>Коморкина</cp:lastModifiedBy>
  <cp:revision>13</cp:revision>
  <dcterms:modified xsi:type="dcterms:W3CDTF">2013-12-18T23:12:07Z</dcterms:modified>
</cp:coreProperties>
</file>