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dotcom731.files.wordpress.com/2011/07/parliament-from-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084" y="571480"/>
            <a:ext cx="5857916" cy="171451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The constitution of </a:t>
            </a:r>
            <a:r>
              <a:rPr lang="en-US" sz="5400" dirty="0" smtClean="0">
                <a:solidFill>
                  <a:srgbClr val="C00000"/>
                </a:solidFill>
              </a:rPr>
              <a:t> the UK 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David Cameron offi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286124"/>
            <a:ext cx="2244270" cy="29956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5929354" cy="11430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smtClean="0"/>
              <a:t>Conservative Party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8429652" cy="255270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party commonly </a:t>
            </a:r>
            <a:r>
              <a:rPr lang="en-US" sz="2800" dirty="0" smtClean="0"/>
              <a:t>known as </a:t>
            </a:r>
            <a:r>
              <a:rPr lang="en-US" sz="2800" dirty="0" smtClean="0"/>
              <a:t>“The </a:t>
            </a:r>
            <a:r>
              <a:rPr lang="en-US" sz="2800" dirty="0" smtClean="0"/>
              <a:t>Tory </a:t>
            </a:r>
            <a:r>
              <a:rPr lang="en-US" sz="2800" dirty="0" smtClean="0"/>
              <a:t>Party“ 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or “the Tories“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It is </a:t>
            </a:r>
            <a:r>
              <a:rPr lang="en-US" sz="2800" dirty="0" smtClean="0"/>
              <a:t>the traditional right-wing party in the </a:t>
            </a:r>
            <a:r>
              <a:rPr lang="en-US" sz="2800" dirty="0" smtClean="0"/>
              <a:t>UK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Notable figures include 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Winston </a:t>
            </a:r>
            <a:r>
              <a:rPr lang="en-US" sz="2800" dirty="0" smtClean="0"/>
              <a:t>Churchill, </a:t>
            </a:r>
            <a:r>
              <a:rPr lang="en-US" sz="2800" dirty="0" smtClean="0"/>
              <a:t>Margaret </a:t>
            </a:r>
            <a:r>
              <a:rPr lang="en-US" sz="2800" dirty="0" smtClean="0"/>
              <a:t>Thatcher and David </a:t>
            </a:r>
            <a:r>
              <a:rPr lang="en-US" sz="2800" dirty="0" smtClean="0"/>
              <a:t>Cameron</a:t>
            </a:r>
            <a:endParaRPr lang="ru-RU" sz="2800" dirty="0"/>
          </a:p>
        </p:txBody>
      </p:sp>
      <p:pic>
        <p:nvPicPr>
          <p:cNvPr id="59394" name="Picture 2" descr="Уинстон Черчил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86124"/>
            <a:ext cx="1905000" cy="2381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9396" name="Picture 4" descr="Margaret Thatch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357562"/>
            <a:ext cx="2286016" cy="31775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upload.wikimedia.org/wikipedia/commons/thumb/4/43/Red_flag.svg/155px-Red_fla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571744"/>
            <a:ext cx="1476375" cy="885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smtClean="0"/>
              <a:t>Labour </a:t>
            </a:r>
            <a:r>
              <a:rPr lang="en-US" dirty="0" smtClean="0"/>
              <a:t>Party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858180" cy="264320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Founded as a socialist party, </a:t>
            </a:r>
            <a:r>
              <a:rPr lang="en-US" sz="2800" dirty="0" smtClean="0"/>
              <a:t>this party </a:t>
            </a:r>
            <a:r>
              <a:rPr lang="en-US" sz="2800" dirty="0" smtClean="0"/>
              <a:t>had a huge role in the creation of the Welfare State and the National Health </a:t>
            </a:r>
            <a:r>
              <a:rPr lang="en-US" sz="2800" dirty="0" smtClean="0"/>
              <a:t>Service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 red flag, originally the official flag and symbol of the Labour </a:t>
            </a:r>
            <a:r>
              <a:rPr lang="en-US" sz="2800" dirty="0" smtClean="0"/>
              <a:t>party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Notable figures include Clement Attlee, 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Tony </a:t>
            </a:r>
            <a:r>
              <a:rPr lang="en-US" sz="2800" dirty="0" smtClean="0"/>
              <a:t>Blair and Gordon Brown</a:t>
            </a:r>
            <a:endParaRPr lang="ru-RU" sz="2800" dirty="0"/>
          </a:p>
        </p:txBody>
      </p:sp>
      <p:pic>
        <p:nvPicPr>
          <p:cNvPr id="60420" name="Picture 4" descr="Clement Attl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245187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2" name="Picture 6" descr="WORLD ECONOMIC FORUM ANNUAL MEETING 2009 - Tony Bla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14750"/>
            <a:ext cx="20955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4" name="Picture 8" descr="Gordon Brown offici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00438"/>
            <a:ext cx="2436010" cy="311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2850640" cy="11430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6143668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The</a:t>
            </a:r>
            <a:r>
              <a:rPr lang="en-US" dirty="0" smtClean="0"/>
              <a:t> constitution of the United Kingdom is the sum of laws and principles that make up the body politic of the United </a:t>
            </a:r>
            <a:r>
              <a:rPr lang="en-US" dirty="0" smtClean="0"/>
              <a:t>Kingdom.</a:t>
            </a:r>
            <a:endParaRPr lang="ru-RU" dirty="0"/>
          </a:p>
        </p:txBody>
      </p:sp>
      <p:pic>
        <p:nvPicPr>
          <p:cNvPr id="51202" name="Picture 2" descr="http://www.ucl.ac.uk/constitution-unit/images/about-us/Constitution_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808" y="3643314"/>
            <a:ext cx="663667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upload.wikimedia.org/wikipedia/commons/thumb/9/95/UK_Constitution_books.jpg/1024px-UK_Constitution_books.jpg"/>
          <p:cNvPicPr>
            <a:picLocks noChangeAspect="1" noChangeArrowheads="1"/>
          </p:cNvPicPr>
          <p:nvPr/>
        </p:nvPicPr>
        <p:blipFill>
          <a:blip r:embed="rId2" cstate="print"/>
          <a:srcRect l="5320" t="272" r="23723" b="12143"/>
          <a:stretch>
            <a:fillRect/>
          </a:stretch>
        </p:blipFill>
        <p:spPr bwMode="auto">
          <a:xfrm>
            <a:off x="0" y="1928802"/>
            <a:ext cx="5000660" cy="368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General constitutional </a:t>
            </a:r>
            <a:r>
              <a:rPr lang="en-US" dirty="0" smtClean="0"/>
              <a:t>principles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000108"/>
            <a:ext cx="4214810" cy="5857892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Sources</a:t>
            </a:r>
          </a:p>
          <a:p>
            <a:pPr marL="596646" indent="-514350">
              <a:buNone/>
            </a:pPr>
            <a:r>
              <a:rPr lang="en-US" u="sng" dirty="0" smtClean="0"/>
              <a:t>Acts of Parliament</a:t>
            </a:r>
            <a:r>
              <a:rPr lang="en-US" dirty="0" smtClean="0"/>
              <a:t> are laws (statutes) that have received the approval of Parliament and they are among the most important sources of the constitution.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Treaties</a:t>
            </a:r>
            <a:r>
              <a:rPr lang="en-US" dirty="0" smtClean="0"/>
              <a:t> </a:t>
            </a:r>
            <a:r>
              <a:rPr lang="en-US" dirty="0" smtClean="0"/>
              <a:t>automatically become incorporated  into </a:t>
            </a:r>
            <a:r>
              <a:rPr lang="en-US" dirty="0" smtClean="0"/>
              <a:t>UK </a:t>
            </a:r>
            <a:r>
              <a:rPr lang="en-US" dirty="0" smtClean="0"/>
              <a:t>law.</a:t>
            </a:r>
          </a:p>
          <a:p>
            <a:pPr>
              <a:buNone/>
            </a:pPr>
            <a:r>
              <a:rPr lang="en-US" u="sng" dirty="0" smtClean="0"/>
              <a:t>Common </a:t>
            </a:r>
            <a:r>
              <a:rPr lang="en-US" u="sng" dirty="0" smtClean="0"/>
              <a:t>law</a:t>
            </a:r>
          </a:p>
          <a:p>
            <a:pPr>
              <a:buNone/>
            </a:pPr>
            <a:r>
              <a:rPr lang="en-US" u="sng" dirty="0" smtClean="0"/>
              <a:t>Constitutional </a:t>
            </a:r>
            <a:r>
              <a:rPr lang="en-US" u="sng" dirty="0" smtClean="0"/>
              <a:t>conventions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pokersites.com/news/wp-content/uploads/2014/08/houses-of-parli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643182"/>
            <a:ext cx="5000659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7500990" cy="42862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Parliamentary supremacy</a:t>
            </a:r>
          </a:p>
          <a:p>
            <a:pPr>
              <a:buNone/>
            </a:pPr>
            <a:r>
              <a:rPr lang="en-US" dirty="0" smtClean="0"/>
              <a:t>Parliamentary sovereignty means that Parliament is the supreme law-making body: its Acts are the highest source of English </a:t>
            </a:r>
            <a:r>
              <a:rPr lang="en-US" dirty="0" smtClean="0"/>
              <a:t>law.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thejeshgn.com/blog/wp-content/uploads/2011/08/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390" y="108985"/>
            <a:ext cx="6572328" cy="33427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357562"/>
            <a:ext cx="8143900" cy="300037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Rule of law</a:t>
            </a:r>
          </a:p>
          <a:p>
            <a:pPr>
              <a:buNone/>
            </a:pPr>
            <a:r>
              <a:rPr lang="en-US" dirty="0" smtClean="0"/>
              <a:t>This is the idea that all laws and government actions conform to </a:t>
            </a:r>
            <a:r>
              <a:rPr lang="en-US" dirty="0" smtClean="0"/>
              <a:t>principles (for example, </a:t>
            </a:r>
            <a:r>
              <a:rPr lang="en-US" dirty="0" smtClean="0"/>
              <a:t>everyone is equal before the law and no person is above the law, including those in power</a:t>
            </a:r>
            <a:r>
              <a:rPr lang="en-US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resources.woodlands-junior.kent.sch.uk/customs/questions/britain/u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714908" cy="463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4290"/>
            <a:ext cx="4572000" cy="5857916"/>
          </a:xfrm>
        </p:spPr>
        <p:txBody>
          <a:bodyPr/>
          <a:lstStyle/>
          <a:p>
            <a:r>
              <a:rPr lang="en-US" b="1" dirty="0" smtClean="0"/>
              <a:t>Unity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United Kingdom comprises four countries: England, Wales, Scotland </a:t>
            </a:r>
            <a:r>
              <a:rPr lang="en-US" dirty="0" smtClean="0"/>
              <a:t>and Northern Ireland</a:t>
            </a:r>
            <a:r>
              <a:rPr lang="en-US" dirty="0" smtClean="0"/>
              <a:t>. Nevertheless, it is a unitary </a:t>
            </a:r>
            <a:r>
              <a:rPr lang="en-US" dirty="0" smtClean="0"/>
              <a:t>state.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71480"/>
            <a:ext cx="4714908" cy="6286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Unlike many other nations, the UK has no single </a:t>
            </a:r>
            <a:r>
              <a:rPr lang="en-US" u="sng" dirty="0" smtClean="0"/>
              <a:t>constitutional document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Much </a:t>
            </a:r>
            <a:r>
              <a:rPr lang="en-US" dirty="0" smtClean="0"/>
              <a:t>of the British constitution is embodied in written documents, within statutes, court </a:t>
            </a:r>
            <a:r>
              <a:rPr lang="en-US" dirty="0" smtClean="0"/>
              <a:t>judgments,</a:t>
            </a:r>
            <a:r>
              <a:rPr lang="en-US" dirty="0" smtClean="0"/>
              <a:t> works </a:t>
            </a:r>
            <a:r>
              <a:rPr lang="en-US" dirty="0" smtClean="0"/>
              <a:t>of authority and</a:t>
            </a:r>
            <a:r>
              <a:rPr lang="en-US" dirty="0" smtClean="0"/>
              <a:t> </a:t>
            </a:r>
            <a:r>
              <a:rPr lang="en-US" dirty="0" smtClean="0"/>
              <a:t>treaties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6326" name="Picture 6" descr="http://www.consoc.org.uk/wp-content/uploads/2013/02/Magna-Carta-Image-20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494" y="1071546"/>
            <a:ext cx="3479506" cy="5167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ocuments in history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494110" cy="5410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Magna </a:t>
            </a:r>
            <a:r>
              <a:rPr lang="en-US" dirty="0" err="1" smtClean="0"/>
              <a:t>Carta</a:t>
            </a:r>
            <a:r>
              <a:rPr lang="en-US" dirty="0" smtClean="0"/>
              <a:t> (1215)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Acts of Union </a:t>
            </a:r>
            <a:r>
              <a:rPr lang="en-US" dirty="0" smtClean="0"/>
              <a:t>1707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Parliament Acts 1911 and 1949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Royal and Parliamentary Titles Act </a:t>
            </a:r>
            <a:r>
              <a:rPr lang="en-US" dirty="0" smtClean="0"/>
              <a:t>1927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European Communities Act 1972, 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European </a:t>
            </a:r>
            <a:r>
              <a:rPr lang="en-US" dirty="0" smtClean="0"/>
              <a:t>Union Act </a:t>
            </a:r>
            <a:r>
              <a:rPr lang="en-US" dirty="0" smtClean="0"/>
              <a:t>2011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Northern Ireland Constitution Act 1973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Human </a:t>
            </a:r>
            <a:r>
              <a:rPr lang="en-US" dirty="0" smtClean="0"/>
              <a:t>Rights Act 1998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Constitutional Reform and Governance Act 2010, </a:t>
            </a:r>
            <a:r>
              <a:rPr lang="en-US" dirty="0" smtClean="0"/>
              <a:t>Succession </a:t>
            </a:r>
            <a:r>
              <a:rPr lang="en-US" dirty="0" smtClean="0"/>
              <a:t>to the Crown Act 2013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6478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Political </a:t>
            </a:r>
            <a:r>
              <a:rPr lang="en-US" dirty="0" smtClean="0"/>
              <a:t>parties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504960" cy="48196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two main parties in the United Kingdom: the Conservative Party, and the Labour Party. </a:t>
            </a:r>
            <a:r>
              <a:rPr lang="en-US" dirty="0" smtClean="0"/>
              <a:t> The </a:t>
            </a:r>
            <a:r>
              <a:rPr lang="en-US" dirty="0" smtClean="0"/>
              <a:t>Liberal </a:t>
            </a:r>
            <a:r>
              <a:rPr lang="en-US" dirty="0" smtClean="0"/>
              <a:t>Democrats and </a:t>
            </a:r>
            <a:r>
              <a:rPr lang="en-US" dirty="0" smtClean="0"/>
              <a:t>the Scottish National </a:t>
            </a:r>
            <a:r>
              <a:rPr lang="en-US" dirty="0" smtClean="0"/>
              <a:t>Party are the third </a:t>
            </a:r>
            <a:r>
              <a:rPr lang="en-US" dirty="0" smtClean="0"/>
              <a:t>largest political </a:t>
            </a:r>
            <a:r>
              <a:rPr lang="en-US" dirty="0" smtClean="0"/>
              <a:t>parties.</a:t>
            </a:r>
            <a:endParaRPr lang="ru-RU" dirty="0"/>
          </a:p>
        </p:txBody>
      </p:sp>
      <p:pic>
        <p:nvPicPr>
          <p:cNvPr id="57346" name="Picture 2" descr="http://www.electoralcommission.org.uk/__data/assets/image/0007/109267/2010-donations-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900" y="3357562"/>
            <a:ext cx="6077156" cy="350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</TotalTime>
  <Words>193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The constitution of  the UK </vt:lpstr>
      <vt:lpstr>Definition</vt:lpstr>
      <vt:lpstr>General constitutional principles</vt:lpstr>
      <vt:lpstr>Слайд 4</vt:lpstr>
      <vt:lpstr>Слайд 5</vt:lpstr>
      <vt:lpstr>Слайд 6</vt:lpstr>
      <vt:lpstr>Слайд 7</vt:lpstr>
      <vt:lpstr>Documents in history</vt:lpstr>
      <vt:lpstr>Political parties</vt:lpstr>
      <vt:lpstr>The Conservative Party</vt:lpstr>
      <vt:lpstr>The Labour Party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2014-10-30T22:18:04Z</dcterms:modified>
</cp:coreProperties>
</file>