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66" r:id="rId3"/>
    <p:sldId id="257" r:id="rId4"/>
    <p:sldId id="258" r:id="rId5"/>
    <p:sldId id="267" r:id="rId6"/>
    <p:sldId id="268" r:id="rId7"/>
    <p:sldId id="264" r:id="rId8"/>
    <p:sldId id="260" r:id="rId9"/>
    <p:sldId id="261" r:id="rId10"/>
    <p:sldId id="262" r:id="rId11"/>
    <p:sldId id="265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08720"/>
            <a:ext cx="2843808" cy="1296144"/>
          </a:xfrm>
        </p:spPr>
        <p:txBody>
          <a:bodyPr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uk-UA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Італія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293096"/>
            <a:ext cx="6516216" cy="165618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uk-UA" sz="2800" b="1" dirty="0" smtClean="0">
                <a:solidFill>
                  <a:schemeClr val="tx1"/>
                </a:solidFill>
              </a:rPr>
              <a:t>Столиця</a:t>
            </a:r>
            <a:r>
              <a:rPr lang="uk-UA" sz="2800" dirty="0" smtClean="0">
                <a:solidFill>
                  <a:schemeClr val="tx1"/>
                </a:solidFill>
              </a:rPr>
              <a:t> – Рим</a:t>
            </a:r>
          </a:p>
          <a:p>
            <a:pPr algn="l"/>
            <a:r>
              <a:rPr lang="uk-UA" sz="2800" b="1" dirty="0" smtClean="0">
                <a:solidFill>
                  <a:schemeClr val="tx1"/>
                </a:solidFill>
              </a:rPr>
              <a:t>Площа території</a:t>
            </a:r>
            <a:r>
              <a:rPr lang="uk-UA" sz="2800" dirty="0" smtClean="0">
                <a:solidFill>
                  <a:schemeClr val="tx1"/>
                </a:solidFill>
              </a:rPr>
              <a:t> — 301 308 км ²</a:t>
            </a:r>
          </a:p>
          <a:p>
            <a:pPr algn="l"/>
            <a:r>
              <a:rPr lang="uk-UA" sz="2800" b="1" dirty="0" smtClean="0">
                <a:solidFill>
                  <a:schemeClr val="tx1"/>
                </a:solidFill>
              </a:rPr>
              <a:t>Форма правління</a:t>
            </a:r>
            <a:r>
              <a:rPr lang="uk-UA" sz="2800" dirty="0" smtClean="0">
                <a:solidFill>
                  <a:schemeClr val="tx1"/>
                </a:solidFill>
              </a:rPr>
              <a:t> – парламентська республіка</a:t>
            </a:r>
          </a:p>
          <a:p>
            <a:pPr algn="l"/>
            <a:endParaRPr lang="uk-UA" dirty="0" smtClean="0">
              <a:solidFill>
                <a:schemeClr val="tx1"/>
              </a:solidFill>
            </a:endParaRPr>
          </a:p>
          <a:p>
            <a:pPr algn="l"/>
            <a:endParaRPr lang="uk-UA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7" name="irc_mi" descr="http://image.tsn.ua/media/images2/original/May2011/3834349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32656"/>
            <a:ext cx="5256584" cy="3672408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2316872"/>
          </a:xfrm>
        </p:spPr>
        <p:txBody>
          <a:bodyPr>
            <a:normAutofit/>
          </a:bodyPr>
          <a:lstStyle/>
          <a:p>
            <a:pPr algn="ctr"/>
            <a:r>
              <a:rPr lang="uk-UA" sz="3400" dirty="0" smtClean="0"/>
              <a:t>Участь у географічному поділі праці </a:t>
            </a:r>
            <a:br>
              <a:rPr lang="uk-UA" sz="3400" dirty="0" smtClean="0"/>
            </a:br>
            <a:r>
              <a:rPr lang="uk-UA" sz="3400" dirty="0" smtClean="0"/>
              <a:t>           </a:t>
            </a:r>
            <a:br>
              <a:rPr lang="uk-UA" sz="3400" dirty="0" smtClean="0"/>
            </a:br>
            <a:r>
              <a:rPr lang="uk-UA" sz="3400" dirty="0" smtClean="0"/>
              <a:t>    Імпорт</a:t>
            </a:r>
            <a:r>
              <a:rPr lang="uk-UA" sz="3400" dirty="0" smtClean="0"/>
              <a:t>:</a:t>
            </a:r>
            <a:endParaRPr lang="ru-RU" sz="3400" dirty="0"/>
          </a:p>
        </p:txBody>
      </p:sp>
      <p:pic>
        <p:nvPicPr>
          <p:cNvPr id="17410" name="Picture 2" descr="https://encrypted-tbn2.gstatic.com/images?q=tbn:ANd9GcQqLUAf2DgokbuNH-AV3Y6pSOGnuYZiaQh4ebWbejHgBrTsdFCs-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00500"/>
            <a:ext cx="3810000" cy="28575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1988840"/>
            <a:ext cx="5698976" cy="31249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					</a:t>
            </a:r>
          </a:p>
          <a:p>
            <a:r>
              <a:rPr lang="uk-UA" dirty="0" smtClean="0"/>
              <a:t>нафта				</a:t>
            </a:r>
          </a:p>
          <a:p>
            <a:r>
              <a:rPr lang="uk-UA" dirty="0" smtClean="0"/>
              <a:t>п</a:t>
            </a:r>
            <a:r>
              <a:rPr lang="uk-UA" dirty="0" smtClean="0"/>
              <a:t>риродний газ</a:t>
            </a:r>
          </a:p>
          <a:p>
            <a:r>
              <a:rPr lang="uk-UA" dirty="0" smtClean="0"/>
              <a:t>кольорові метали</a:t>
            </a:r>
          </a:p>
          <a:p>
            <a:r>
              <a:rPr lang="uk-UA" dirty="0" smtClean="0"/>
              <a:t>продукція хімічної промисловості</a:t>
            </a:r>
          </a:p>
          <a:p>
            <a:r>
              <a:rPr lang="uk-UA" dirty="0" smtClean="0"/>
              <a:t>продовольчі товари</a:t>
            </a:r>
          </a:p>
          <a:p>
            <a:pPr>
              <a:buNone/>
            </a:pPr>
            <a:r>
              <a:rPr lang="uk-UA" dirty="0" smtClean="0"/>
              <a:t>	</a:t>
            </a:r>
            <a:endParaRPr lang="ru-RU" dirty="0"/>
          </a:p>
        </p:txBody>
      </p:sp>
      <p:pic>
        <p:nvPicPr>
          <p:cNvPr id="17412" name="Picture 4" descr="https://encrypted-tbn3.gstatic.com/images?q=tbn:ANd9GcRCIkw6SU-G_uxSLmHJ-vmP65wz9HGh3ksn1kBH6erK3OIBV24_t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9704" y="980728"/>
            <a:ext cx="2664296" cy="1998222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ehnosklad.mobi/usersdata/mag/1/1383398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3905250" cy="22669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2242592" cy="62632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Експорт: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7239000" cy="4585672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</a:t>
            </a:r>
          </a:p>
          <a:p>
            <a:pPr>
              <a:buNone/>
            </a:pPr>
            <a:r>
              <a:rPr lang="uk-UA" dirty="0" smtClean="0"/>
              <a:t>	</a:t>
            </a:r>
            <a:r>
              <a:rPr lang="uk-UA" dirty="0" smtClean="0"/>
              <a:t>Сталь</a:t>
            </a:r>
            <a:r>
              <a:rPr lang="uk-UA" dirty="0" smtClean="0"/>
              <a:t>, автомобілі, судна, побутова електротехніка, конторське обладнання, тканини, одяг, взуття, пластмасові вироби і меблі.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3" descr="D:\Мои документы\форум\Евросоюз\феррар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8501">
            <a:off x="5647462" y="106558"/>
            <a:ext cx="3427689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http://www.chaosland.com.ua/themes/chaoslend/images/shtory/tka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7073">
            <a:off x="4745945" y="4288046"/>
            <a:ext cx="3240360" cy="2430270"/>
          </a:xfrm>
          <a:prstGeom prst="rect">
            <a:avLst/>
          </a:prstGeom>
          <a:noFill/>
        </p:spPr>
      </p:pic>
      <p:pic>
        <p:nvPicPr>
          <p:cNvPr id="4" name="Picture 3" descr="D:\Мои документы\форум\Евросоюз\обув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73744"/>
            <a:ext cx="3240930" cy="288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форум\Украина\Фонт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48680"/>
            <a:ext cx="5832648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Дякую за увагу!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7088" y="4913784"/>
            <a:ext cx="3636912" cy="1944216"/>
          </a:xfrm>
        </p:spPr>
        <p:txBody>
          <a:bodyPr>
            <a:normAutofit fontScale="92500"/>
          </a:bodyPr>
          <a:lstStyle/>
          <a:p>
            <a:pPr algn="r">
              <a:buNone/>
            </a:pPr>
            <a:r>
              <a:rPr lang="uk-UA" b="1" dirty="0" smtClean="0">
                <a:solidFill>
                  <a:srgbClr val="FFC000"/>
                </a:solidFill>
              </a:rPr>
              <a:t>Презентацію виконала </a:t>
            </a:r>
          </a:p>
          <a:p>
            <a:pPr algn="r">
              <a:buNone/>
            </a:pPr>
            <a:r>
              <a:rPr lang="uk-UA" b="1" dirty="0" smtClean="0">
                <a:solidFill>
                  <a:srgbClr val="FFC000"/>
                </a:solidFill>
              </a:rPr>
              <a:t>учениця групи 10-3</a:t>
            </a:r>
          </a:p>
          <a:p>
            <a:pPr algn="r">
              <a:buNone/>
            </a:pPr>
            <a:r>
              <a:rPr lang="uk-UA" b="1" dirty="0" smtClean="0">
                <a:solidFill>
                  <a:srgbClr val="FFC000"/>
                </a:solidFill>
              </a:rPr>
              <a:t>Севастьянова Анна</a:t>
            </a:r>
          </a:p>
          <a:p>
            <a:pPr algn="r">
              <a:buNone/>
            </a:pPr>
            <a:r>
              <a:rPr lang="uk-UA" b="1" dirty="0" smtClean="0">
                <a:solidFill>
                  <a:srgbClr val="FFC000"/>
                </a:solidFill>
              </a:rPr>
              <a:t> </a:t>
            </a: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78621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За рівнем економічного розвитку посідає 6 місце в світі.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60848"/>
            <a:ext cx="4248472" cy="2376264"/>
          </a:xfrm>
        </p:spPr>
        <p:txBody>
          <a:bodyPr>
            <a:normAutofit/>
          </a:bodyPr>
          <a:lstStyle/>
          <a:p>
            <a:r>
              <a:rPr lang="uk-UA" sz="2800" b="1" u="sng" dirty="0" smtClean="0"/>
              <a:t>Адміністративно-територіальний устрій:</a:t>
            </a:r>
            <a:r>
              <a:rPr lang="uk-UA" sz="2800" b="1" dirty="0" smtClean="0"/>
              <a:t> </a:t>
            </a:r>
            <a:r>
              <a:rPr lang="uk-UA" dirty="0" smtClean="0"/>
              <a:t>унітарна держава, поділяється на 20 областей.</a:t>
            </a:r>
          </a:p>
        </p:txBody>
      </p:sp>
      <p:pic>
        <p:nvPicPr>
          <p:cNvPr id="5" name="Рисунок 4" descr="https://encrypted-tbn2.gstatic.com/images?q=tbn:ANd9GcR2aPo2OmWD_PQKOLh3zud58yyXR9uOZBO6xFgnenKPVEGscAS8a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772816"/>
            <a:ext cx="396044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131840" y="5157192"/>
            <a:ext cx="504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Високорозвинута країна </a:t>
            </a:r>
            <a:r>
              <a:rPr lang="uk-UA" sz="2800" b="1" dirty="0" smtClean="0"/>
              <a:t>постіндустріального типу. </a:t>
            </a:r>
          </a:p>
          <a:p>
            <a:endParaRPr lang="ru-RU" sz="2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3960440" cy="4680520"/>
          </a:xfrm>
        </p:spPr>
        <p:txBody>
          <a:bodyPr>
            <a:normAutofit/>
          </a:bodyPr>
          <a:lstStyle/>
          <a:p>
            <a:r>
              <a:rPr lang="uk-UA" b="1" dirty="0" smtClean="0"/>
              <a:t>Італія</a:t>
            </a:r>
            <a:r>
              <a:rPr lang="uk-UA" dirty="0" smtClean="0"/>
              <a:t> </a:t>
            </a:r>
            <a:r>
              <a:rPr lang="uk-UA" dirty="0" smtClean="0"/>
              <a:t>– держава </a:t>
            </a:r>
            <a:r>
              <a:rPr lang="uk-UA" dirty="0" smtClean="0"/>
              <a:t>на півдні Європи, </a:t>
            </a:r>
            <a:r>
              <a:rPr lang="uk-UA" dirty="0" smtClean="0"/>
              <a:t>оточена морями басейну Середземного моря. </a:t>
            </a:r>
            <a:endParaRPr lang="uk-UA" dirty="0"/>
          </a:p>
        </p:txBody>
      </p:sp>
      <p:pic>
        <p:nvPicPr>
          <p:cNvPr id="4" name="Рисунок 3" descr="http://www.worldhome.ru/images/countrys/i-mapnn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76672"/>
            <a:ext cx="4680520" cy="54726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3826768" cy="854968"/>
          </a:xfrm>
        </p:spPr>
        <p:txBody>
          <a:bodyPr/>
          <a:lstStyle/>
          <a:p>
            <a:pPr algn="ctr"/>
            <a:r>
              <a:rPr lang="uk-UA" dirty="0" smtClean="0"/>
              <a:t>Населення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8840"/>
            <a:ext cx="4978896" cy="4497363"/>
          </a:xfrm>
        </p:spPr>
        <p:txBody>
          <a:bodyPr>
            <a:normAutofit fontScale="92500"/>
          </a:bodyPr>
          <a:lstStyle/>
          <a:p>
            <a:r>
              <a:rPr lang="uk-UA" b="1" dirty="0" smtClean="0"/>
              <a:t>Чисельність</a:t>
            </a:r>
            <a:r>
              <a:rPr lang="uk-UA" dirty="0" smtClean="0"/>
              <a:t> – 59,5 млн. </a:t>
            </a:r>
            <a:r>
              <a:rPr lang="uk-UA" dirty="0" smtClean="0"/>
              <a:t>осіб</a:t>
            </a:r>
          </a:p>
          <a:p>
            <a:r>
              <a:rPr lang="uk-UA" b="1" dirty="0" smtClean="0"/>
              <a:t>Природний </a:t>
            </a:r>
            <a:r>
              <a:rPr lang="uk-UA" b="1" dirty="0" smtClean="0"/>
              <a:t>приріст</a:t>
            </a:r>
            <a:r>
              <a:rPr lang="uk-UA" dirty="0" smtClean="0"/>
              <a:t> </a:t>
            </a:r>
            <a:r>
              <a:rPr lang="uk-UA" dirty="0" smtClean="0"/>
              <a:t>— 0,2 %.</a:t>
            </a:r>
          </a:p>
          <a:p>
            <a:r>
              <a:rPr lang="uk-UA" b="1" dirty="0" smtClean="0"/>
              <a:t>Сер. тривалість життя </a:t>
            </a:r>
            <a:r>
              <a:rPr lang="uk-UA" dirty="0" smtClean="0"/>
              <a:t>—79 р. </a:t>
            </a:r>
          </a:p>
          <a:p>
            <a:r>
              <a:rPr lang="uk-UA" b="1" dirty="0" smtClean="0"/>
              <a:t>Однонаціональна держава </a:t>
            </a:r>
            <a:r>
              <a:rPr lang="uk-UA" dirty="0" smtClean="0"/>
              <a:t>— </a:t>
            </a:r>
            <a:r>
              <a:rPr lang="uk-UA" dirty="0" smtClean="0"/>
              <a:t>      98 % італійців</a:t>
            </a:r>
          </a:p>
          <a:p>
            <a:r>
              <a:rPr lang="uk-UA" b="1" dirty="0" smtClean="0"/>
              <a:t>Офіційна мова</a:t>
            </a:r>
            <a:r>
              <a:rPr lang="uk-UA" dirty="0" smtClean="0"/>
              <a:t> — </a:t>
            </a:r>
            <a:r>
              <a:rPr lang="uk-UA" dirty="0" smtClean="0"/>
              <a:t>італійська</a:t>
            </a:r>
          </a:p>
          <a:p>
            <a:r>
              <a:rPr lang="uk-UA" b="1" dirty="0" smtClean="0"/>
              <a:t>Віра</a:t>
            </a:r>
            <a:r>
              <a:rPr lang="uk-UA" dirty="0" smtClean="0"/>
              <a:t> — </a:t>
            </a:r>
            <a:r>
              <a:rPr lang="uk-UA" dirty="0" smtClean="0"/>
              <a:t>католицизм.</a:t>
            </a:r>
          </a:p>
          <a:p>
            <a:r>
              <a:rPr lang="uk-UA" b="1" dirty="0" smtClean="0"/>
              <a:t>Густота населення</a:t>
            </a:r>
            <a:r>
              <a:rPr lang="uk-UA" dirty="0" smtClean="0"/>
              <a:t> — 190 чол. на 1 км ² </a:t>
            </a:r>
          </a:p>
          <a:p>
            <a:r>
              <a:rPr lang="uk-UA" b="1" dirty="0" smtClean="0"/>
              <a:t>Урбанізація </a:t>
            </a:r>
            <a:r>
              <a:rPr lang="uk-UA" dirty="0" smtClean="0"/>
              <a:t>— </a:t>
            </a:r>
            <a:r>
              <a:rPr lang="uk-UA" dirty="0" smtClean="0"/>
              <a:t>67-70  %. </a:t>
            </a:r>
          </a:p>
          <a:p>
            <a:endParaRPr lang="uk-UA" dirty="0"/>
          </a:p>
        </p:txBody>
      </p:sp>
      <p:pic>
        <p:nvPicPr>
          <p:cNvPr id="21512" name="Picture 8" descr="http://i1.poltava.pl.ua/news/184/18386/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4788" y="0"/>
            <a:ext cx="4649212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http://svit24.net/images/stories/articles/Tecnology/10-2011/kilkist_mobilnu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2924944"/>
            <a:ext cx="4286250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&amp;Fcy;&amp;ocy;&amp;tcy;&amp;ocy;, &amp;mcy;&amp;acy;&amp;tcy;&amp;iecy;&amp;rcy;&amp;iukcy;&amp;acy;&amp;lcy;, &amp;vcy;&amp;iukcy;&amp;lcy;&amp;softcy;&amp;ncy;&amp;icy;&amp;jcy;, &amp;kcy;&amp;rcy;&amp;acy;&amp;jukcy;&amp;vcy;&amp;icy;&amp;dcy;, &amp;mcy;&amp;acy;&amp;lcy;&amp;yucy;&amp;ncy;&amp;ocy;&amp;kcy;, &amp;zcy;&amp;acy;&amp;pcy;&amp;acy;&amp;scy; &amp;fcy;&amp;ocy;&amp;tcy;&amp;ocy;,&amp;Ncy;&amp;iukcy;&amp;zhcy;&amp;ncy;&amp;icy;&amp;jcy; &amp;zcy;&amp;iecy;&amp;lcy;&amp;iecy;&amp;ncy;&amp;icy;&amp;jcy; &amp;lcy;&amp;iukcy;&amp;scy;, boscage, grove, &amp;Ncy;&amp;iukcy;&amp;zhcy;&amp;ncy;&amp;icy;&amp;jcy; &amp;zcy;&amp;iecy;&amp;lcy;&amp;iecy;&amp;ncy;&amp;icy;&amp;jcy;,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14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147248" cy="842352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Природо-ресурсний потенціал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844824"/>
            <a:ext cx="7239000" cy="3672408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Італія небагата на мінеральні </a:t>
            </a:r>
            <a:r>
              <a:rPr lang="uk-UA" b="1" dirty="0" smtClean="0">
                <a:solidFill>
                  <a:schemeClr val="bg1"/>
                </a:solidFill>
              </a:rPr>
              <a:t>ресурси. </a:t>
            </a:r>
          </a:p>
          <a:p>
            <a:endParaRPr lang="uk-UA" b="1" dirty="0" smtClean="0">
              <a:solidFill>
                <a:schemeClr val="bg1"/>
              </a:solidFill>
            </a:endParaRPr>
          </a:p>
          <a:p>
            <a:r>
              <a:rPr lang="uk-UA" b="1" dirty="0" smtClean="0">
                <a:solidFill>
                  <a:schemeClr val="bg1"/>
                </a:solidFill>
              </a:rPr>
              <a:t>Це гірська країна, більше 3/4 території якої </a:t>
            </a:r>
            <a:r>
              <a:rPr lang="uk-UA" b="1" dirty="0" smtClean="0">
                <a:solidFill>
                  <a:schemeClr val="bg1"/>
                </a:solidFill>
              </a:rPr>
              <a:t>займають </a:t>
            </a:r>
            <a:r>
              <a:rPr lang="uk-UA" b="1" dirty="0" smtClean="0">
                <a:solidFill>
                  <a:schemeClr val="bg1"/>
                </a:solidFill>
              </a:rPr>
              <a:t>гори. </a:t>
            </a:r>
          </a:p>
          <a:p>
            <a:endParaRPr lang="uk-UA" b="1" dirty="0" smtClean="0">
              <a:solidFill>
                <a:schemeClr val="bg1"/>
              </a:solidFill>
            </a:endParaRPr>
          </a:p>
          <a:p>
            <a:r>
              <a:rPr lang="uk-UA" b="1" dirty="0" smtClean="0">
                <a:solidFill>
                  <a:schemeClr val="bg1"/>
                </a:solidFill>
              </a:rPr>
              <a:t>На водні ресурси Італія небагата. 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Лише 20 % території Італії покрита лісами </a:t>
            </a:r>
            <a:r>
              <a:rPr lang="uk-UA" b="1" dirty="0" smtClean="0">
                <a:solidFill>
                  <a:schemeClr val="bg1"/>
                </a:solidFill>
              </a:rPr>
              <a:t/>
            </a:r>
            <a:br>
              <a:rPr lang="uk-UA" b="1" dirty="0" smtClean="0">
                <a:solidFill>
                  <a:schemeClr val="bg1"/>
                </a:solidFill>
              </a:rPr>
            </a:br>
            <a:endParaRPr lang="uk-UA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239000" cy="770344"/>
          </a:xfrm>
        </p:spPr>
        <p:txBody>
          <a:bodyPr/>
          <a:lstStyle/>
          <a:p>
            <a:pPr algn="ctr"/>
            <a:r>
              <a:rPr lang="uk-UA" dirty="0" smtClean="0"/>
              <a:t>Мінеральні ресурси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437112"/>
            <a:ext cx="7239000" cy="2035608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В надрах Італії є запаси </a:t>
            </a:r>
            <a:r>
              <a:rPr lang="uk-UA" u="sng" dirty="0" smtClean="0"/>
              <a:t>вугілля, ртуті</a:t>
            </a:r>
            <a:r>
              <a:rPr lang="uk-UA" dirty="0" smtClean="0"/>
              <a:t>, </a:t>
            </a:r>
            <a:r>
              <a:rPr lang="uk-UA" u="sng" dirty="0" smtClean="0"/>
              <a:t>цинку</a:t>
            </a:r>
            <a:r>
              <a:rPr lang="uk-UA" dirty="0" smtClean="0"/>
              <a:t>, </a:t>
            </a:r>
            <a:r>
              <a:rPr lang="uk-UA" u="sng" dirty="0" smtClean="0"/>
              <a:t>вуглекислого калію</a:t>
            </a:r>
            <a:r>
              <a:rPr lang="uk-UA" dirty="0" smtClean="0"/>
              <a:t>, </a:t>
            </a:r>
            <a:r>
              <a:rPr lang="uk-UA" u="sng" dirty="0" smtClean="0"/>
              <a:t>мармуру</a:t>
            </a:r>
            <a:r>
              <a:rPr lang="uk-UA" dirty="0" smtClean="0"/>
              <a:t>, </a:t>
            </a:r>
            <a:r>
              <a:rPr lang="uk-UA" u="sng" dirty="0" smtClean="0"/>
              <a:t>бариту</a:t>
            </a:r>
            <a:r>
              <a:rPr lang="uk-UA" dirty="0" smtClean="0"/>
              <a:t>, </a:t>
            </a:r>
            <a:r>
              <a:rPr lang="uk-UA" u="sng" dirty="0" smtClean="0"/>
              <a:t>поліметалевих</a:t>
            </a:r>
            <a:r>
              <a:rPr lang="uk-UA" dirty="0" smtClean="0"/>
              <a:t> (</a:t>
            </a:r>
            <a:r>
              <a:rPr lang="uk-UA" u="sng" dirty="0" smtClean="0"/>
              <a:t>свинцю, цинку</a:t>
            </a:r>
            <a:r>
              <a:rPr lang="uk-UA" dirty="0" smtClean="0"/>
              <a:t>) і </a:t>
            </a:r>
            <a:r>
              <a:rPr lang="uk-UA" u="sng" dirty="0" smtClean="0"/>
              <a:t>ртутних руд</a:t>
            </a:r>
            <a:r>
              <a:rPr lang="uk-UA" dirty="0" smtClean="0"/>
              <a:t>, </a:t>
            </a:r>
            <a:r>
              <a:rPr lang="uk-UA" u="sng" dirty="0" smtClean="0"/>
              <a:t>природного газу</a:t>
            </a:r>
            <a:r>
              <a:rPr lang="uk-UA" dirty="0" smtClean="0"/>
              <a:t> і </a:t>
            </a:r>
            <a:r>
              <a:rPr lang="uk-UA" u="sng" dirty="0" smtClean="0"/>
              <a:t>сирої нафти</a:t>
            </a:r>
            <a:r>
              <a:rPr lang="uk-UA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4578" name="Picture 2" descr="https://encrypted-tbn3.gstatic.com/images?q=tbn:ANd9GcRL1FLG3kB5-cIKofW531Pd9EeTEsSAlXi5whPZld72VIDWvenNCR3hIHj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3354469" cy="2232248"/>
          </a:xfrm>
          <a:prstGeom prst="rect">
            <a:avLst/>
          </a:prstGeom>
          <a:noFill/>
        </p:spPr>
      </p:pic>
      <p:sp>
        <p:nvSpPr>
          <p:cNvPr id="24580" name="AutoShape 4" descr="data:image/jpeg;base64,/9j/4AAQSkZJRgABAQAAAQABAAD/2wCEAAkGBxQSEhUUEhQVFhQXGBYXFBcXFRYXGBYWFRcWFxQXFRQaHSggHBolGxcWITEhJikrLi8uGB8zODMsNygtLisBCgoKDg0OFxAQGiwkHCQsLCwsLCwsLCwsLCwsLCwsLCwsLCwsLCwsLCwsLCwsLCwsLCwsLCwsLCwsLCwsLCwsLP/AABEIAJQAsAMBIgACEQEDEQH/xAAcAAABBQEBAQAAAAAAAAAAAAABAAIDBAUGBwj/xAA3EAABAwIEBAQFAgcAAwEAAAABAAIRAyEEEjFBBSJRYRNxgZEGMlKh8AfBFEJisdHh8RUjghb/xAAZAQADAQEBAAAAAAAAAAAAAAAAAQIDBAX/xAAiEQEBAAIBBQACAwAAAAAAAAAAAQIRAxITITFBBFEUIkL/2gAMAwEAAhEDEQA/APM0kkV7riJKEkktDZJJQikNgkiigbAFBEBJABKEYRylIbNSSc4DUgeoTW1GnRwPkQgzkE4hNISEoQgigUGSSSSQAopJQgzkkkYWkZgilCICegKIC6fhHwFjMRSZVY2m1r7t8SoWktOjsoabRdej8E/TvDUADlFepAl9ZoI0PyUvlaPOT3Kwz58MF44WvGcBw6rXMUKVSrBg+GxzgD0LwIB8yus4R+mWNrNzOFOj9LarjnOurWA5dtTuvZafDmtyxAa0crAAACOwtHpturmtov1/dcuX5WX+Wk4p9eKVP0txYeGl9ANInPmeRPTLkzSgz9KsdIBNACSC7xHGBscuQE+S9ixrWkhocM1txrbXoFVbjCQ0jvrr2mFP8jkp9rFxvAP0iawl2NqCp9FOmXsbP1PfOZ21hAuZldH/APkMBTdDcJh53zMJNoLdZ91qYarM3Iz3+ZxiAAfIf3uq2LxIZJIt1Myfy/us8s88r5qpJPUVq2Cp03F1GjRY8i7xRY0je0N87pYvCtrAsrU21mxZpYwyTraOX0KfUxMi2k6iN/8AikwnP8xJvc9PIQlvR6cfx/4Hw9VoFGmyhUg+GWQMzo5GVWXABcIkGbgzsvIBcT+d57yvo7jGDBEtHM2TpZwA0MajXyXBfEXwScbXNek+lQL71GvD4NT6w5s67yBpO66eHm14yZ54fY8tSVrimDdQrVKNTLnYYIBBB3DmndpEGe6qLqlZigkkgEkkggHooBJaIFPZSLyGDV5DB2LyGg/cKMmxK9e+G/04w7Qx1c+M5wBh1qTRAJ5QeYyd+ijk5JhN05ja75zA1sCABDROwby6baaKWnWLvls3r17qpUrj5yYkQAdcu1tdSSVm43iJpjIL9DNotA7QvM06XQ4msGWG826+qo1cTnHN7dLyQTtt+BQUsYGgTGaCNtNt76apmJq03Bzg3mMnyJsbb9Qp1o1nxHuGYubAt8rSYcBmIm820Cy8cwtLTobT/TJkAgd4/Atk4cAcsmZvIuIKocWw5Iy7lp0E9Df2+6Upq1HGC4vPTz0/ZJrWOcM952gazNp3nqncDw+acx5iASdwATEmN1Zr8KaW3Bm1wYIkyI949E5QzxVaxxAlxb0Fr6z3lWKdUlgDSIk6a3G/om/wZc85DlaMzC4STGhMaXSdDC1gJzGRf6tdLxrPRBH4YFw5nEOsGmbj1/N1A+Gmwg3gRY/0zm8+myD8Vlfkib6iQfy/2V3imHluaNNTpM6D+yqBhfETWYjDVWuYCPDf4ZcAS1waSC138pBC8PDpAI3APuvcKxIdaM066GLQCdCJE6bleLY5hFR+ZgpnM4+GJhmYkhrZ/lANu0Lq/HvuMuRBCCMpLpZggUUkjFFKElaSfofIr6S4U5vhtLWw3I3KDLYaQLZT2XzrgBT8Wn40+FnZ4sfRPN9t+kr6Lo12ubmBBm8zYzeRGoXN+TfEi+NUxOHL3BscsRIPrB6adFUxOCkOcwFobGknUQbrWpiCDAjfY9IA6q6KrTAiQW5cotF41XHut3JOflNwTAABvFhEzp6bK7g6Dnt+XNBaS3Ytm0+33V2vgM2XUO5jGYw0jWRtprvCY3hzgZgNkXOkdtb6ItDcFYyS4DTQXgdJ+yjc2Bm3g22k9P7KSmQBHkD/AIVHEYkkzAjaDcCx9hb3WZoK2JLTAi8E7QbXPoITnVwATJP9I17aLKxj25hMzuR7x56JYcmo4kXI7k9dN5kWRPYajcYSZtAuJMAyTr79lXr4HMCQL5s50BkNgiOkEexUbAC1ua+oJ2g3gdrq9RAc2QYvv5bdhKYOwRblyuEEGOpzCZg97qHjeMy0iIFz9heU+limiBMm++txKz+OVMtMn+bXUnSRfvE6dE5PJMZ+KmGnUkAEmwvfsuN+O+DtIdiGHnaQ2qJBaWg5Q8dHTE3IIFtF0raJ1nkgF19Jm3mb+yz+Jsz0azWi/hvyjU/KbLbDKzKVF8vMiE1GZv10QldzEkkEQlszpSUEo5ku6OlYC9v/AE+x4r4GlJJNNvgvuC4Gmde0tLD5QvCQ9ejfo/i4di6ZynkpVGg6y0vY6IvEOE+nVZc2UyisJqvVS8EwOUb3NlZqPzPaBA8tXRcT08rm6o4VhaMzrmYMRI9vNR18dlJPXQTER79lyaa7aOGeAbj21n8BEJlbFCRY32IFj0A91nYTiHMM5DZBAkRLnDkPlb/q1auCyAFzgYyggycxiJ7AdB3U3xTiu+qXG3aZmFHi2xO5ibCNdPzurFIDY9pPVUsZmfpEETb73SDGrPLi7p1B1m485hNfYTzb8kQzWQZnX8sp/wCEyOc0mzRI5YMk5ri8mCPZU3NzgeHzOm4FjIBJAOhEHtsmFqrjsjWsbvBI1PcH3TP4pxAaBYA29R7qpSxAZkzRmOlhbr/3urLsSBOYgNF5JiJjmnZGgtYbDuDpc6DBDRqbxt6brK41VLgdeSZn737Qfda+FZmdmfMkAwZMA7Abknr1UPGKbab2Ps8ObmI0EAkZZGlo8kwwMPXOV4OsAg6EHQkD2sp6GFa7S5dLcukgiCJ7iyirtywWCxFxa2lwBGt/ZSUMW4OBFpBDrSMpiQREao2TyTjWDOGrVKUkhhhjiIzs1puju2PWVn+P2Xd/qnhQ/wALEta0G9KrlblE/NRdl9Kg6THVeckrXuVHSsisn+MqWdEOROSjS6lKKErQhlbvwZxX+GxlF/8AKXCm/syqQ0n0OV3/AMrCTssgjYyPeyA+m3GQZBAEi5ntYBYNV+ZxA0IidY1iArPA+JnEYahUMNc+m17yDAkiHbdnGe6cXMbsLkGCdYNh63WFXFbiNHNlJcRBlozRYdTqDYe56q/h7tLiC10RGw+qI2kn7KvxBzC0unS2sk9AfIKtSxgIytNidSIGbp7J62W2k6s4ghsWAi9iTYyoX4yBMgC+YwYA7TeLFYfHuMCiPnIdvETB9dfJcZxz4pqWAccv0zpYfNYSVGV0qOxxnHabySOoj2/dZ2D4g4PIBBGtpEW1EfllxLuOy2wg/wB5vom/+WJcBqTrfrFlnbTen4+i6qW3AIAcC6bk7dp17QrVfBgyHnMHRJI5YJioSDILt48wuWofETi0OJBAAacwLg1piwEjpA/stTh/HvFIaTkIF3DmbJJHM0wQYG0rSaTtvCpF7dBpqbf4WbjnB0zOZx1iLjaN9rys8cSDGFuZkRI5gRfvf2WZiPiFjBd1wLCLzeAGz1VeBttYSk5zKjhGVhaDOoLzlbHcqlTqiSTrGpFwZmdfm7rnMFx/64E7Zrzsbi5ndbVKs1/M3+Y6jQdQo9ja3iaLK9KrSeDkeADEgsIIcHMJnm5ZG1l4/wAe4U/C1nUqmouHQQHtPyuAPXptcbL2bBQWGQ2ev9x38ly/6q8NBoUaouaTvDcRb/11btkdniLfWq14Dy6UQ5NhJAaQKJKBSK6ECUWlNhEdEB7JwbjrP4CgKbjIaKZ2ILWtDgYtEj7hUMdxQgxn8wBc9Zg/dcZ8M8TpsZVovGVz3B7X9TlyZD9iPM9lfzszcxMDWxt1B6eqjIbd1hGvqUGlrxmFjE7ZY9eYeyqPovZmzPOYggR7Ek+sLI4Rizld4Mgmcw2tGUkG89ysnHYipLxUkQDy6CQRcjQqbD2q8XeanMXk+Zlc5is7pJJJ3JP7+n2WjRx7mv1geU/880012Mlzm8x06C+862UXETLTFeHMubeakwtUzMklMx2J8R0xbzRoNzWAM6H1Uaab8Lr8eflDoG4nporuC4yabSA0FxHzG8TqRO8KkeFPAkiR5LPqNMx02Vek+K0zxXM65cOuUie2tlcw9Om5nN82pcSIAHnJ/wBQufNrfl001Nrx7fdGx0rYr3sbbemi2OEcaNORNrRHUafuucYFco0XX6C/eN4CR3T0DAcYa6Lj1MGUPiJ/i4WszU5C5txYsId+yw+EillGY8286b6fZH4y4o2mwU2QX1WEPNxkZygQI3v7d1fxE9uEJSlBJSvTTCUowgV0MxShNJ/Pz0S2/wBfeff2QDjfTXtqPJe14HhFPFlpbUyNqMz0qmTMXm8CARM3MdZC8UY/svQfgH4lcxvgZoewl1F0mwIlzY3g3vs5HzwGs/hZpVSHGk6IZygNBi1xAg9ZEyCsLjhgZZ5u9zHft/hbmM4iG2y6RodSNfIKB7m1nkNynoSQIGl50Jn0S9lXAVcI4kwD3UdbhpaNusCLefdddxNrKDbvB6AaSdebt5LmMZxKf9mf7qLjDlpYbgLnTmtadtTpMx/lafDeE5YzBzXXtEadQbrC/wDJucRnc4gbA6eTdFZZjBHNUe22hJh0bTm1SxkF27SrSDQ22p/aBbzJ9lyXxHgQ15eHNAcfkmSOW+2kj7qzhviWm3M1z+WJ+YmXAGI73IXPY7jzn2DQ0HqcyWViscbfivVrASIk7Hoqsp7cO9xuPf8Awp6eB6u9h/lTMcsvi/E+o6QcbeisUMW1tnTE3gAz5FSCgIiXHtJ/ZIYZg/lHubrWcOSLlF/hvHKNJt2VHPt9IEjv0NuqxuKcQfXqOqPjMdhYNAsGjsFb/h2fS32R8Fv0j2T7F/ZdUZBKS1/Bb9I9kDSb9I9kuxf2fUJp90PB7p0oErf+qSFDugcN3RNRRPxQG/2StwnwvKU0R9X2TmNgghxBFwRIII3B2KrsxAKf446qerA9Vu0eO1Y58tTSCZa7vJgypKfFodmDSDboZ679VgeKEfG7pzoTZVnH1HVHF0NaT5/myznYInV49ip3VwmnEhTlOOqlsQjA/wBZ9B/tSfwLdy4+qf4oS8cI6eOfD6sv2TcGwbfcqanSaNAPRR5kDVhXLjPibupsqaYVU4gJ7KwR3YNLEJEKAPR8RPuQaTZUYVfxB1QdXR3INJi5MUBqolyzvJsxe9Qvqm6SSinFd9QlREpJLDJtgLSpGlJJKDI51U9UC89UklaAJlAGEkkiO8Q9U5jykknAcahUbnklJJOiGIgpJKIuiHnqnCsUklcTRdVKjJlJJKiEHlOLikkgV//Z"/>
          <p:cNvSpPr>
            <a:spLocks noChangeAspect="1" noChangeArrowheads="1"/>
          </p:cNvSpPr>
          <p:nvPr/>
        </p:nvSpPr>
        <p:spPr bwMode="auto">
          <a:xfrm>
            <a:off x="155575" y="-846138"/>
            <a:ext cx="2095500" cy="1762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data:image/jpeg;base64,/9j/4AAQSkZJRgABAQAAAQABAAD/2wCEAAkGBxQSEhUUEhQVFhQXGBYXFBcXFRYXGBYWFRcWFxQXFRQaHSggHBolGxcWITEhJikrLi8uGB8zODMsNygtLisBCgoKDg0OFxAQGiwkHCQsLCwsLCwsLCwsLCwsLCwsLCwsLCwsLCwsLCwsLCwsLCwsLCwsLCwsLCwsLCwsLCwsLP/AABEIAJQAsAMBIgACEQEDEQH/xAAcAAABBQEBAQAAAAAAAAAAAAABAAIDBAUGBwj/xAA3EAABAwIEBAQFAgcAAwEAAAABAAIRAyEEEjFBBSJRYRNxgZEGMlKh8AfBFEJisdHh8RUjghb/xAAZAQADAQEBAAAAAAAAAAAAAAAAAQIDBAX/xAAiEQEBAAIBBQACAwAAAAAAAAAAAQIRAxITITFBBFEUIkL/2gAMAwEAAhEDEQA/APM0kkV7riJKEkktDZJJQikNgkiigbAFBEBJABKEYRylIbNSSc4DUgeoTW1GnRwPkQgzkE4hNISEoQgigUGSSSSQAopJQgzkkkYWkZgilCICegKIC6fhHwFjMRSZVY2m1r7t8SoWktOjsoabRdej8E/TvDUADlFepAl9ZoI0PyUvlaPOT3Kwz58MF44WvGcBw6rXMUKVSrBg+GxzgD0LwIB8yus4R+mWNrNzOFOj9LarjnOurWA5dtTuvZafDmtyxAa0crAAACOwtHpturmtov1/dcuX5WX+Wk4p9eKVP0txYeGl9ANInPmeRPTLkzSgz9KsdIBNACSC7xHGBscuQE+S9ixrWkhocM1txrbXoFVbjCQ0jvrr2mFP8jkp9rFxvAP0iawl2NqCp9FOmXsbP1PfOZ21hAuZldH/APkMBTdDcJh53zMJNoLdZ91qYarM3Iz3+ZxiAAfIf3uq2LxIZJIt1Myfy/us8s88r5qpJPUVq2Cp03F1GjRY8i7xRY0je0N87pYvCtrAsrU21mxZpYwyTraOX0KfUxMi2k6iN/8AikwnP8xJvc9PIQlvR6cfx/4Hw9VoFGmyhUg+GWQMzo5GVWXABcIkGbgzsvIBcT+d57yvo7jGDBEtHM2TpZwA0MajXyXBfEXwScbXNek+lQL71GvD4NT6w5s67yBpO66eHm14yZ54fY8tSVrimDdQrVKNTLnYYIBBB3DmndpEGe6qLqlZigkkgEkkggHooBJaIFPZSLyGDV5DB2LyGg/cKMmxK9e+G/04w7Qx1c+M5wBh1qTRAJ5QeYyd+ijk5JhN05ja75zA1sCABDROwby6baaKWnWLvls3r17qpUrj5yYkQAdcu1tdSSVm43iJpjIL9DNotA7QvM06XQ4msGWG826+qo1cTnHN7dLyQTtt+BQUsYGgTGaCNtNt76apmJq03Bzg3mMnyJsbb9Qp1o1nxHuGYubAt8rSYcBmIm820Cy8cwtLTobT/TJkAgd4/Atk4cAcsmZvIuIKocWw5Iy7lp0E9Df2+6Upq1HGC4vPTz0/ZJrWOcM952gazNp3nqncDw+acx5iASdwATEmN1Zr8KaW3Bm1wYIkyI949E5QzxVaxxAlxb0Fr6z3lWKdUlgDSIk6a3G/om/wZc85DlaMzC4STGhMaXSdDC1gJzGRf6tdLxrPRBH4YFw5nEOsGmbj1/N1A+Gmwg3gRY/0zm8+myD8Vlfkib6iQfy/2V3imHluaNNTpM6D+yqBhfETWYjDVWuYCPDf4ZcAS1waSC138pBC8PDpAI3APuvcKxIdaM066GLQCdCJE6bleLY5hFR+ZgpnM4+GJhmYkhrZ/lANu0Lq/HvuMuRBCCMpLpZggUUkjFFKElaSfofIr6S4U5vhtLWw3I3KDLYaQLZT2XzrgBT8Wn40+FnZ4sfRPN9t+kr6Lo12ubmBBm8zYzeRGoXN+TfEi+NUxOHL3BscsRIPrB6adFUxOCkOcwFobGknUQbrWpiCDAjfY9IA6q6KrTAiQW5cotF41XHut3JOflNwTAABvFhEzp6bK7g6Dnt+XNBaS3Ytm0+33V2vgM2XUO5jGYw0jWRtprvCY3hzgZgNkXOkdtb6ItDcFYyS4DTQXgdJ+yjc2Bm3g22k9P7KSmQBHkD/AIVHEYkkzAjaDcCx9hb3WZoK2JLTAi8E7QbXPoITnVwATJP9I17aLKxj25hMzuR7x56JYcmo4kXI7k9dN5kWRPYajcYSZtAuJMAyTr79lXr4HMCQL5s50BkNgiOkEexUbAC1ua+oJ2g3gdrq9RAc2QYvv5bdhKYOwRblyuEEGOpzCZg97qHjeMy0iIFz9heU+limiBMm++txKz+OVMtMn+bXUnSRfvE6dE5PJMZ+KmGnUkAEmwvfsuN+O+DtIdiGHnaQ2qJBaWg5Q8dHTE3IIFtF0raJ1nkgF19Jm3mb+yz+Jsz0azWi/hvyjU/KbLbDKzKVF8vMiE1GZv10QldzEkkEQlszpSUEo5ku6OlYC9v/AE+x4r4GlJJNNvgvuC4Gmde0tLD5QvCQ9ejfo/i4di6ZynkpVGg6y0vY6IvEOE+nVZc2UyisJqvVS8EwOUb3NlZqPzPaBA8tXRcT08rm6o4VhaMzrmYMRI9vNR18dlJPXQTER79lyaa7aOGeAbj21n8BEJlbFCRY32IFj0A91nYTiHMM5DZBAkRLnDkPlb/q1auCyAFzgYyggycxiJ7AdB3U3xTiu+qXG3aZmFHi2xO5ibCNdPzurFIDY9pPVUsZmfpEETb73SDGrPLi7p1B1m485hNfYTzb8kQzWQZnX8sp/wCEyOc0mzRI5YMk5ri8mCPZU3NzgeHzOm4FjIBJAOhEHtsmFqrjsjWsbvBI1PcH3TP4pxAaBYA29R7qpSxAZkzRmOlhbr/3urLsSBOYgNF5JiJjmnZGgtYbDuDpc6DBDRqbxt6brK41VLgdeSZn737Qfda+FZmdmfMkAwZMA7Abknr1UPGKbab2Ps8ObmI0EAkZZGlo8kwwMPXOV4OsAg6EHQkD2sp6GFa7S5dLcukgiCJ7iyirtywWCxFxa2lwBGt/ZSUMW4OBFpBDrSMpiQREao2TyTjWDOGrVKUkhhhjiIzs1puju2PWVn+P2Xd/qnhQ/wALEta0G9KrlblE/NRdl9Kg6THVeckrXuVHSsisn+MqWdEOROSjS6lKKErQhlbvwZxX+GxlF/8AKXCm/syqQ0n0OV3/AMrCTssgjYyPeyA+m3GQZBAEi5ntYBYNV+ZxA0IidY1iArPA+JnEYahUMNc+m17yDAkiHbdnGe6cXMbsLkGCdYNh63WFXFbiNHNlJcRBlozRYdTqDYe56q/h7tLiC10RGw+qI2kn7KvxBzC0unS2sk9AfIKtSxgIytNidSIGbp7J62W2k6s4ghsWAi9iTYyoX4yBMgC+YwYA7TeLFYfHuMCiPnIdvETB9dfJcZxz4pqWAccv0zpYfNYSVGV0qOxxnHabySOoj2/dZ2D4g4PIBBGtpEW1EfllxLuOy2wg/wB5vom/+WJcBqTrfrFlnbTen4+i6qW3AIAcC6bk7dp17QrVfBgyHnMHRJI5YJioSDILt48wuWofETi0OJBAAacwLg1piwEjpA/stTh/HvFIaTkIF3DmbJJHM0wQYG0rSaTtvCpF7dBpqbf4WbjnB0zOZx1iLjaN9rys8cSDGFuZkRI5gRfvf2WZiPiFjBd1wLCLzeAGz1VeBttYSk5zKjhGVhaDOoLzlbHcqlTqiSTrGpFwZmdfm7rnMFx/64E7Zrzsbi5ndbVKs1/M3+Y6jQdQo9ja3iaLK9KrSeDkeADEgsIIcHMJnm5ZG1l4/wAe4U/C1nUqmouHQQHtPyuAPXptcbL2bBQWGQ2ev9x38ly/6q8NBoUaouaTvDcRb/11btkdniLfWq14Dy6UQ5NhJAaQKJKBSK6ECUWlNhEdEB7JwbjrP4CgKbjIaKZ2ILWtDgYtEj7hUMdxQgxn8wBc9Zg/dcZ8M8TpsZVovGVz3B7X9TlyZD9iPM9lfzszcxMDWxt1B6eqjIbd1hGvqUGlrxmFjE7ZY9eYeyqPovZmzPOYggR7Ek+sLI4Rizld4Mgmcw2tGUkG89ysnHYipLxUkQDy6CQRcjQqbD2q8XeanMXk+Zlc5is7pJJJ3JP7+n2WjRx7mv1geU/880012Mlzm8x06C+862UXETLTFeHMubeakwtUzMklMx2J8R0xbzRoNzWAM6H1Uaab8Lr8eflDoG4nporuC4yabSA0FxHzG8TqRO8KkeFPAkiR5LPqNMx02Vek+K0zxXM65cOuUie2tlcw9Om5nN82pcSIAHnJ/wBQufNrfl001Nrx7fdGx0rYr3sbbemi2OEcaNORNrRHUafuucYFco0XX6C/eN4CR3T0DAcYa6Lj1MGUPiJ/i4WszU5C5txYsId+yw+EillGY8286b6fZH4y4o2mwU2QX1WEPNxkZygQI3v7d1fxE9uEJSlBJSvTTCUowgV0MxShNJ/Pz0S2/wBfeff2QDjfTXtqPJe14HhFPFlpbUyNqMz0qmTMXm8CARM3MdZC8UY/svQfgH4lcxvgZoewl1F0mwIlzY3g3vs5HzwGs/hZpVSHGk6IZygNBi1xAg9ZEyCsLjhgZZ5u9zHft/hbmM4iG2y6RodSNfIKB7m1nkNynoSQIGl50Jn0S9lXAVcI4kwD3UdbhpaNusCLefdddxNrKDbvB6AaSdebt5LmMZxKf9mf7qLjDlpYbgLnTmtadtTpMx/lafDeE5YzBzXXtEadQbrC/wDJucRnc4gbA6eTdFZZjBHNUe22hJh0bTm1SxkF27SrSDQ22p/aBbzJ9lyXxHgQ15eHNAcfkmSOW+2kj7qzhviWm3M1z+WJ+YmXAGI73IXPY7jzn2DQ0HqcyWViscbfivVrASIk7Hoqsp7cO9xuPf8Awp6eB6u9h/lTMcsvi/E+o6QcbeisUMW1tnTE3gAz5FSCgIiXHtJ/ZIYZg/lHubrWcOSLlF/hvHKNJt2VHPt9IEjv0NuqxuKcQfXqOqPjMdhYNAsGjsFb/h2fS32R8Fv0j2T7F/ZdUZBKS1/Bb9I9kDSb9I9kuxf2fUJp90PB7p0oErf+qSFDugcN3RNRRPxQG/2StwnwvKU0R9X2TmNgghxBFwRIII3B2KrsxAKf446qerA9Vu0eO1Y58tTSCZa7vJgypKfFodmDSDboZ679VgeKEfG7pzoTZVnH1HVHF0NaT5/myznYInV49ip3VwmnEhTlOOqlsQjA/wBZ9B/tSfwLdy4+qf4oS8cI6eOfD6sv2TcGwbfcqanSaNAPRR5kDVhXLjPibupsqaYVU4gJ7KwR3YNLEJEKAPR8RPuQaTZUYVfxB1QdXR3INJi5MUBqolyzvJsxe9Qvqm6SSinFd9QlREpJLDJtgLSpGlJJKDI51U9UC89UklaAJlAGEkkiO8Q9U5jykknAcahUbnklJJOiGIgpJKIuiHnqnCsUklcTRdVKjJlJJKiEHlOLikkgV//Z"/>
          <p:cNvSpPr>
            <a:spLocks noChangeAspect="1" noChangeArrowheads="1"/>
          </p:cNvSpPr>
          <p:nvPr/>
        </p:nvSpPr>
        <p:spPr bwMode="auto">
          <a:xfrm>
            <a:off x="155575" y="-846138"/>
            <a:ext cx="2095500" cy="1762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6" name="AutoShape 10" descr="data:image/jpeg;base64,/9j/4AAQSkZJRgABAQAAAQABAAD/2wCEAAkGBxQQEhUUEhQUFhUUFhgYGBYWGRYYHxofIBcYFxkWGBcZHCggHR0lHBkXJD0hKCkrLi4uFx82ODMvOCgtLisBCgoKDA0NFA8PFCwZFBwsLDcsKywsKysrKzcrKysrLCssLCwrKyssKysrKysrLCw3KysrKysrKysrLCsrKysrK//AABEIAHAAsAMBIgACEQEDEQH/xAAcAAAABwEBAAAAAAAAAAAAAAAAAQMEBQYHAgj/xAA4EAACAQMDAgQEAwYGAwAAAAABAhEAAyEEEjFBUQUGImETMnGBB0KRI6GxwdHwFFJicoLhFTNj/8QAFQEBAQAAAAAAAAAAAAAAAAAAAAH/xAAWEQEBAQAAAAAAAAAAAAAAAAAAEQH/2gAMAwEAAhEDEQA/ANcoUKOgFChR0BUKOhQFR0KFAVChQ7cZMCe/b60B7T2NFFY55k8duXdXduBmUW3KIAzCApIGBwSRM+/tVr8qecXvPbS/th1I3YkMBMkjBGInHQ0F4o4olYHgg8cEHnjjvXVAUUIo4oUBRQo6KgKhR0RoCoGhQoBR0VHQCjoqFAdCio6AUKFJanULaRnuMFRRLMeBRFL82+YtRp9V8K1O0opUKoMzukn0k8/wqleYfN13V3LQMLdtAqUEqW3EZAOQ+IjA4qa85eN6fXbTbDLdQQjkzuBMlHURjBggyJPeqP4nrLgNsXSvoYAtu3QDmAeent96Kf77clAWFwTNzesT2CxAAjmaLU6h0LrO0hROQJkmIKjIJmfePamFm8LZxBB5ySI4zT3XKt7afiKpWCGIMRMFSIkCO85HSgmPDfG30huNZlVdQpOJBVoAMrg5bpxitU8r617+ltXbnzOCZgCfUQDAxwBWDNqSHZDIVYkCATIEQZ+XHMdRxW3+Rdcb+itMUVRlVVBACqdq4nsPvE9aCfmjrmhNAdChQoCoqOioBRUKFAKFFR0B0Ki18waY3Db+Ku5WKmZABBiNxEVKRQCaFF1jqOnX9KImgOazr8V9U4eyhBFnax3wSC5kFcdQsY9yelaGTSGr0tu8pt3VV0aJDCR9fYieaI8+29QLRBYmIyAdpI4ALZ2jI47U51N62ybfg2wDxOewyxJPQdvbmm3mDw9rF17Ya6ioxVFu7Gfn5mYKFyI4HXkxSNq4YBiOcCc9/wDjz6fc1VNr/wCyO2T8EZXmVEAxjoP3TTjT3NsuIgjkzCqMjHHfnvSWsBRSQVA2hds8c8AdM8fSmCKGYbJCIqyPV6pMekHg45oJJNZAm6pDajCg4YqcCCRJ56d6mLGs+EG2XSgdUDLbWAdgO382QA0wR1FR+m1T2Zt+kkQWIIIIJAJBENn0iDHX60psVSEV4SCZuZaccwekr2nHvUF40Hna9Ys27Q+G5tgqWKsCQDjBxxj7VefKnib6nTJcuAbizgkCJhoBH2/hWN2bRVRC/Dkn5iGLRljIPeD0+bita8jOx0dvcAACwWOoB5PuW3fuoLDNCa5mgT9M4EkCfYTQdTRTQoqA5oTRUKApqo+bvNp07i1YK7lJ+KzKWAwCFXoWzJ7Yq3qcisR81eGX9Pff44/9j3HVgRDAuZM8dRjpP0oEtfr1u3Ltw7lZ2LMvpKAwCxCnMFpMT1pZfEfhuWW6dx2iSJ4EQGwQOPtNQD3FUgMqtOCSO/Qkcf8AVNdXqFuAqIUtGZLE5gDJkn296CwaHWXXvXGNy2irt9bOTmIGBkn0zH+oZqz63zfrLfwgLlogNlo+aQAisCc56Aznmsx/8gV3LcldhHIAgRt24x0NOk8RLWn2Mo3qR6pE4PSDQeifD9at+0l1eHHEg7T+ZSR1BkUsWrEPw/8AND2d7s5C3IG0AHjO4g/myRjoP00ryz5nGsZ0hQVXduEiRuA+QzHIzPcUFB/EXwm3YvuUvXXuXma46MqEJuk/Py3SFjA5PE0ldLcuKV+I22TPA7YH98Vo/nryrcN27qbd0P8AEIPwmBDTEEK8kR2HvFUgl7ZhlIMxkHBmfvVDHT+HAKWHPpUEndAyNwP0k/pQ8W0yW0Q25G0g7Z5AjFPhZZsBSAeJMRnGPpSo8LdgQTz7f91FM7uoZ1TYFYAqRHETBn2NLWlRgVYOSLkqUIAVh1j80HocR3rpvBGC7QJwRyeO1KWvB7u07bbHIgBpJ94P9aCR8E0puOtmPU91FO3k9GKzwdpJn+lbci27FuBtS3bWBmAqgd/5/wBaoPkbwJrVw3r0SQNiTMHIluggExB/N7VJ/iD4pZGku2WuoLjbDsOSfWpj2kA80RPW/MemZXdbqsttd7RMke2M5xieRWS+Y9bqtX+2vodsH0yItrPy7f589ahBqtrqqhTkloIkxBkx2+1E10lwA0kDcxJws9YHMxxj60VfdH+IN8WUtC3be6igPcZiSwj0/szEsRyZ6e9WXwfztYuKq32Fu78rGDsYxJZWEwvTMZFZVZ1akNbcbzM+k/C2zMHIJzJkZyKTsra27iXZm6gqRIMTtjGY7UHoC1dV1DKQysJBBkEdwa7qofhjYdNGd9wNvcsqBgdiwF+UfLuIJj6VbZogTUV5m8LOr07WlKq0hlLCRIPHcSJEjvUpNFNB5+8c8I+Hda3eJDWztYIQRz37Uxd7Fo+iyJEyWyffP99amPNKONTfLWXXfduH4exhgsfUPTkHH1mqtr7zlYAZZxDcjHBmDVE94R4aQu+AX5KtJFueBAiDBGfeurt4oXS5bttmQ0boxETwDz3mk7F8lFJYA8uOMnJP6k0kuoWWDgbFWT07+r7fxoI3UH/DOhHpS5Jg8CIwO3NXfyH5mFh7oCC4rqCWAKtiYUHMrk47mqdp7w1DbnXABy3OSJI6dBQ0pa07LkZ3rAIlT9Ogj91BuQ1C6m0txPlYcHkHqp9wajNT4Srcikvw+DtYuMwIQ3AUJnPphyJ6SF+9TXiWpWxbNxgzKpWQsTBYCRPaagrh8AE4FKDwKMyCf8o/rVk091bqhrZDKeCs57+4PseKdWdLPSlFUt+GjtTqz4fFTPjBtWE33GCcx1LeyqMk0Et1Qnp0Cgk4ABJPYASSay/zBrUvax7uxSlwAopxvgAbmBMn8uOJrXbKe0+x4Psfrx96w/xMAIwuWVVgSdm0ACMQOTEgj2Ax3qDrS6RdQWFu2qMCZuKNhWTyT1kRiIqMuWhp3Fm04YNLDeMzgY2DhugPanVnSXbe1Q4KuSASCNkCYUTwRiDHH2p/csIoidzclmGScZHYfuFFQuluBpa6suTt2RO2PyDtzzXdhPh2nAGwn5RMkTxHPAniktVcZL7kJvL7YI9JBj5eDiINdw11dwVQR1OCOo2nPOaCw+TrzWdTZFp0RzcS3LZUKzbSD1O4YHuQelbofast/CfwKzcX/EsZey+0WsQjbQQ7dd0EwPaa1AGhrk0m7V21JPRET4pfc+kMQPYkVj3i2m+HqLiMSduSSMkHIJ69/wBK2XUpNQPjPg6agAXBO0ypBgg9waDH9RptzqyxuU9czRa1QwVVEAk85OMx7Vd73lP/AOjEdtqilNP5fVOBJ7nJ/WgpulcIsAz7H+YqT8rlxrbDAkFbiQQIO2RIB7QTPtNWF/KSXWBMqR1WM+xqz+GeFraEKIFBZQ+7Mz9aifM9udLc/wCJ/R1NSGkGIoeJaUXbT22mGEGDB+oNBRfCtVc053WyM/Mp4aO4HX3HFWLV+bSUAspDEZLwdp7AD5vqf0NVjxDSXNK0XPUhMLcAgE9mGdre3XpTe5qwgk/Wgc6kG4We4xZmESxk/T6e3FaL8LJqg+FeFX75Bb9nb7sJZh/pXEfUx9K0SZJ96DhBBH1rD/MXgz6e4UfcpUn4dwiNw3Had3Gea3N8VGa0kjtQYxeu7UDGQQeMmTwVjHNNL2uA3BFYkHAJHPT6gd/arZ4v5VLXHcPG5i8FZyec7qhtR4FcSfTunmAe0YXniiq+7OCrgM24w0fmwOFHHUY6VL6FtzSssSRtAkk8yAvJJx/Zw98H8Ie44lWULBJKlesxnvWieHaYKd21d3+bau4d8xNKJTyv4Ja0aHYpFy6EN1iZJIXC9gFlhA7mp0Go7SNT5DUR0RSVwYpciuGWqI+4tN7lqpF7dJNboIt9LNcDRipMpQ+HQMk01LpapwtulVt0HFpKWdcV2qV2VoIq/pgwIYAqwgg5BHuKjdD5ds2W3KpYz6d53bf9s/xOferC9quBaoEbVqnSiuktxSu2gRuCmN+3NSTCm7pQQl3SzSJ0dTT2qTNugjE0tOrdmKdBK6C0B2BFPEpC2tOFF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8" name="Picture 12" descr="http://upload.wikimedia.org/wikipedia/commons/thumb/e/e6/Lead_electrolytic_and_1cm3_cube.jpg/220px-Lead_electrolytic_and_1cm3_cu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492896"/>
            <a:ext cx="2942038" cy="1872208"/>
          </a:xfrm>
          <a:prstGeom prst="rect">
            <a:avLst/>
          </a:prstGeom>
          <a:noFill/>
        </p:spPr>
      </p:pic>
      <p:pic>
        <p:nvPicPr>
          <p:cNvPr id="24584" name="Picture 8" descr="http://upload.wikimedia.org/wikipedia/commons/thumb/8/8d/MarbleUSGOV.jpg/220px-MarbleUSG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484784"/>
            <a:ext cx="2095500" cy="17621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ои документы\форум\Евросоюз\мет зав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776" y="332656"/>
            <a:ext cx="4683224" cy="1224136"/>
          </a:xfrm>
        </p:spPr>
        <p:txBody>
          <a:bodyPr/>
          <a:lstStyle/>
          <a:p>
            <a:pPr algn="ctr"/>
            <a:r>
              <a:rPr lang="uk-UA" dirty="0" smtClean="0"/>
              <a:t>Промисловість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67536" y="2276872"/>
            <a:ext cx="4176464" cy="432048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Переважають обробні галузі (76%). </a:t>
            </a:r>
            <a:r>
              <a:rPr lang="uk-UA" dirty="0" smtClean="0">
                <a:solidFill>
                  <a:schemeClr val="bg1"/>
                </a:solidFill>
              </a:rPr>
              <a:t>Провідна роль належить галузям </a:t>
            </a:r>
            <a:r>
              <a:rPr lang="uk-UA" b="1" dirty="0" smtClean="0">
                <a:solidFill>
                  <a:schemeClr val="bg1"/>
                </a:solidFill>
              </a:rPr>
              <a:t>машинобудування</a:t>
            </a:r>
            <a:r>
              <a:rPr lang="uk-UA" dirty="0" smtClean="0">
                <a:solidFill>
                  <a:schemeClr val="bg1"/>
                </a:solidFill>
              </a:rPr>
              <a:t>, </a:t>
            </a:r>
            <a:r>
              <a:rPr lang="uk-UA" b="1" dirty="0" smtClean="0">
                <a:solidFill>
                  <a:schemeClr val="bg1"/>
                </a:solidFill>
              </a:rPr>
              <a:t>хімічної, </a:t>
            </a:r>
            <a:r>
              <a:rPr lang="uk-UA" b="1" dirty="0" smtClean="0">
                <a:solidFill>
                  <a:schemeClr val="bg1"/>
                </a:solidFill>
              </a:rPr>
              <a:t>харчової та легкої </a:t>
            </a:r>
            <a:r>
              <a:rPr lang="uk-UA" b="1" dirty="0" smtClean="0">
                <a:solidFill>
                  <a:schemeClr val="bg1"/>
                </a:solidFill>
              </a:rPr>
              <a:t>промисловості.</a:t>
            </a:r>
          </a:p>
          <a:p>
            <a:endParaRPr lang="uk-UA" dirty="0"/>
          </a:p>
        </p:txBody>
      </p:sp>
      <p:pic>
        <p:nvPicPr>
          <p:cNvPr id="15362" name="Picture 2" descr="http://school.xvatit.com/images/thumb/c/cb/%D0%93%D0%B5%D0%BE%D0%B3%D1%80%D0%B0%D1%84%D1%96%D1%8F18%282%29.jpeg/300px-%D0%93%D0%B5%D0%BE%D0%B3%D1%80%D0%B0%D1%84%D1%96%D1%8F18%282%2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5192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4077072"/>
            <a:ext cx="6840760" cy="249289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dirty="0" smtClean="0"/>
              <a:t>Сільське господарство недостатньо ефективне.</a:t>
            </a:r>
          </a:p>
          <a:p>
            <a:pPr algn="ctr">
              <a:buNone/>
            </a:pPr>
            <a:r>
              <a:rPr lang="uk-UA" dirty="0" smtClean="0"/>
              <a:t>Італія забезпечує себе продовольством лише на 75-80%.</a:t>
            </a:r>
          </a:p>
          <a:p>
            <a:pPr algn="ctr">
              <a:buNone/>
            </a:pPr>
            <a:r>
              <a:rPr lang="uk-UA" dirty="0" smtClean="0"/>
              <a:t>Домінує рослинництво (58%).</a:t>
            </a:r>
          </a:p>
          <a:p>
            <a:pPr algn="ctr">
              <a:buNone/>
            </a:pPr>
            <a:r>
              <a:rPr lang="uk-UA" dirty="0" smtClean="0"/>
              <a:t>Тваринництво відіграє другорядну роль.</a:t>
            </a:r>
            <a:endParaRPr lang="uk-UA" dirty="0"/>
          </a:p>
        </p:txBody>
      </p:sp>
      <p:pic>
        <p:nvPicPr>
          <p:cNvPr id="4" name="Picture 2" descr="D:\Мои документы\форум\Евросоюз\vinogr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6056" cy="337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1340768"/>
            <a:ext cx="7239000" cy="1143000"/>
          </a:xfrm>
        </p:spPr>
        <p:txBody>
          <a:bodyPr/>
          <a:lstStyle/>
          <a:p>
            <a:r>
              <a:rPr lang="uk-UA" dirty="0" smtClean="0"/>
              <a:t>Сільське господарство</a:t>
            </a:r>
            <a:endParaRPr lang="uk-UA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4536504" cy="7383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Транспорт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6491064" cy="16035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uk-UA" dirty="0" smtClean="0"/>
              <a:t>Найбільше значення мають автомобільний, залізничний, повітряний і морський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D:\Мои документы\форум\Евросоюз\фиа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49307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xn--80aaa5abrkwikf3n.xn--p1ai/wp-content/uploads/2011/06/Italiya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8925" y="0"/>
            <a:ext cx="2505075" cy="3743325"/>
          </a:xfrm>
          <a:prstGeom prst="rect">
            <a:avLst/>
          </a:prstGeom>
          <a:noFill/>
        </p:spPr>
      </p:pic>
      <p:pic>
        <p:nvPicPr>
          <p:cNvPr id="18436" name="Picture 4" descr="http://czcenter.ru/uploads/posts/2012-03/1331144164_transpo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276872"/>
            <a:ext cx="4032448" cy="3024336"/>
          </a:xfrm>
          <a:prstGeom prst="rect">
            <a:avLst/>
          </a:prstGeom>
          <a:noFill/>
        </p:spPr>
      </p:pic>
      <p:pic>
        <p:nvPicPr>
          <p:cNvPr id="18438" name="Picture 6" descr="http://ilecta1.ru/images/stories/010/image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0848" y="4681352"/>
            <a:ext cx="3273152" cy="217664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E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260</TotalTime>
  <Words>214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Італія</vt:lpstr>
      <vt:lpstr>За рівнем економічного розвитку посідає 6 місце в світі. </vt:lpstr>
      <vt:lpstr>Італія – держава на півдні Європи, оточена морями басейну Середземного моря. </vt:lpstr>
      <vt:lpstr>Населення</vt:lpstr>
      <vt:lpstr>Природо-ресурсний потенціал</vt:lpstr>
      <vt:lpstr>Мінеральні ресурси</vt:lpstr>
      <vt:lpstr>Промисловість</vt:lpstr>
      <vt:lpstr>Сільське господарство</vt:lpstr>
      <vt:lpstr>Транспорт</vt:lpstr>
      <vt:lpstr>Участь у географічному поділі праці                  Імпорт:</vt:lpstr>
      <vt:lpstr>Експорт: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28</cp:revision>
  <dcterms:modified xsi:type="dcterms:W3CDTF">2013-11-27T23:19:36Z</dcterms:modified>
</cp:coreProperties>
</file>