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5000">
              <a:srgbClr val="00B050">
                <a:alpha val="50000"/>
              </a:srgbClr>
            </a:gs>
            <a:gs pos="50000">
              <a:schemeClr val="bg1"/>
            </a:gs>
            <a:gs pos="75000">
              <a:srgbClr val="FF0000">
                <a:alpha val="50000"/>
              </a:srgbClr>
            </a:gs>
            <a:gs pos="100000">
              <a:srgbClr val="FF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EB14F-AB56-4A22-B8C8-84BEA9093B46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D721-6FC8-4C58-A062-746E03FC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/>
              <a:t>ІТАЛІЯ </a:t>
            </a:r>
            <a:br>
              <a:rPr lang="uk-UA" sz="8800" b="1" dirty="0" smtClean="0"/>
            </a:br>
            <a:r>
              <a:rPr lang="uk-UA" sz="8800" b="1" dirty="0" smtClean="0"/>
              <a:t>та Європейський Союз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dirty="0" smtClean="0">
                <a:solidFill>
                  <a:schemeClr val="bg1"/>
                </a:solidFill>
              </a:rPr>
              <a:t>Вступ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000" dirty="0" smtClean="0">
                <a:solidFill>
                  <a:schemeClr val="bg1"/>
                </a:solidFill>
              </a:rPr>
              <a:t>до Європейського Союз у 1951 році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525963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формування</a:t>
            </a:r>
            <a:r>
              <a:rPr lang="ru-RU" sz="2400" dirty="0" smtClean="0"/>
              <a:t> основ </a:t>
            </a:r>
            <a:r>
              <a:rPr lang="ru-RU" sz="2400" dirty="0" err="1" smtClean="0"/>
              <a:t>Римських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Договорів</a:t>
            </a:r>
            <a:r>
              <a:rPr lang="ru-RU" sz="2400" dirty="0" smtClean="0"/>
              <a:t> 1957 року на </a:t>
            </a:r>
            <a:r>
              <a:rPr lang="ru-RU" sz="2400" dirty="0" err="1" smtClean="0"/>
              <a:t>Конференції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Месині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1955 </a:t>
            </a:r>
          </a:p>
          <a:p>
            <a:r>
              <a:rPr lang="ru-RU" sz="2400" dirty="0" err="1" smtClean="0"/>
              <a:t>формування</a:t>
            </a:r>
            <a:r>
              <a:rPr lang="ru-RU" sz="2400" dirty="0" smtClean="0"/>
              <a:t> основ </a:t>
            </a:r>
            <a:r>
              <a:rPr lang="ru-RU" sz="2400" dirty="0" err="1" smtClean="0"/>
              <a:t>митного</a:t>
            </a:r>
            <a:r>
              <a:rPr lang="ru-RU" sz="2400" dirty="0" smtClean="0"/>
              <a:t> союзу на </a:t>
            </a:r>
            <a:r>
              <a:rPr lang="ru-RU" sz="2400" dirty="0" err="1" smtClean="0"/>
              <a:t>Конференції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Венеції</a:t>
            </a:r>
            <a:r>
              <a:rPr lang="ru-RU" sz="2400" dirty="0" smtClean="0"/>
              <a:t> 1956 </a:t>
            </a:r>
          </a:p>
          <a:p>
            <a:r>
              <a:rPr lang="ru-RU" sz="2400" dirty="0" smtClean="0"/>
              <a:t>в 1985 в </a:t>
            </a:r>
            <a:r>
              <a:rPr lang="ru-RU" sz="2400" dirty="0" err="1" smtClean="0"/>
              <a:t>Мілане</a:t>
            </a:r>
            <a:r>
              <a:rPr lang="ru-RU" sz="2400" dirty="0" smtClean="0"/>
              <a:t>  </a:t>
            </a:r>
            <a:r>
              <a:rPr lang="ru-RU" sz="2400" dirty="0" err="1" smtClean="0"/>
              <a:t>закладені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основи</a:t>
            </a:r>
            <a:r>
              <a:rPr lang="ru-RU" sz="2400" dirty="0" smtClean="0"/>
              <a:t> </a:t>
            </a:r>
            <a:r>
              <a:rPr lang="ru-RU" sz="2400" dirty="0" err="1"/>
              <a:t>Є</a:t>
            </a:r>
            <a:r>
              <a:rPr lang="ru-RU" sz="2400" dirty="0" err="1" smtClean="0"/>
              <a:t>диного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Європейського</a:t>
            </a:r>
            <a:r>
              <a:rPr lang="ru-RU" sz="2400" dirty="0" smtClean="0"/>
              <a:t> Акта 1987 </a:t>
            </a:r>
          </a:p>
          <a:p>
            <a:r>
              <a:rPr lang="ru-RU" sz="2400" dirty="0" smtClean="0"/>
              <a:t>в Риме в 1990 </a:t>
            </a:r>
            <a:r>
              <a:rPr lang="ru-RU" sz="2400" dirty="0" err="1" smtClean="0"/>
              <a:t>прийняті</a:t>
            </a:r>
            <a:r>
              <a:rPr lang="ru-RU" sz="2400" dirty="0" smtClean="0"/>
              <a:t> два </a:t>
            </a:r>
            <a:r>
              <a:rPr lang="ru-RU" sz="2400" dirty="0" err="1" smtClean="0"/>
              <a:t>міжнародні</a:t>
            </a:r>
            <a:r>
              <a:rPr lang="ru-RU" sz="2400" dirty="0" smtClean="0"/>
              <a:t> договори: </a:t>
            </a:r>
            <a:r>
              <a:rPr lang="ru-RU" sz="2400" dirty="0" err="1" smtClean="0"/>
              <a:t>Маастриський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Договір</a:t>
            </a:r>
            <a:r>
              <a:rPr lang="ru-RU" sz="2400" dirty="0" smtClean="0"/>
              <a:t> 1992 и </a:t>
            </a:r>
            <a:r>
              <a:rPr lang="ru-RU" sz="2400" dirty="0" err="1" smtClean="0"/>
              <a:t>Договір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/>
              <a:t>Є</a:t>
            </a:r>
            <a:r>
              <a:rPr lang="ru-RU" sz="2400" dirty="0" err="1" smtClean="0"/>
              <a:t>вропейского</a:t>
            </a:r>
            <a:r>
              <a:rPr lang="ru-RU" sz="2400" dirty="0" smtClean="0"/>
              <a:t> Валютного Союзу 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 Флоренции в 1996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вступ</a:t>
            </a:r>
            <a:r>
              <a:rPr lang="ru-RU" sz="2400" dirty="0" smtClean="0"/>
              <a:t> в силу </a:t>
            </a:r>
            <a:r>
              <a:rPr lang="ru-RU" sz="2400" dirty="0" err="1" smtClean="0"/>
              <a:t>Амстердамського</a:t>
            </a:r>
            <a:r>
              <a:rPr lang="ru-RU" sz="2400" dirty="0" smtClean="0"/>
              <a:t> Договору 1997</a:t>
            </a:r>
          </a:p>
          <a:p>
            <a:r>
              <a:rPr lang="ru-RU" sz="2400" dirty="0" err="1" smtClean="0"/>
              <a:t>з</a:t>
            </a:r>
            <a:r>
              <a:rPr lang="ru-RU" sz="2400" dirty="0" smtClean="0"/>
              <a:t> 1 </a:t>
            </a:r>
            <a:r>
              <a:rPr lang="ru-RU" sz="2400" dirty="0" err="1" smtClean="0"/>
              <a:t>червня</a:t>
            </a:r>
            <a:r>
              <a:rPr lang="ru-RU" sz="2400" dirty="0" smtClean="0"/>
              <a:t> 2003 року по 1 </a:t>
            </a:r>
            <a:r>
              <a:rPr lang="ru-RU" sz="2400" dirty="0" err="1" smtClean="0"/>
              <a:t>січня</a:t>
            </a:r>
            <a:r>
              <a:rPr lang="ru-RU" sz="2400" dirty="0" smtClean="0"/>
              <a:t> 2004 року </a:t>
            </a:r>
            <a:r>
              <a:rPr lang="ru-RU" sz="2400" dirty="0" err="1" smtClean="0"/>
              <a:t>головування</a:t>
            </a:r>
            <a:r>
              <a:rPr lang="ru-RU" sz="2400" dirty="0" smtClean="0"/>
              <a:t> у ЄС</a:t>
            </a:r>
          </a:p>
          <a:p>
            <a:r>
              <a:rPr lang="ru-RU" sz="2400" dirty="0" smtClean="0"/>
              <a:t>29 </a:t>
            </a:r>
            <a:r>
              <a:rPr lang="ru-RU" sz="2400" dirty="0" err="1" smtClean="0"/>
              <a:t>жовтня</a:t>
            </a:r>
            <a:r>
              <a:rPr lang="ru-RU" sz="2400" dirty="0" smtClean="0"/>
              <a:t> 2004 года в </a:t>
            </a:r>
            <a:r>
              <a:rPr lang="ru-RU" sz="2400" dirty="0" err="1" smtClean="0"/>
              <a:t>Римі</a:t>
            </a:r>
            <a:r>
              <a:rPr lang="ru-RU" sz="2400" dirty="0" smtClean="0"/>
              <a:t> </a:t>
            </a:r>
            <a:r>
              <a:rPr lang="ru-RU" sz="2400" dirty="0" err="1" smtClean="0"/>
              <a:t>урочисто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підписана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Конституція</a:t>
            </a:r>
            <a:r>
              <a:rPr lang="ru-RU" sz="2400" dirty="0" smtClean="0"/>
              <a:t> ЄС.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Програми та організації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ВТО, ЄБРР, </a:t>
            </a:r>
            <a:r>
              <a:rPr lang="ru-RU" dirty="0" err="1" smtClean="0">
                <a:solidFill>
                  <a:schemeClr val="bg1"/>
                </a:solidFill>
              </a:rPr>
              <a:t>Європейске</a:t>
            </a:r>
            <a:r>
              <a:rPr lang="ru-RU" dirty="0" smtClean="0">
                <a:solidFill>
                  <a:schemeClr val="bg1"/>
                </a:solidFill>
              </a:rPr>
              <a:t> Агентство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охорони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навкилишнього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</a:t>
            </a:r>
            <a:r>
              <a:rPr lang="ru-RU" dirty="0" err="1" smtClean="0">
                <a:solidFill>
                  <a:schemeClr val="bg1"/>
                </a:solidFill>
              </a:rPr>
              <a:t>ередовища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 err="1" smtClean="0">
                <a:solidFill>
                  <a:schemeClr val="bg1"/>
                </a:solidFill>
              </a:rPr>
              <a:t>вростат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Міжнародна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орган</a:t>
            </a:r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ru-RU" dirty="0" err="1" smtClean="0">
                <a:solidFill>
                  <a:schemeClr val="bg1"/>
                </a:solidFill>
              </a:rPr>
              <a:t>зація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проблем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err="1" smtClean="0">
                <a:solidFill>
                  <a:schemeClr val="bg1"/>
                </a:solidFill>
              </a:rPr>
              <a:t>міграції</a:t>
            </a:r>
            <a:r>
              <a:rPr lang="ru-RU" dirty="0" smtClean="0">
                <a:solidFill>
                  <a:schemeClr val="bg1"/>
                </a:solidFill>
              </a:rPr>
              <a:t>, ОЕСР, ЮНКТАД, ЮНІДО, ЮНОПС, </a:t>
            </a:r>
            <a:r>
              <a:rPr lang="ru-RU" dirty="0" err="1" smtClean="0">
                <a:solidFill>
                  <a:schemeClr val="bg1"/>
                </a:solidFill>
              </a:rPr>
              <a:t>Світовий</a:t>
            </a:r>
            <a:r>
              <a:rPr lang="ru-RU" dirty="0" smtClean="0">
                <a:solidFill>
                  <a:schemeClr val="bg1"/>
                </a:solidFill>
              </a:rPr>
              <a:t> Банк, </a:t>
            </a:r>
            <a:r>
              <a:rPr lang="ru-RU" dirty="0" err="1" smtClean="0">
                <a:solidFill>
                  <a:schemeClr val="bg1"/>
                </a:solidFill>
              </a:rPr>
              <a:t>Європейский</a:t>
            </a:r>
            <a:r>
              <a:rPr lang="ru-RU" dirty="0" smtClean="0">
                <a:solidFill>
                  <a:schemeClr val="bg1"/>
                </a:solidFill>
              </a:rPr>
              <a:t> Банк,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Європейский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інвестиційний</a:t>
            </a:r>
            <a:r>
              <a:rPr lang="ru-RU" dirty="0" smtClean="0">
                <a:solidFill>
                  <a:schemeClr val="bg1"/>
                </a:solidFill>
              </a:rPr>
              <a:t> Банк, </a:t>
            </a:r>
            <a:r>
              <a:rPr lang="ru-RU" dirty="0" err="1" smtClean="0">
                <a:solidFill>
                  <a:schemeClr val="bg1"/>
                </a:solidFill>
              </a:rPr>
              <a:t>Європейска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организація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TradePromotion</a:t>
            </a:r>
            <a:r>
              <a:rPr lang="ru-RU" dirty="0" smtClean="0">
                <a:solidFill>
                  <a:schemeClr val="bg1"/>
                </a:solidFill>
              </a:rPr>
              <a:t>», ОБСЄ,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МВФ, </a:t>
            </a:r>
            <a:r>
              <a:rPr lang="ru-RU" dirty="0" err="1" smtClean="0">
                <a:solidFill>
                  <a:schemeClr val="bg1"/>
                </a:solidFill>
              </a:rPr>
              <a:t>Міжнародний</a:t>
            </a:r>
            <a:r>
              <a:rPr lang="ru-RU" dirty="0" smtClean="0">
                <a:solidFill>
                  <a:schemeClr val="bg1"/>
                </a:solidFill>
              </a:rPr>
              <a:t>  Фонд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сільського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господарства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Міжнародна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Торгівельна</a:t>
            </a:r>
            <a:r>
              <a:rPr lang="ru-RU" dirty="0" smtClean="0">
                <a:solidFill>
                  <a:schemeClr val="bg1"/>
                </a:solidFill>
              </a:rPr>
              <a:t> Палата, </a:t>
            </a:r>
            <a:r>
              <a:rPr lang="ru-RU" dirty="0" err="1" smtClean="0">
                <a:solidFill>
                  <a:schemeClr val="bg1"/>
                </a:solidFill>
              </a:rPr>
              <a:t>Міжнародна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организація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УНІДРУА, ФАО и </a:t>
            </a:r>
            <a:r>
              <a:rPr lang="ru-RU" dirty="0" err="1" smtClean="0">
                <a:solidFill>
                  <a:schemeClr val="bg1"/>
                </a:solidFill>
              </a:rPr>
              <a:t>Всесвітня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продовольча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програма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Сьогодення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525963"/>
          </a:xfrm>
        </p:spPr>
        <p:txBody>
          <a:bodyPr>
            <a:noAutofit/>
          </a:bodyPr>
          <a:lstStyle/>
          <a:p>
            <a:r>
              <a:rPr lang="uk-UA" dirty="0" smtClean="0"/>
              <a:t>Економічна криза</a:t>
            </a:r>
          </a:p>
          <a:p>
            <a:r>
              <a:rPr lang="uk-UA" dirty="0" smtClean="0"/>
              <a:t>Величезний зовнішній борг</a:t>
            </a:r>
          </a:p>
          <a:p>
            <a:r>
              <a:rPr lang="uk-UA" dirty="0" smtClean="0"/>
              <a:t>Великий рівень безробіття</a:t>
            </a:r>
          </a:p>
          <a:p>
            <a:r>
              <a:rPr lang="uk-UA" dirty="0" smtClean="0"/>
              <a:t>Бажання виходу з Євросоюзу</a:t>
            </a:r>
          </a:p>
          <a:p>
            <a:r>
              <a:rPr lang="uk-UA" dirty="0" smtClean="0"/>
              <a:t>Закриття підприємств та компанії</a:t>
            </a:r>
          </a:p>
          <a:p>
            <a:r>
              <a:rPr lang="uk-UA" dirty="0" smtClean="0"/>
              <a:t>Відсутність інвестування</a:t>
            </a:r>
          </a:p>
          <a:p>
            <a:r>
              <a:rPr lang="uk-UA" dirty="0" smtClean="0"/>
              <a:t>Відсутність допомоги з боку ЄС та МВФ</a:t>
            </a:r>
          </a:p>
          <a:p>
            <a:r>
              <a:rPr lang="uk-UA" dirty="0" smtClean="0"/>
              <a:t>З 1 червня 2014 по 1 січня 2015 року – головування в ЄС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Італія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609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3333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73016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276872"/>
            <a:ext cx="4465037" cy="395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55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uk-UA" sz="6600" dirty="0" smtClean="0">
                <a:solidFill>
                  <a:schemeClr val="bg1"/>
                </a:solidFill>
              </a:rPr>
              <a:t>ІТАЛІЯ</a:t>
            </a:r>
            <a:r>
              <a:rPr lang="uk-UA" sz="6600" dirty="0" smtClean="0"/>
              <a:t> та </a:t>
            </a:r>
            <a:r>
              <a:rPr lang="uk-UA" sz="6600" dirty="0" smtClean="0">
                <a:solidFill>
                  <a:schemeClr val="bg1"/>
                </a:solidFill>
              </a:rPr>
              <a:t>Європейсь</a:t>
            </a:r>
            <a:r>
              <a:rPr lang="uk-UA" sz="6600" dirty="0" smtClean="0"/>
              <a:t>кий Союз</a:t>
            </a:r>
          </a:p>
          <a:p>
            <a:pPr algn="ctr">
              <a:buNone/>
            </a:pPr>
            <a:r>
              <a:rPr lang="uk-UA" sz="6600" dirty="0" smtClean="0">
                <a:solidFill>
                  <a:schemeClr val="bg1"/>
                </a:solidFill>
              </a:rPr>
              <a:t>Дякую з</a:t>
            </a:r>
            <a:r>
              <a:rPr lang="uk-UA" sz="6600" dirty="0" smtClean="0"/>
              <a:t>а увагу!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165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ІТАЛІЯ  та Європейський Союз</vt:lpstr>
      <vt:lpstr>Вступ</vt:lpstr>
      <vt:lpstr>Участь</vt:lpstr>
      <vt:lpstr>Програми та організації</vt:lpstr>
      <vt:lpstr>Сьогодення</vt:lpstr>
      <vt:lpstr>Італія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 та Європейський Союз</dc:title>
  <dc:creator>Надин</dc:creator>
  <cp:lastModifiedBy>Надин</cp:lastModifiedBy>
  <cp:revision>8</cp:revision>
  <dcterms:created xsi:type="dcterms:W3CDTF">2014-03-03T19:30:23Z</dcterms:created>
  <dcterms:modified xsi:type="dcterms:W3CDTF">2014-04-20T13:23:06Z</dcterms:modified>
</cp:coreProperties>
</file>