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6" r:id="rId3"/>
    <p:sldId id="258" r:id="rId4"/>
    <p:sldId id="261" r:id="rId5"/>
    <p:sldId id="257" r:id="rId6"/>
    <p:sldId id="262" r:id="rId7"/>
    <p:sldId id="259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07"/>
    <a:srgbClr val="FF0000"/>
    <a:srgbClr val="FFF503"/>
    <a:srgbClr val="FFFC0A"/>
    <a:srgbClr val="FFFF11"/>
    <a:srgbClr val="FFFF29"/>
    <a:srgbClr val="60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9" autoAdjust="0"/>
  </p:normalViewPr>
  <p:slideViewPr>
    <p:cSldViewPr>
      <p:cViewPr varScale="1">
        <p:scale>
          <a:sx n="46" d="100"/>
          <a:sy n="46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B5B8-5ECD-4854-965A-7F86DA6EE87A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1421-A653-4A4C-B15F-55ECF4054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DB0D-2206-4275-99BF-FD82CB9EDE9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AC1D-5CFF-483A-A7A0-5BA535ED7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02A2-1CA9-4C34-A758-766B5396CF08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2775-5ACA-47F3-8250-225B75851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93E1-A86B-48ED-A32F-E56B0D3321E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DB5F-11DB-4A42-AA87-E1E2BB60F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3110-26A1-43A3-8314-843268F18D40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0761-B9E4-47E2-9200-05E8906A7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3DE3-5978-43EE-84D9-D02D175C7970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CC98-86CD-4B60-9032-3894192C8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35B-7BC7-4F98-8F6F-C20B2512EE40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EE49-2B38-4283-9907-03763B694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0158-B6F1-4E38-9903-AC450AC2547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BB40-4B50-41D4-8D64-D1245567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1916-5385-4A31-9814-C21F87A98E41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3C4F-E330-4E43-AF92-051A29CA1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0795-2347-49BC-8B95-EBF70D93AD7F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34D3-578D-4DAC-A814-7E362C026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3B54-B2E9-4E8C-B177-2EEE95AA95AC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480F-E7DE-4A66-B08B-F53468610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13A37-AB71-4A3D-8D4D-08C1A1D1BCB8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2F058-CA6F-4710-8E42-B09FF39FE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8" r:id="rId8"/>
    <p:sldLayoutId id="2147483759" r:id="rId9"/>
    <p:sldLayoutId id="2147483750" r:id="rId10"/>
    <p:sldLayoutId id="2147483749" r:id="rId11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Arial Blac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0707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FF0707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79388" y="188913"/>
            <a:ext cx="8813800" cy="6492875"/>
            <a:chOff x="113" y="124"/>
            <a:chExt cx="5552" cy="4090"/>
          </a:xfrm>
        </p:grpSpPr>
        <p:pic>
          <p:nvPicPr>
            <p:cNvPr id="1026" name="Picture 2" descr="C:\Users\Lucifer\Desktop\Без имени-1.jpg"/>
            <p:cNvPicPr>
              <a:picLocks noChangeAspect="1" noChangeArrowheads="1"/>
            </p:cNvPicPr>
            <p:nvPr/>
          </p:nvPicPr>
          <p:blipFill>
            <a:blip r:embed="rId2">
              <a:lum bright="-16000" contrast="72000"/>
            </a:blip>
            <a:srcRect/>
            <a:stretch>
              <a:fillRect/>
            </a:stretch>
          </p:blipFill>
          <p:spPr bwMode="auto">
            <a:xfrm>
              <a:off x="113" y="124"/>
              <a:ext cx="5552" cy="4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C:\Users\Lucifer\Desktop\Шеврон СмКК1.jpg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200" y="1207"/>
              <a:ext cx="1460" cy="14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37" y="290513"/>
            <a:ext cx="8229601" cy="7060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</a:rPr>
              <a:t>Висновки:</a:t>
            </a: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mtClean="0"/>
              <a:t>Отже обмежені ресурси доволі часто лежать в основі виникнення військових конфліктів. На жаль, не має способів їх ліквідувати. Конфлікти та конкуренція – природні інстинкти людства, тому тема військових конфліктів була і залишається актуальною в усі часи.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Picture 2" descr="C:\Users\Lucifer\Desktop\4846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79712" y="3645024"/>
            <a:ext cx="4318371" cy="28803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19050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экономика\i35_0RTRL46I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548679"/>
            <a:ext cx="9144000" cy="5924901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12976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66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ru-RU" sz="7200" dirty="0">
              <a:ln w="28575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1">
                    <a:satMod val="175000"/>
                    <a:alpha val="66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4680520" cy="27387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spc="50" dirty="0" smtClean="0">
                <a:ln w="12700" cmpd="sng">
                  <a:solidFill>
                    <a:schemeClr val="bg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Боротьба за обмежені ресурси, як підґрунтя виникнення військових конфліктів</a:t>
            </a:r>
            <a:endParaRPr lang="uk-UA" sz="2800" spc="50" dirty="0">
              <a:ln w="12700" cmpd="sng">
                <a:solidFill>
                  <a:schemeClr val="bg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ucifer\Desktop\401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5512" y="530161"/>
            <a:ext cx="7920880" cy="6139199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ln w="13335" cmpd="sng">
                  <a:solidFill>
                    <a:schemeClr val="bg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Вступ</a:t>
            </a:r>
            <a:endParaRPr lang="ru-RU" sz="4800" dirty="0">
              <a:ln w="13335" cmpd="sng">
                <a:solidFill>
                  <a:schemeClr val="bg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2354"/>
            <a:ext cx="8208984" cy="497299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3600" b="1" dirty="0">
                <a:ln>
                  <a:solidFill>
                    <a:schemeClr val="bg2">
                      <a:lumMod val="95000"/>
                      <a:lumOff val="5000"/>
                    </a:schemeClr>
                  </a:solidFill>
                </a:ln>
                <a:effectLst>
                  <a:glow rad="101600">
                    <a:srgbClr val="5C0000">
                      <a:alpha val="8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 усього часу свого існування людство постійно перебуває у стані бойових дій як серед окремих груп , так і включаючись у глобальні конфлікти. Згідно з історичними даними, з 6000 років історії людства лише 300 з них ми прожили без воєн.</a:t>
            </a:r>
            <a:endParaRPr lang="ru-RU" sz="3600" b="1" dirty="0">
              <a:ln>
                <a:solidFill>
                  <a:schemeClr val="bg2">
                    <a:lumMod val="95000"/>
                    <a:lumOff val="5000"/>
                  </a:schemeClr>
                </a:solidFill>
              </a:ln>
              <a:effectLst>
                <a:glow rad="101600">
                  <a:srgbClr val="5C0000">
                    <a:alpha val="8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Lucifer\Desktop\iraq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15696" y="234836"/>
            <a:ext cx="1771133" cy="1133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extLst/>
        </p:spPr>
      </p:pic>
      <p:pic>
        <p:nvPicPr>
          <p:cNvPr id="1031" name="Picture 7" descr="C:\Users\Lucifer\Desktop\oil-war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39552" y="234836"/>
            <a:ext cx="1848800" cy="1109280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76064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3600" b="1" u="sng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Обмеженість </a:t>
            </a:r>
            <a:r>
              <a:rPr lang="uk-UA" sz="3600" b="1" u="sng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ресурсів</a:t>
            </a:r>
            <a:r>
              <a:rPr lang="uk-UA" sz="3600" b="1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60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uk-UA" sz="36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економічне </a:t>
            </a:r>
            <a:r>
              <a:rPr lang="uk-UA" sz="360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поняття, </a:t>
            </a:r>
            <a:r>
              <a:rPr lang="uk-UA" sz="36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 виражає скінченність, </a:t>
            </a:r>
            <a:r>
              <a:rPr lang="uk-UA" sz="360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рідкість, </a:t>
            </a:r>
            <a:r>
              <a:rPr lang="uk-UA" sz="36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дефіцитність </a:t>
            </a:r>
            <a:r>
              <a:rPr lang="uk-UA" sz="360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ресурсів, </a:t>
            </a:r>
            <a:r>
              <a:rPr lang="uk-UA" sz="36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доступних людині і людству в кожен конкретний </a:t>
            </a:r>
            <a:r>
              <a:rPr lang="uk-UA" sz="360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момент; </a:t>
            </a:r>
            <a:r>
              <a:rPr lang="uk-UA" sz="36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відносну їх недостатність у порівнянні з безмежними людськими </a:t>
            </a:r>
            <a:r>
              <a:rPr lang="uk-UA" sz="360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потребами, </a:t>
            </a:r>
            <a:r>
              <a:rPr lang="uk-UA" sz="36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для задоволення яких ці ресурси </a:t>
            </a:r>
            <a:r>
              <a:rPr lang="uk-UA" sz="360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використовуються.</a:t>
            </a:r>
            <a:endParaRPr lang="ru-RU" sz="3600" dirty="0"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cifer\Desktop\35294.640x32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4124" y="1485900"/>
            <a:ext cx="8926760" cy="4463380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332656"/>
            <a:ext cx="8579296" cy="633670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800" b="1" u="sng" dirty="0" smtClean="0">
                <a:ln w="3175" cmpd="dbl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600000"/>
                  </a:glow>
                </a:effectLst>
              </a:rPr>
              <a:t>К</a:t>
            </a:r>
            <a:r>
              <a:rPr lang="uk-UA" sz="2800" b="1" u="sng" dirty="0" err="1" smtClean="0">
                <a:ln w="3175" cmpd="dbl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600000"/>
                  </a:glow>
                </a:effectLst>
              </a:rPr>
              <a:t>онфлікт</a:t>
            </a:r>
            <a:r>
              <a:rPr lang="uk-UA" sz="2800" b="1" dirty="0" smtClean="0">
                <a:ln w="3175" cmpd="dbl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600000"/>
                  </a:glow>
                </a:effectLst>
              </a:rPr>
              <a:t> </a:t>
            </a:r>
            <a:r>
              <a:rPr lang="uk-UA" sz="2800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4C0000">
                      <a:alpha val="92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uk-UA" sz="2800" dirty="0" smtClean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4C0000">
                      <a:alpha val="92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800" dirty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4C0000">
                      <a:alpha val="92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 </a:t>
            </a:r>
            <a:r>
              <a:rPr lang="uk-UA" sz="2800" dirty="0" smtClean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4C0000">
                      <a:alpha val="92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ситуація, </a:t>
            </a:r>
            <a:r>
              <a:rPr lang="uk-UA" sz="2800" dirty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4C0000">
                      <a:alpha val="92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якій кожна зі сторін намагається зайняти позицію несумісну з інтересами іншої сторони.</a:t>
            </a:r>
            <a:endParaRPr lang="ru-RU" sz="2800" dirty="0">
              <a:ln w="317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4C0000">
                    <a:alpha val="92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800" b="1" u="sng" dirty="0">
                <a:ln w="3175" cmpd="dbl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600000"/>
                  </a:glow>
                </a:effectLst>
              </a:rPr>
              <a:t>Військовий конфлікт</a:t>
            </a:r>
            <a:r>
              <a:rPr lang="uk-UA" sz="2800" b="1" dirty="0">
                <a:ln w="3175" cmpd="dbl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600000"/>
                  </a:glow>
                </a:effectLst>
              </a:rPr>
              <a:t> </a:t>
            </a:r>
            <a:r>
              <a:rPr lang="uk-UA" sz="2800" dirty="0">
                <a:ln w="317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4C0000">
                      <a:alpha val="92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протиборство між державами або соціальними спільнотами всередині окремих держав, має метою вирішення економічних, політичних, національно-етнічних та інших протиріч через обмежене застосування військової сили.</a:t>
            </a:r>
            <a:endParaRPr lang="ru-RU" sz="2800" dirty="0">
              <a:ln w="317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4C0000">
                    <a:alpha val="92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800" b="1" u="sng" dirty="0">
                <a:ln w="3175" cmpd="dbl">
                  <a:solidFill>
                    <a:schemeClr val="tx1">
                      <a:lumMod val="50000"/>
                    </a:schemeClr>
                  </a:solidFill>
                </a:ln>
                <a:effectLst>
                  <a:glow rad="139700">
                    <a:srgbClr val="600000"/>
                  </a:glow>
                </a:effectLst>
              </a:rPr>
              <a:t>Війна</a:t>
            </a:r>
            <a:r>
              <a:rPr lang="uk-UA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uk-UA" sz="2800" dirty="0">
                <a:ln w="3175">
                  <a:solidFill>
                    <a:schemeClr val="tx1">
                      <a:lumMod val="85000"/>
                    </a:schemeClr>
                  </a:solidFill>
                </a:ln>
                <a:effectLst>
                  <a:glow rad="101600">
                    <a:srgbClr val="4C0000">
                      <a:alpha val="92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суспільно-політичне явище, що являє собою боротьбу держав, народів, націй засобами збройного, економічного, інформаційного, психологічного або іншого насильства.</a:t>
            </a:r>
            <a:endParaRPr lang="ru-RU" sz="2800" dirty="0">
              <a:ln w="3175">
                <a:solidFill>
                  <a:schemeClr val="tx1">
                    <a:lumMod val="85000"/>
                  </a:schemeClr>
                </a:solidFill>
              </a:ln>
              <a:effectLst>
                <a:glow rad="101600">
                  <a:srgbClr val="4C0000">
                    <a:alpha val="92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экономика\egyptianarmy.jpe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79512" y="1412777"/>
            <a:ext cx="8784976" cy="4724628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err="1">
                <a:solidFill>
                  <a:schemeClr val="accent6">
                    <a:tint val="1000"/>
                  </a:schemeClr>
                </a:solidFill>
              </a:rPr>
              <a:t>Класифікація</a:t>
            </a:r>
            <a:r>
              <a:rPr lang="ru-RU" sz="3000" dirty="0">
                <a:solidFill>
                  <a:schemeClr val="accent6">
                    <a:tint val="1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6">
                    <a:tint val="1000"/>
                  </a:schemeClr>
                </a:solidFill>
              </a:rPr>
              <a:t>військових</a:t>
            </a:r>
            <a:r>
              <a:rPr lang="ru-RU" sz="3000" dirty="0">
                <a:solidFill>
                  <a:schemeClr val="accent6">
                    <a:tint val="1000"/>
                  </a:schemeClr>
                </a:solidFill>
              </a:rPr>
              <a:t> </a:t>
            </a:r>
            <a:r>
              <a:rPr lang="ru-RU" sz="3000" dirty="0" err="1">
                <a:solidFill>
                  <a:schemeClr val="accent6">
                    <a:tint val="1000"/>
                  </a:schemeClr>
                </a:solidFill>
              </a:rPr>
              <a:t>конфліктів</a:t>
            </a:r>
            <a:r>
              <a:rPr lang="ru-RU" sz="3000" dirty="0">
                <a:solidFill>
                  <a:schemeClr val="accent6">
                    <a:tint val="1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764704"/>
            <a:ext cx="8569325" cy="63357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2100" b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військово-політичними </a:t>
            </a:r>
            <a:r>
              <a:rPr lang="uk-UA" sz="21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цілями: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справедливі</a:t>
            </a:r>
            <a:r>
              <a:rPr lang="uk-UA" sz="21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тобто не суперечать Статуту ООН, основоположним принципам і нормам міжнародного права, що ведуться в порядку самооборони стороною, що зазнала нападу;</a:t>
            </a:r>
            <a:endParaRPr lang="ru-RU" sz="21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1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несправедливі, тобто суперечать Статуту ООН, основоположним принципам і нормам міжнародного права, що підпадають під визначення агресії і ведуться стороною, яка вживає напад</a:t>
            </a:r>
            <a:r>
              <a:rPr lang="uk-UA" sz="2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1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2100" b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uk-UA" sz="21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застосовуваним засобам:</a:t>
            </a:r>
            <a:endParaRPr lang="ru-RU" sz="2100" b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1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застосуванням ядерної та інших видів зброї масового знищення;</a:t>
            </a:r>
            <a:endParaRPr lang="ru-RU" sz="21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1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застосуванням тільки звичайних засобів ураження</a:t>
            </a:r>
            <a:r>
              <a:rPr lang="uk-UA" sz="2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sz="21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2100" b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масштабами військових дій:</a:t>
            </a:r>
            <a:endParaRPr lang="ru-RU" sz="2100" b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1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світові;</a:t>
            </a:r>
            <a:endParaRPr lang="ru-RU" sz="21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21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rgbClr val="600000">
                      <a:alpha val="91765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локальні (регіональні).</a:t>
            </a:r>
            <a:endParaRPr lang="ru-RU" sz="21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rgbClr val="600000">
                    <a:alpha val="91765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200" dirty="0">
              <a:ln>
                <a:solidFill>
                  <a:schemeClr val="tx1"/>
                </a:solidFill>
              </a:ln>
              <a:effectLst>
                <a:glow rad="63500">
                  <a:srgbClr val="600000">
                    <a:alpha val="91765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4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Consolas" panose="020B0609020204030204" pitchFamily="49" charset="0"/>
              </a:rPr>
              <a:t>Історичні приклади військових </a:t>
            </a:r>
            <a:r>
              <a:rPr lang="uk-UA" sz="340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Consolas" panose="020B0609020204030204" pitchFamily="49" charset="0"/>
              </a:rPr>
              <a:t>конфліктів </a:t>
            </a:r>
            <a:r>
              <a:rPr lang="uk-UA" sz="34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Consolas" panose="020B0609020204030204" pitchFamily="49" charset="0"/>
              </a:rPr>
              <a:t>та війн за ресурси</a:t>
            </a:r>
            <a:endParaRPr lang="ru-RU" sz="34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Consolas" panose="020B0609020204030204" pitchFamily="49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5378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1584176"/>
                <a:gridCol w="7200800"/>
              </a:tblGrid>
              <a:tr h="72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XVI </a:t>
                      </a:r>
                      <a:r>
                        <a:rPr lang="uk-UA" sz="16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-</a:t>
                      </a:r>
                      <a:r>
                        <a:rPr lang="ru-RU" sz="16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 </a:t>
                      </a:r>
                      <a:r>
                        <a:rPr lang="en-US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XVII </a:t>
                      </a:r>
                      <a:r>
                        <a:rPr lang="uk-UA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ст.</a:t>
                      </a:r>
                      <a:endParaRPr lang="ru-RU" sz="1600" dirty="0">
                        <a:effectLst>
                          <a:glow rad="127000">
                            <a:srgbClr val="6C0000">
                              <a:alpha val="68627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Іспанське загарбництво Центральної та Південної Америки. Війни за золото місцевих народностей.</a:t>
                      </a:r>
                      <a:endParaRPr lang="ru-RU" sz="2000" dirty="0">
                        <a:effectLst>
                          <a:glow rad="127000">
                            <a:srgbClr val="6C0000">
                              <a:alpha val="68627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6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XVI </a:t>
                      </a:r>
                      <a:r>
                        <a:rPr lang="ru-RU" sz="16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- </a:t>
                      </a:r>
                      <a:r>
                        <a:rPr lang="ru-RU" sz="1600" dirty="0" err="1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поч</a:t>
                      </a:r>
                      <a:r>
                        <a:rPr lang="ru-RU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. </a:t>
                      </a:r>
                      <a:r>
                        <a:rPr lang="en-US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XX</a:t>
                      </a:r>
                      <a:r>
                        <a:rPr lang="ru-RU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 ст.</a:t>
                      </a:r>
                      <a:endParaRPr lang="ru-RU" sz="1600" dirty="0">
                        <a:effectLst>
                          <a:glow rad="127000">
                            <a:srgbClr val="6C0000">
                              <a:alpha val="68627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Британська</a:t>
                      </a:r>
                      <a:r>
                        <a:rPr lang="ru-RU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 колон</a:t>
                      </a:r>
                      <a:r>
                        <a:rPr lang="uk-UA" sz="2000" dirty="0" err="1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іальна</a:t>
                      </a: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 політика. </a:t>
                      </a:r>
                      <a:r>
                        <a:rPr lang="uk-UA" sz="20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 (</a:t>
                      </a: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у 30-х роках </a:t>
                      </a:r>
                      <a:r>
                        <a:rPr lang="en-US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XX </a:t>
                      </a:r>
                      <a:r>
                        <a:rPr lang="ru-RU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ст. </a:t>
                      </a:r>
                      <a:r>
                        <a:rPr lang="ru-RU" sz="2000" dirty="0" err="1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Британськ</a:t>
                      </a: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і</a:t>
                      </a:r>
                      <a:r>
                        <a:rPr lang="ru-RU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й </a:t>
                      </a: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імперії належала майже ¼ від усієї суші). </a:t>
                      </a:r>
                      <a:r>
                        <a:rPr lang="uk-UA" sz="20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 Захоплення Індійських  та Південноафриканських ресурсів.</a:t>
                      </a:r>
                      <a:endParaRPr lang="ru-RU" sz="2000" dirty="0">
                        <a:effectLst>
                          <a:glow rad="127000">
                            <a:srgbClr val="6C0000">
                              <a:alpha val="68627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78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1861 - </a:t>
                      </a:r>
                      <a:r>
                        <a:rPr lang="ru-RU" sz="16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1</a:t>
                      </a:r>
                      <a:r>
                        <a:rPr lang="ru-RU" sz="1600" u="none" strike="noStrike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865</a:t>
                      </a:r>
                      <a:r>
                        <a:rPr lang="uk-UA" sz="16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 </a:t>
                      </a:r>
                      <a:r>
                        <a:rPr lang="uk-UA" sz="16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рр. </a:t>
                      </a:r>
                      <a:endParaRPr lang="ru-RU" sz="1600" dirty="0">
                        <a:effectLst>
                          <a:glow rad="127000">
                            <a:srgbClr val="6C0000">
                              <a:alpha val="68627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Громадянська війна у США. Фактично, її можна назвати </a:t>
                      </a:r>
                      <a:r>
                        <a:rPr lang="uk-UA" sz="20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боротьбою Південних Штатів </a:t>
                      </a: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за </a:t>
                      </a:r>
                      <a:r>
                        <a:rPr lang="uk-UA" sz="20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власні трудові </a:t>
                      </a:r>
                      <a:r>
                        <a:rPr lang="uk-UA" sz="2000" dirty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ресурси, а саме - рабів. </a:t>
                      </a:r>
                      <a:endParaRPr lang="ru-RU" sz="2000" dirty="0">
                        <a:effectLst>
                          <a:glow rad="127000">
                            <a:srgbClr val="6C0000">
                              <a:alpha val="68627"/>
                            </a:srgb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42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glow rad="127000">
                              <a:srgbClr val="6C0000">
                                <a:alpha val="68627"/>
                              </a:srgbClr>
                            </a:glow>
                          </a:effectLst>
                        </a:rPr>
                        <a:t>1990 р.</a:t>
                      </a:r>
                      <a:endParaRPr lang="ru-RU" sz="1600" dirty="0">
                        <a:effectLst>
                          <a:glow rad="127000">
                            <a:srgbClr val="6C0000">
                              <a:alpha val="68627"/>
                            </a:srgbClr>
                          </a:glow>
                        </a:effectLst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>
                            <a:glow rad="101600">
                              <a:srgbClr val="6C0000">
                                <a:alpha val="88000"/>
                              </a:srgb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Вторгнення Іраку у Кувейт. У1990 році Ірак неочікувано вторгнувся до сусіднього Кувейту, звинувативши останніх у викраденні їх нафти. За офіційними даними Багдад просто намагався захопити нафтові ресурси Кувейту та знищити нафтову промисловість цієї країни. Таким чином країна могла б досягти різкого зросту цін на «чорне золото». Цей конфлікт став причиною вводу до Іраку військ НАТО, адже правління Сполучених Штатів ще не сумнівно були зацікавлені у стабільних поставках ресурсу.</a:t>
                      </a:r>
                      <a:endParaRPr lang="ru-RU" sz="2000" dirty="0">
                        <a:effectLst>
                          <a:glow rad="101600">
                            <a:srgbClr val="6C0000">
                              <a:alpha val="88000"/>
                            </a:srgbClr>
                          </a:glow>
                        </a:effectLst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tint val="1000"/>
                  </a:schemeClr>
                </a:solidFill>
              </a:rPr>
              <a:t>Мапа військових конфліктів на серпень 2013 року:</a:t>
            </a: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026" name="Picture 2" descr="C:\Users\Lucifer\Desktop\vWavCM1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6417" t="17197" r="2327" b="10077"/>
          <a:stretch/>
        </p:blipFill>
        <p:spPr bwMode="auto">
          <a:xfrm>
            <a:off x="107504" y="1844823"/>
            <a:ext cx="8928991" cy="4536505"/>
          </a:xfrm>
          <a:prstGeom prst="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941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50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 військових конфліктів:</a:t>
            </a:r>
            <a:endParaRPr lang="ru-RU" sz="3500" dirty="0">
              <a:ln w="28575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экономика\mary-mchugh-james-regan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19798" y="1124744"/>
            <a:ext cx="8744689" cy="5623355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798" y="1011530"/>
            <a:ext cx="8744690" cy="561662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Припинення чи зниження виробництва товарів і послуг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 морального рівня населення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 кількості населення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Руйнування, що потребують відновлення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рівня злочинності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Бідність</a:t>
            </a:r>
            <a:endParaRPr lang="uk-UA" sz="3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Інфляція</a:t>
            </a:r>
            <a:endParaRPr lang="uk-UA" sz="3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87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Корупція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00000"/>
      </a:accent1>
      <a:accent2>
        <a:srgbClr val="595959"/>
      </a:accent2>
      <a:accent3>
        <a:srgbClr val="969696"/>
      </a:accent3>
      <a:accent4>
        <a:srgbClr val="808080"/>
      </a:accent4>
      <a:accent5>
        <a:srgbClr val="C00000"/>
      </a:accent5>
      <a:accent6>
        <a:srgbClr val="C00000"/>
      </a:accent6>
      <a:hlink>
        <a:srgbClr val="5F5F5F"/>
      </a:hlink>
      <a:folHlink>
        <a:srgbClr val="9191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600000"/>
    </a:accent1>
    <a:accent2>
      <a:srgbClr val="595959"/>
    </a:accent2>
    <a:accent3>
      <a:srgbClr val="969696"/>
    </a:accent3>
    <a:accent4>
      <a:srgbClr val="808080"/>
    </a:accent4>
    <a:accent5>
      <a:srgbClr val="C00000"/>
    </a:accent5>
    <a:accent6>
      <a:srgbClr val="C00000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853</TotalTime>
  <Words>517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Consolas</vt:lpstr>
      <vt:lpstr>Constantia</vt:lpstr>
      <vt:lpstr>Courier New</vt:lpstr>
      <vt:lpstr>Times New Roman</vt:lpstr>
      <vt:lpstr>Tw Cen MT</vt:lpstr>
      <vt:lpstr>Паркет</vt:lpstr>
      <vt:lpstr>Презентация PowerPoint</vt:lpstr>
      <vt:lpstr>Боротьба за обмежені ресурси, як підґрунтя виникнення військових конфліктів</vt:lpstr>
      <vt:lpstr>Вступ</vt:lpstr>
      <vt:lpstr>Презентация PowerPoint</vt:lpstr>
      <vt:lpstr>Презентация PowerPoint</vt:lpstr>
      <vt:lpstr>Класифікація військових конфліктів:</vt:lpstr>
      <vt:lpstr>Історичні приклади військових конфліктів та війн за ресурси</vt:lpstr>
      <vt:lpstr>Мапа військових конфліктів на серпень 2013 року:</vt:lpstr>
      <vt:lpstr>Наслідки військових конфліктів:</vt:lpstr>
      <vt:lpstr>Висновки: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Боротьба за обмежені ресурси, як підґрунтя виникнення військових конфліктів</dc:title>
  <dc:creator>Lucifer</dc:creator>
  <cp:lastModifiedBy>Дмитрий Завражный</cp:lastModifiedBy>
  <cp:revision>54</cp:revision>
  <dcterms:created xsi:type="dcterms:W3CDTF">2013-09-26T16:26:42Z</dcterms:created>
  <dcterms:modified xsi:type="dcterms:W3CDTF">2014-06-03T14:35:26Z</dcterms:modified>
</cp:coreProperties>
</file>