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8" r:id="rId7"/>
    <p:sldId id="269" r:id="rId8"/>
    <p:sldId id="270" r:id="rId9"/>
    <p:sldId id="271" r:id="rId10"/>
    <p:sldId id="27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43" autoAdjust="0"/>
  </p:normalViewPr>
  <p:slideViewPr>
    <p:cSldViewPr>
      <p:cViewPr>
        <p:scale>
          <a:sx n="75" d="100"/>
          <a:sy n="75" d="100"/>
        </p:scale>
        <p:origin x="-129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07F7AE-323B-4074-86DF-4BD5349A87BF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1EA1CF-5CD6-4B02-87E0-07C2BBD2AE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7F7AE-323B-4074-86DF-4BD5349A87BF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EA1CF-5CD6-4B02-87E0-07C2BBD2A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507F7AE-323B-4074-86DF-4BD5349A87BF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1EA1CF-5CD6-4B02-87E0-07C2BBD2A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7F7AE-323B-4074-86DF-4BD5349A87BF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EA1CF-5CD6-4B02-87E0-07C2BBD2A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07F7AE-323B-4074-86DF-4BD5349A87BF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A1EA1CF-5CD6-4B02-87E0-07C2BBD2AE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7F7AE-323B-4074-86DF-4BD5349A87BF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EA1CF-5CD6-4B02-87E0-07C2BBD2A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7F7AE-323B-4074-86DF-4BD5349A87BF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EA1CF-5CD6-4B02-87E0-07C2BBD2A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7F7AE-323B-4074-86DF-4BD5349A87BF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EA1CF-5CD6-4B02-87E0-07C2BBD2A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07F7AE-323B-4074-86DF-4BD5349A87BF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EA1CF-5CD6-4B02-87E0-07C2BBD2A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7F7AE-323B-4074-86DF-4BD5349A87BF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EA1CF-5CD6-4B02-87E0-07C2BBD2A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7F7AE-323B-4074-86DF-4BD5349A87BF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EA1CF-5CD6-4B02-87E0-07C2BBD2AE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507F7AE-323B-4074-86DF-4BD5349A87BF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A1EA1CF-5CD6-4B02-87E0-07C2BBD2AE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1%83%D0%BC%D1%83%D0%BD%D1%96%D1%8F" TargetMode="External"/><Relationship Id="rId2" Type="http://schemas.openxmlformats.org/officeDocument/2006/relationships/hyperlink" Target="http://uk.wikipedia.org/wiki/%D0%A3%D0%BA%D1%80%D0%B0%D1%97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96" TargetMode="External"/><Relationship Id="rId13" Type="http://schemas.openxmlformats.org/officeDocument/2006/relationships/hyperlink" Target="http://uk.wikipedia.org/wiki/%D0%A1%D0%9D%D0%94" TargetMode="External"/><Relationship Id="rId3" Type="http://schemas.openxmlformats.org/officeDocument/2006/relationships/hyperlink" Target="http://uk.wikipedia.org/wiki/%D0%9F%D0%B0%D1%80%D0%BB%D0%B0%D0%BC%D0%B5%D0%BD%D1%82%D1%81%D1%8C%D0%BA%D0%B0_%D1%80%D0%B5%D1%81%D0%BF%D1%83%D0%B1%D0%BB%D1%96%D0%BA%D0%B0" TargetMode="External"/><Relationship Id="rId7" Type="http://schemas.openxmlformats.org/officeDocument/2006/relationships/hyperlink" Target="http://uk.wikipedia.org/wiki/19_%D0%BB%D0%B8%D0%BF%D0%BD%D1%8F" TargetMode="External"/><Relationship Id="rId12" Type="http://schemas.openxmlformats.org/officeDocument/2006/relationships/hyperlink" Target="http://uk.wikipedia.org/wiki/%D0%A1%D0%9E%D0%A2" TargetMode="External"/><Relationship Id="rId2" Type="http://schemas.openxmlformats.org/officeDocument/2006/relationships/hyperlink" Target="http://uk.wikipedia.org/wiki/%D0%A3%D0%BD%D1%96%D1%82%D0%B0%D1%80%D0%BD%D0%B0_%D0%B4%D0%B5%D1%80%D0%B6%D0%B0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94" TargetMode="External"/><Relationship Id="rId11" Type="http://schemas.openxmlformats.org/officeDocument/2006/relationships/hyperlink" Target="http://uk.wikipedia.org/wiki/%D0%9E%D0%9E%D0%9D" TargetMode="External"/><Relationship Id="rId5" Type="http://schemas.openxmlformats.org/officeDocument/2006/relationships/hyperlink" Target="http://uk.wikipedia.org/wiki/29_%D0%BB%D0%B8%D0%BF%D0%BD%D1%8F" TargetMode="External"/><Relationship Id="rId10" Type="http://schemas.openxmlformats.org/officeDocument/2006/relationships/hyperlink" Target="http://uk.wikipedia.org/wiki/2000" TargetMode="External"/><Relationship Id="rId4" Type="http://schemas.openxmlformats.org/officeDocument/2006/relationships/hyperlink" Target="http://uk.wikipedia.org/w/index.php?title=%D0%9A%D0%BE%D0%BD%D1%81%D1%82%D0%B8%D1%82%D1%83%D1%86%D1%96%D1%8F_%D0%9C%D0%BE%D0%BB%D0%B4%D0%BE%D0%B2%D0%B8&amp;action=edit&amp;redlink=1" TargetMode="External"/><Relationship Id="rId9" Type="http://schemas.openxmlformats.org/officeDocument/2006/relationships/hyperlink" Target="http://uk.wikipedia.org/wiki/5_%D1%87%D0%B5%D1%80%D0%B2%D0%BD%D1%8F" TargetMode="External"/><Relationship Id="rId1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8134672" cy="1728191"/>
          </a:xfrm>
        </p:spPr>
        <p:txBody>
          <a:bodyPr/>
          <a:lstStyle/>
          <a:p>
            <a:r>
              <a:rPr lang="ru-RU" b="1" dirty="0" smtClean="0"/>
              <a:t>  </a:t>
            </a:r>
            <a:r>
              <a:rPr lang="ru-RU" b="1" dirty="0" err="1" smtClean="0"/>
              <a:t>Респу́бліка</a:t>
            </a:r>
            <a:r>
              <a:rPr lang="ru-RU" b="1" dirty="0" smtClean="0"/>
              <a:t> </a:t>
            </a:r>
            <a:r>
              <a:rPr lang="ru-RU" b="1" dirty="0" err="1"/>
              <a:t>Молдо́ва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204864"/>
            <a:ext cx="2016224" cy="4392488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—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держава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у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+mj-lt"/>
              </a:rPr>
              <a:t>Східній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+mj-lt"/>
              </a:rPr>
              <a:t>Європі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+mj-lt"/>
              </a:rPr>
              <a:t>столиця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 — </a:t>
            </a:r>
            <a:r>
              <a:rPr lang="ru-RU" dirty="0" err="1">
                <a:solidFill>
                  <a:srgbClr val="0070C0"/>
                </a:solidFill>
                <a:latin typeface="+mj-lt"/>
              </a:rPr>
              <a:t>місто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 </a:t>
            </a:r>
            <a:endParaRPr lang="ru-RU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dirty="0" err="1" smtClean="0">
                <a:solidFill>
                  <a:srgbClr val="0070C0"/>
                </a:solidFill>
                <a:latin typeface="+mj-lt"/>
              </a:rPr>
              <a:t>Кишинів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. </a:t>
            </a:r>
            <a:endParaRPr lang="ru-RU" dirty="0">
              <a:solidFill>
                <a:srgbClr val="0070C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4666" y="2276872"/>
            <a:ext cx="6529334" cy="4581128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5904656" cy="684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813373"/>
      </p:ext>
    </p:extLst>
  </p:cSld>
  <p:clrMapOvr>
    <a:masterClrMapping/>
  </p:clrMapOvr>
  <p:transition spd="slow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5119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5688632" cy="5555305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23042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Calibri" pitchFamily="34" charset="0"/>
              </a:rPr>
              <a:t/>
            </a:r>
            <a:br>
              <a:rPr lang="ru-RU" sz="3600" dirty="0" smtClean="0">
                <a:latin typeface="Calibri" pitchFamily="34" charset="0"/>
              </a:rPr>
            </a:br>
            <a:r>
              <a:rPr lang="ru-RU" sz="3600" dirty="0" smtClean="0">
                <a:latin typeface="Calibri" pitchFamily="34" charset="0"/>
              </a:rPr>
              <a:t/>
            </a:r>
            <a:br>
              <a:rPr lang="ru-RU" sz="3600" dirty="0" smtClean="0">
                <a:latin typeface="Calibri" pitchFamily="34" charset="0"/>
              </a:rPr>
            </a:br>
            <a:r>
              <a:rPr lang="ru-RU" sz="3600" dirty="0" smtClean="0">
                <a:latin typeface="Calibri" pitchFamily="34" charset="0"/>
              </a:rPr>
              <a:t>На </a:t>
            </a:r>
            <a:r>
              <a:rPr lang="ru-RU" sz="3600" dirty="0" err="1" smtClean="0">
                <a:latin typeface="Calibri" pitchFamily="34" charset="0"/>
              </a:rPr>
              <a:t>півночі</a:t>
            </a:r>
            <a:r>
              <a:rPr lang="ru-RU" sz="3600" dirty="0" smtClean="0">
                <a:latin typeface="Calibri" pitchFamily="34" charset="0"/>
              </a:rPr>
              <a:t>, </a:t>
            </a:r>
            <a:r>
              <a:rPr lang="ru-RU" sz="3600" dirty="0" err="1" smtClean="0">
                <a:latin typeface="Calibri" pitchFamily="34" charset="0"/>
              </a:rPr>
              <a:t>сході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й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півдні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межує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 </a:t>
            </a:r>
            <a:r>
              <a:rPr lang="ru-RU" sz="3600" dirty="0" err="1" smtClean="0">
                <a:latin typeface="Calibri" pitchFamily="34" charset="0"/>
                <a:hlinkClick r:id="rId2" tooltip="Україна"/>
              </a:rPr>
              <a:t>Україною</a:t>
            </a:r>
            <a:r>
              <a:rPr lang="ru-RU" sz="3600" dirty="0" smtClean="0">
                <a:latin typeface="Calibri" pitchFamily="34" charset="0"/>
              </a:rPr>
              <a:t>, </a:t>
            </a:r>
            <a:r>
              <a:rPr lang="ru-RU" sz="3600" dirty="0" err="1" smtClean="0">
                <a:latin typeface="Calibri" pitchFamily="34" charset="0"/>
              </a:rPr>
              <a:t>на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заході</a:t>
            </a:r>
            <a:r>
              <a:rPr lang="ru-RU" sz="3600" dirty="0" smtClean="0">
                <a:latin typeface="Calibri" pitchFamily="34" charset="0"/>
              </a:rPr>
              <a:t> —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 </a:t>
            </a:r>
            <a:r>
              <a:rPr lang="ru-RU" sz="3600" dirty="0" err="1" smtClean="0">
                <a:latin typeface="Calibri" pitchFamily="34" charset="0"/>
                <a:hlinkClick r:id="rId3" tooltip="Румунія"/>
              </a:rPr>
              <a:t>Румунією</a:t>
            </a:r>
            <a:r>
              <a:rPr lang="ru-RU" sz="3600" dirty="0" smtClean="0">
                <a:latin typeface="Calibri" pitchFamily="34" charset="0"/>
              </a:rPr>
              <a:t>. </a:t>
            </a:r>
            <a:r>
              <a:rPr lang="ru-RU" sz="3600" dirty="0" err="1" smtClean="0">
                <a:latin typeface="Calibri" pitchFamily="34" charset="0"/>
              </a:rPr>
              <a:t>Площа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країни</a:t>
            </a:r>
            <a:r>
              <a:rPr lang="ru-RU" sz="3600" dirty="0" smtClean="0">
                <a:latin typeface="Calibri" pitchFamily="34" charset="0"/>
              </a:rPr>
              <a:t> — 33 843 км² (136 </a:t>
            </a:r>
            <a:r>
              <a:rPr lang="ru-RU" sz="3600" dirty="0" err="1" smtClean="0">
                <a:latin typeface="Calibri" pitchFamily="34" charset="0"/>
              </a:rPr>
              <a:t>місце</a:t>
            </a:r>
            <a:r>
              <a:rPr lang="ru-RU" sz="3600" dirty="0" smtClean="0">
                <a:latin typeface="Calibri" pitchFamily="34" charset="0"/>
              </a:rPr>
              <a:t> у </a:t>
            </a:r>
            <a:r>
              <a:rPr lang="ru-RU" sz="3600" dirty="0" err="1" smtClean="0">
                <a:latin typeface="Calibri" pitchFamily="34" charset="0"/>
              </a:rPr>
              <a:t>світі</a:t>
            </a:r>
            <a:r>
              <a:rPr lang="ru-RU" sz="3600" dirty="0" smtClean="0">
                <a:latin typeface="Calibri" pitchFamily="34" charset="0"/>
              </a:rPr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moldova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35696" y="1988840"/>
            <a:ext cx="4869160" cy="486916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53289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Calibri" pitchFamily="34" charset="0"/>
              </a:rPr>
              <a:t>Молдова </a:t>
            </a:r>
            <a:r>
              <a:rPr lang="ru-RU" sz="2200" dirty="0" err="1" smtClean="0">
                <a:latin typeface="Calibri" pitchFamily="34" charset="0"/>
              </a:rPr>
              <a:t>є</a:t>
            </a:r>
            <a:r>
              <a:rPr lang="ru-RU" sz="2200" dirty="0" smtClean="0">
                <a:latin typeface="Calibri" pitchFamily="34" charset="0"/>
              </a:rPr>
              <a:t> </a:t>
            </a:r>
            <a:r>
              <a:rPr lang="ru-RU" sz="2200" dirty="0" err="1" smtClean="0">
                <a:latin typeface="Calibri" pitchFamily="34" charset="0"/>
                <a:hlinkClick r:id="rId2" tooltip="Унітарна держава"/>
              </a:rPr>
              <a:t>унітарною</a:t>
            </a:r>
            <a:r>
              <a:rPr lang="ru-RU" sz="2200" dirty="0" smtClean="0">
                <a:latin typeface="Calibri" pitchFamily="34" charset="0"/>
              </a:rPr>
              <a:t> </a:t>
            </a:r>
            <a:r>
              <a:rPr lang="ru-RU" sz="2200" dirty="0" err="1" smtClean="0">
                <a:latin typeface="Calibri" pitchFamily="34" charset="0"/>
                <a:hlinkClick r:id="rId3" tooltip="Парламентська республіка"/>
              </a:rPr>
              <a:t>парламентською</a:t>
            </a:r>
            <a:r>
              <a:rPr lang="ru-RU" sz="2200" dirty="0" smtClean="0">
                <a:latin typeface="Calibri" pitchFamily="34" charset="0"/>
                <a:hlinkClick r:id="rId3" tooltip="Парламентська республіка"/>
              </a:rPr>
              <a:t> </a:t>
            </a:r>
            <a:r>
              <a:rPr lang="ru-RU" sz="2200" dirty="0" err="1" smtClean="0">
                <a:latin typeface="Calibri" pitchFamily="34" charset="0"/>
                <a:hlinkClick r:id="rId3" tooltip="Парламентська республіка"/>
              </a:rPr>
              <a:t>республікою</a:t>
            </a:r>
            <a:r>
              <a:rPr lang="ru-RU" sz="2200" dirty="0" smtClean="0">
                <a:latin typeface="Calibri" pitchFamily="34" charset="0"/>
              </a:rPr>
              <a:t>. </a:t>
            </a:r>
            <a:r>
              <a:rPr lang="ru-RU" sz="2200" dirty="0" err="1" smtClean="0">
                <a:latin typeface="Calibri" pitchFamily="34" charset="0"/>
              </a:rPr>
              <a:t>Це</a:t>
            </a:r>
            <a:r>
              <a:rPr lang="ru-RU" sz="2200" dirty="0" smtClean="0">
                <a:latin typeface="Calibri" pitchFamily="34" charset="0"/>
              </a:rPr>
              <a:t> записано в </a:t>
            </a:r>
            <a:r>
              <a:rPr lang="ru-RU" sz="2200" dirty="0" err="1" smtClean="0">
                <a:latin typeface="Calibri" pitchFamily="34" charset="0"/>
                <a:hlinkClick r:id="rId4" tooltip="Конституція Молдови (ще не написана)"/>
              </a:rPr>
              <a:t>конституції</a:t>
            </a:r>
            <a:r>
              <a:rPr lang="ru-RU" sz="2200" dirty="0" smtClean="0">
                <a:latin typeface="Calibri" pitchFamily="34" charset="0"/>
                <a:hlinkClick r:id="rId4" tooltip="Конституція Молдови (ще не написана)"/>
              </a:rPr>
              <a:t> </a:t>
            </a:r>
            <a:r>
              <a:rPr lang="ru-RU" sz="2200" dirty="0" err="1" smtClean="0">
                <a:latin typeface="Calibri" pitchFamily="34" charset="0"/>
                <a:hlinkClick r:id="rId4" tooltip="Конституція Молдови (ще не написана)"/>
              </a:rPr>
              <a:t>країни</a:t>
            </a:r>
            <a:r>
              <a:rPr lang="ru-RU" sz="2200" dirty="0" smtClean="0">
                <a:latin typeface="Calibri" pitchFamily="34" charset="0"/>
              </a:rPr>
              <a:t>, яку </a:t>
            </a:r>
            <a:r>
              <a:rPr lang="ru-RU" sz="2200" dirty="0" err="1" smtClean="0">
                <a:latin typeface="Calibri" pitchFamily="34" charset="0"/>
              </a:rPr>
              <a:t>було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прийнято</a:t>
            </a:r>
            <a:r>
              <a:rPr lang="ru-RU" sz="2200" dirty="0" smtClean="0">
                <a:latin typeface="Calibri" pitchFamily="34" charset="0"/>
              </a:rPr>
              <a:t> </a:t>
            </a:r>
            <a:r>
              <a:rPr lang="ru-RU" sz="2200" dirty="0" smtClean="0">
                <a:latin typeface="Calibri" pitchFamily="34" charset="0"/>
                <a:hlinkClick r:id="rId5" tooltip="29 липня"/>
              </a:rPr>
              <a:t>29 </a:t>
            </a:r>
            <a:r>
              <a:rPr lang="ru-RU" sz="2200" dirty="0" err="1" smtClean="0">
                <a:latin typeface="Calibri" pitchFamily="34" charset="0"/>
                <a:hlinkClick r:id="rId5" tooltip="29 липня"/>
              </a:rPr>
              <a:t>липня</a:t>
            </a:r>
            <a:r>
              <a:rPr lang="ru-RU" sz="2200" dirty="0" smtClean="0">
                <a:latin typeface="Calibri" pitchFamily="34" charset="0"/>
              </a:rPr>
              <a:t> </a:t>
            </a:r>
            <a:r>
              <a:rPr lang="ru-RU" sz="2200" dirty="0" smtClean="0">
                <a:latin typeface="Calibri" pitchFamily="34" charset="0"/>
                <a:hlinkClick r:id="rId6" tooltip="1994"/>
              </a:rPr>
              <a:t>1994</a:t>
            </a:r>
            <a:r>
              <a:rPr lang="ru-RU" sz="2200" dirty="0" smtClean="0">
                <a:latin typeface="Calibri" pitchFamily="34" charset="0"/>
              </a:rPr>
              <a:t> року </a:t>
            </a:r>
            <a:r>
              <a:rPr lang="ru-RU" sz="2200" dirty="0" err="1" smtClean="0">
                <a:latin typeface="Calibri" pitchFamily="34" charset="0"/>
              </a:rPr>
              <a:t>з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наступними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змінами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внесеними</a:t>
            </a:r>
            <a:r>
              <a:rPr lang="ru-RU" sz="2200" dirty="0" smtClean="0">
                <a:latin typeface="Calibri" pitchFamily="34" charset="0"/>
              </a:rPr>
              <a:t> </a:t>
            </a:r>
            <a:r>
              <a:rPr lang="ru-RU" sz="2200" dirty="0" smtClean="0">
                <a:latin typeface="Calibri" pitchFamily="34" charset="0"/>
                <a:hlinkClick r:id="rId7" tooltip="19 липня"/>
              </a:rPr>
              <a:t>19 </a:t>
            </a:r>
            <a:r>
              <a:rPr lang="ru-RU" sz="2200" dirty="0" err="1" smtClean="0">
                <a:latin typeface="Calibri" pitchFamily="34" charset="0"/>
                <a:hlinkClick r:id="rId7" tooltip="19 липня"/>
              </a:rPr>
              <a:t>липня</a:t>
            </a:r>
            <a:r>
              <a:rPr lang="ru-RU" sz="2200" dirty="0" smtClean="0">
                <a:latin typeface="Calibri" pitchFamily="34" charset="0"/>
              </a:rPr>
              <a:t> </a:t>
            </a:r>
            <a:r>
              <a:rPr lang="ru-RU" sz="2200" dirty="0" smtClean="0">
                <a:latin typeface="Calibri" pitchFamily="34" charset="0"/>
                <a:hlinkClick r:id="rId8" tooltip="1996"/>
              </a:rPr>
              <a:t>1996</a:t>
            </a:r>
            <a:r>
              <a:rPr lang="ru-RU" sz="2200" dirty="0" smtClean="0">
                <a:latin typeface="Calibri" pitchFamily="34" charset="0"/>
              </a:rPr>
              <a:t> </a:t>
            </a:r>
            <a:r>
              <a:rPr lang="ru-RU" sz="2200" dirty="0" err="1" smtClean="0">
                <a:latin typeface="Calibri" pitchFamily="34" charset="0"/>
              </a:rPr>
              <a:t>і</a:t>
            </a:r>
            <a:r>
              <a:rPr lang="ru-RU" sz="2200" dirty="0" smtClean="0">
                <a:latin typeface="Calibri" pitchFamily="34" charset="0"/>
              </a:rPr>
              <a:t> </a:t>
            </a:r>
            <a:r>
              <a:rPr lang="ru-RU" sz="2200" dirty="0" smtClean="0">
                <a:latin typeface="Calibri" pitchFamily="34" charset="0"/>
                <a:hlinkClick r:id="rId9" tooltip="5 червня"/>
              </a:rPr>
              <a:t>5 </a:t>
            </a:r>
            <a:r>
              <a:rPr lang="ru-RU" sz="2200" dirty="0" err="1" smtClean="0">
                <a:latin typeface="Calibri" pitchFamily="34" charset="0"/>
                <a:hlinkClick r:id="rId9" tooltip="5 червня"/>
              </a:rPr>
              <a:t>червня</a:t>
            </a:r>
            <a:r>
              <a:rPr lang="ru-RU" sz="2200" dirty="0" smtClean="0">
                <a:latin typeface="Calibri" pitchFamily="34" charset="0"/>
              </a:rPr>
              <a:t> </a:t>
            </a:r>
            <a:r>
              <a:rPr lang="ru-RU" sz="2200" dirty="0" smtClean="0">
                <a:latin typeface="Calibri" pitchFamily="34" charset="0"/>
                <a:hlinkClick r:id="rId10" tooltip="2000"/>
              </a:rPr>
              <a:t>2000</a:t>
            </a:r>
            <a:r>
              <a:rPr lang="ru-RU" sz="2200" dirty="0" smtClean="0">
                <a:latin typeface="Calibri" pitchFamily="34" charset="0"/>
              </a:rPr>
              <a:t>. </a:t>
            </a:r>
            <a:r>
              <a:rPr lang="ru-RU" sz="2200" dirty="0" err="1" smtClean="0">
                <a:latin typeface="Calibri" pitchFamily="34" charset="0"/>
              </a:rPr>
              <a:t>Також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згідно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</a:t>
            </a:r>
            <a:r>
              <a:rPr lang="ru-RU" sz="2200" dirty="0" smtClean="0">
                <a:latin typeface="Calibri" pitchFamily="34" charset="0"/>
              </a:rPr>
              <a:t> нею Молдова </a:t>
            </a:r>
            <a:r>
              <a:rPr lang="ru-RU" sz="2200" dirty="0" err="1" smtClean="0">
                <a:latin typeface="Calibri" pitchFamily="34" charset="0"/>
              </a:rPr>
              <a:t>є</a:t>
            </a:r>
            <a:r>
              <a:rPr lang="ru-RU" sz="2200" dirty="0" smtClean="0">
                <a:latin typeface="Calibri" pitchFamily="34" charset="0"/>
              </a:rPr>
              <a:t> нейтральною державою. На </a:t>
            </a:r>
            <a:r>
              <a:rPr lang="ru-RU" sz="2200" dirty="0" err="1" smtClean="0">
                <a:latin typeface="Calibri" pitchFamily="34" charset="0"/>
              </a:rPr>
              <a:t>чолі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держави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є</a:t>
            </a:r>
            <a:r>
              <a:rPr lang="ru-RU" sz="2200" dirty="0" smtClean="0">
                <a:latin typeface="Calibri" pitchFamily="34" charset="0"/>
              </a:rPr>
              <a:t> президент, </a:t>
            </a:r>
            <a:r>
              <a:rPr lang="ru-RU" sz="2200" dirty="0" err="1" smtClean="0">
                <a:latin typeface="Calibri" pitchFamily="34" charset="0"/>
              </a:rPr>
              <a:t>якого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обирає</a:t>
            </a:r>
            <a:r>
              <a:rPr lang="ru-RU" sz="2200" dirty="0" smtClean="0">
                <a:latin typeface="Calibri" pitchFamily="34" charset="0"/>
              </a:rPr>
              <a:t> парламент. Молдова — член </a:t>
            </a:r>
            <a:r>
              <a:rPr lang="ru-RU" sz="2200" dirty="0" smtClean="0">
                <a:latin typeface="Calibri" pitchFamily="34" charset="0"/>
                <a:hlinkClick r:id="rId11" tooltip="ООН"/>
              </a:rPr>
              <a:t>ООН</a:t>
            </a:r>
            <a:r>
              <a:rPr lang="ru-RU" sz="2200" dirty="0" smtClean="0">
                <a:latin typeface="Calibri" pitchFamily="34" charset="0"/>
              </a:rPr>
              <a:t>, </a:t>
            </a:r>
            <a:r>
              <a:rPr lang="ru-RU" sz="2200" dirty="0" smtClean="0">
                <a:latin typeface="Calibri" pitchFamily="34" charset="0"/>
                <a:hlinkClick r:id="rId12" tooltip="СОТ"/>
              </a:rPr>
              <a:t>СОТ</a:t>
            </a:r>
            <a:r>
              <a:rPr lang="ru-RU" sz="2200" dirty="0" smtClean="0">
                <a:latin typeface="Calibri" pitchFamily="34" charset="0"/>
              </a:rPr>
              <a:t>, </a:t>
            </a:r>
            <a:r>
              <a:rPr lang="ru-RU" sz="2200" dirty="0" smtClean="0">
                <a:latin typeface="Calibri" pitchFamily="34" charset="0"/>
                <a:hlinkClick r:id="rId13" tooltip="СНД"/>
              </a:rPr>
              <a:t>СНД</a:t>
            </a:r>
            <a:r>
              <a:rPr lang="ru-RU" sz="2200" dirty="0" smtClean="0">
                <a:latin typeface="Calibri" pitchFamily="34" charset="0"/>
              </a:rPr>
              <a:t>.</a:t>
            </a:r>
            <a:r>
              <a:rPr lang="ru-RU" sz="4000" dirty="0" smtClean="0">
                <a:latin typeface="Calibri" pitchFamily="34" charset="0"/>
              </a:rPr>
              <a:t/>
            </a:r>
            <a:br>
              <a:rPr lang="ru-RU" sz="4000" dirty="0" smtClean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Calibri" pitchFamily="34" charset="0"/>
            </a:endParaRPr>
          </a:p>
          <a:p>
            <a:endParaRPr lang="ru-RU" sz="2000" dirty="0" smtClean="0">
              <a:latin typeface="Calibri" pitchFamily="34" charset="0"/>
            </a:endParaRPr>
          </a:p>
          <a:p>
            <a:endParaRPr lang="ru-RU" sz="2000" dirty="0" smtClean="0">
              <a:latin typeface="Calibri" pitchFamily="34" charset="0"/>
            </a:endParaRPr>
          </a:p>
          <a:p>
            <a:endParaRPr lang="ru-RU" sz="2000" dirty="0" smtClean="0">
              <a:latin typeface="Calibri" pitchFamily="34" charset="0"/>
            </a:endParaRPr>
          </a:p>
          <a:p>
            <a:endParaRPr lang="ru-RU" sz="2000" dirty="0" smtClean="0">
              <a:latin typeface="Calibri" pitchFamily="34" charset="0"/>
            </a:endParaRPr>
          </a:p>
          <a:p>
            <a:endParaRPr lang="ru-RU" sz="2000" dirty="0" smtClean="0">
              <a:latin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6" name="Рисунок 5" descr="moldova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2496887"/>
            <a:ext cx="4392488" cy="4361113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межах </a:t>
            </a:r>
            <a:r>
              <a:rPr lang="ru-RU" dirty="0" err="1" smtClean="0"/>
              <a:t>Молдови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 </a:t>
            </a:r>
            <a:r>
              <a:rPr lang="ru-RU" i="1" dirty="0" err="1" smtClean="0"/>
              <a:t>Придністровська</a:t>
            </a:r>
            <a:r>
              <a:rPr lang="ru-RU" i="1" dirty="0" smtClean="0"/>
              <a:t> </a:t>
            </a:r>
            <a:r>
              <a:rPr lang="ru-RU" i="1" dirty="0" err="1" smtClean="0"/>
              <a:t>Молдавська</a:t>
            </a:r>
            <a:r>
              <a:rPr lang="ru-RU" i="1" dirty="0" smtClean="0"/>
              <a:t> </a:t>
            </a:r>
            <a:r>
              <a:rPr lang="ru-RU" i="1" dirty="0" err="1" smtClean="0"/>
              <a:t>Республіка</a:t>
            </a:r>
            <a:r>
              <a:rPr lang="ru-RU" dirty="0" smtClean="0"/>
              <a:t> — не </a:t>
            </a:r>
            <a:r>
              <a:rPr lang="ru-RU" dirty="0" err="1" smtClean="0"/>
              <a:t>визнане</a:t>
            </a:r>
            <a:r>
              <a:rPr lang="ru-RU" dirty="0" smtClean="0"/>
              <a:t> </a:t>
            </a:r>
            <a:r>
              <a:rPr lang="ru-RU" dirty="0" err="1" smtClean="0"/>
              <a:t>державне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, </a:t>
            </a:r>
            <a:r>
              <a:rPr lang="ru-RU" dirty="0" err="1" smtClean="0"/>
              <a:t>незалежність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проголошена</a:t>
            </a:r>
            <a:r>
              <a:rPr lang="ru-RU" dirty="0" smtClean="0"/>
              <a:t> 25 </a:t>
            </a:r>
            <a:r>
              <a:rPr lang="ru-RU" dirty="0" err="1" smtClean="0"/>
              <a:t>серпня</a:t>
            </a:r>
            <a:r>
              <a:rPr lang="ru-RU" dirty="0" smtClean="0"/>
              <a:t> 1991 року.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законодавством</a:t>
            </a:r>
            <a:r>
              <a:rPr lang="ru-RU" dirty="0" smtClean="0"/>
              <a:t> </a:t>
            </a:r>
            <a:r>
              <a:rPr lang="ru-RU" dirty="0" err="1" smtClean="0"/>
              <a:t>Молдови</a:t>
            </a:r>
            <a:r>
              <a:rPr lang="ru-RU" dirty="0" smtClean="0"/>
              <a:t>, </a:t>
            </a:r>
            <a:r>
              <a:rPr lang="ru-RU" dirty="0" err="1" smtClean="0"/>
              <a:t>Придністров'я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smtClean="0"/>
              <a:t>статус </a:t>
            </a:r>
            <a:r>
              <a:rPr lang="ru-RU" i="1" dirty="0" smtClean="0"/>
              <a:t>Автономного </a:t>
            </a:r>
            <a:r>
              <a:rPr lang="ru-RU" i="1" dirty="0" err="1" smtClean="0"/>
              <a:t>територіального</a:t>
            </a:r>
            <a:r>
              <a:rPr lang="ru-RU" i="1" dirty="0" smtClean="0"/>
              <a:t> </a:t>
            </a:r>
            <a:r>
              <a:rPr lang="ru-RU" i="1" dirty="0" err="1" smtClean="0"/>
              <a:t>утворення</a:t>
            </a:r>
            <a:r>
              <a:rPr lang="ru-RU" i="1" dirty="0" smtClean="0"/>
              <a:t> з </a:t>
            </a:r>
            <a:r>
              <a:rPr lang="ru-RU" i="1" dirty="0" err="1" smtClean="0"/>
              <a:t>особливим</a:t>
            </a:r>
            <a:r>
              <a:rPr lang="ru-RU" i="1" dirty="0" smtClean="0"/>
              <a:t> </a:t>
            </a:r>
            <a:r>
              <a:rPr lang="ru-RU" i="1" dirty="0" err="1" smtClean="0"/>
              <a:t>правовим</a:t>
            </a:r>
            <a:r>
              <a:rPr lang="ru-RU" i="1" dirty="0" smtClean="0"/>
              <a:t> статусом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3240360" cy="3024336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7920880" cy="69127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600" b="1" i="1" dirty="0" smtClean="0"/>
              <a:t>Президенти Молдови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algn="ctr"/>
            <a:r>
              <a:rPr lang="ru-RU" sz="3500" b="1" dirty="0" err="1" smtClean="0"/>
              <a:t>Мірча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Снєгур</a:t>
            </a:r>
            <a:endParaRPr lang="ru-RU" sz="3500" b="1" dirty="0" smtClean="0"/>
          </a:p>
          <a:p>
            <a:r>
              <a:rPr lang="ru-RU" sz="2200" dirty="0" smtClean="0"/>
              <a:t>За </a:t>
            </a:r>
            <a:r>
              <a:rPr lang="ru-RU" sz="2200" dirty="0"/>
              <a:t>час </a:t>
            </a:r>
            <a:r>
              <a:rPr lang="ru-RU" sz="2200" dirty="0" err="1"/>
              <a:t>президентського</a:t>
            </a:r>
            <a:r>
              <a:rPr lang="ru-RU" sz="2200" dirty="0"/>
              <a:t> </a:t>
            </a:r>
            <a:r>
              <a:rPr lang="ru-RU" sz="2200" dirty="0" err="1"/>
              <a:t>правління</a:t>
            </a:r>
            <a:r>
              <a:rPr lang="ru-RU" sz="2200" dirty="0"/>
              <a:t> </a:t>
            </a:r>
            <a:r>
              <a:rPr lang="ru-RU" sz="2200" dirty="0" err="1"/>
              <a:t>Мірчі</a:t>
            </a:r>
            <a:r>
              <a:rPr lang="ru-RU" sz="2200" dirty="0"/>
              <a:t> </a:t>
            </a:r>
            <a:r>
              <a:rPr lang="ru-RU" sz="2200" dirty="0" err="1"/>
              <a:t>Снєгура</a:t>
            </a:r>
            <a:r>
              <a:rPr lang="ru-RU" sz="2200" dirty="0"/>
              <a:t> </a:t>
            </a:r>
            <a:r>
              <a:rPr lang="ru-RU" sz="2200" dirty="0" err="1"/>
              <a:t>незалежність</a:t>
            </a:r>
            <a:r>
              <a:rPr lang="ru-RU" sz="2200" dirty="0"/>
              <a:t> </a:t>
            </a:r>
            <a:r>
              <a:rPr lang="ru-RU" sz="2200" dirty="0" err="1"/>
              <a:t>Молдови</a:t>
            </a:r>
            <a:r>
              <a:rPr lang="ru-RU" sz="2200" dirty="0"/>
              <a:t> в короткий </a:t>
            </a:r>
            <a:r>
              <a:rPr lang="ru-RU" sz="2200" dirty="0" err="1"/>
              <a:t>термін</a:t>
            </a:r>
            <a:r>
              <a:rPr lang="ru-RU" sz="2200" dirty="0"/>
              <a:t> </a:t>
            </a:r>
            <a:r>
              <a:rPr lang="ru-RU" sz="2200" dirty="0" err="1"/>
              <a:t>визнали</a:t>
            </a:r>
            <a:r>
              <a:rPr lang="ru-RU" sz="2200" dirty="0"/>
              <a:t> </a:t>
            </a:r>
            <a:r>
              <a:rPr lang="ru-RU" sz="2200" dirty="0" err="1"/>
              <a:t>понад</a:t>
            </a:r>
            <a:r>
              <a:rPr lang="ru-RU" sz="2200" dirty="0"/>
              <a:t> 130 </a:t>
            </a:r>
            <a:r>
              <a:rPr lang="ru-RU" sz="2200" dirty="0" err="1"/>
              <a:t>країн</a:t>
            </a:r>
            <a:r>
              <a:rPr lang="ru-RU" sz="2200" dirty="0"/>
              <a:t>. Молдова стала членом ООН і </a:t>
            </a:r>
            <a:r>
              <a:rPr lang="ru-RU" sz="2200" dirty="0" err="1"/>
              <a:t>більше</a:t>
            </a:r>
            <a:r>
              <a:rPr lang="ru-RU" sz="2200" dirty="0"/>
              <a:t> 40 </a:t>
            </a:r>
            <a:r>
              <a:rPr lang="ru-RU" sz="2200" dirty="0" err="1"/>
              <a:t>інших</a:t>
            </a:r>
            <a:r>
              <a:rPr lang="ru-RU" sz="2200" dirty="0"/>
              <a:t> </a:t>
            </a:r>
            <a:r>
              <a:rPr lang="ru-RU" sz="2200" dirty="0" err="1"/>
              <a:t>міжнародних</a:t>
            </a:r>
            <a:r>
              <a:rPr lang="ru-RU" sz="2200" dirty="0"/>
              <a:t> структур. </a:t>
            </a:r>
            <a:r>
              <a:rPr lang="ru-RU" sz="2200" dirty="0" err="1"/>
              <a:t>Проте</a:t>
            </a:r>
            <a:r>
              <a:rPr lang="ru-RU" sz="2200" dirty="0"/>
              <a:t> в </a:t>
            </a:r>
            <a:r>
              <a:rPr lang="ru-RU" sz="2200" dirty="0" err="1"/>
              <a:t>країні</a:t>
            </a:r>
            <a:r>
              <a:rPr lang="ru-RU" sz="2200" dirty="0"/>
              <a:t> в </a:t>
            </a:r>
            <a:r>
              <a:rPr lang="ru-RU" sz="2200" dirty="0" err="1"/>
              <a:t>цей</a:t>
            </a:r>
            <a:r>
              <a:rPr lang="ru-RU" sz="2200" dirty="0"/>
              <a:t> час </a:t>
            </a:r>
            <a:r>
              <a:rPr lang="ru-RU" sz="2200" dirty="0" err="1"/>
              <a:t>почався</a:t>
            </a:r>
            <a:r>
              <a:rPr lang="ru-RU" sz="2200" dirty="0"/>
              <a:t> спад </a:t>
            </a:r>
            <a:r>
              <a:rPr lang="ru-RU" sz="2200" dirty="0" err="1"/>
              <a:t>виробництва</a:t>
            </a:r>
            <a:r>
              <a:rPr lang="ru-RU" sz="2200" dirty="0"/>
              <a:t>, </a:t>
            </a:r>
            <a:r>
              <a:rPr lang="ru-RU" sz="2200" dirty="0" err="1"/>
              <a:t>посилилася</a:t>
            </a:r>
            <a:r>
              <a:rPr lang="ru-RU" sz="2200" dirty="0"/>
              <a:t> </a:t>
            </a:r>
            <a:r>
              <a:rPr lang="ru-RU" sz="2200" dirty="0" err="1"/>
              <a:t>еміграція</a:t>
            </a:r>
            <a:r>
              <a:rPr lang="ru-RU" sz="2200" dirty="0"/>
              <a:t> з </a:t>
            </a:r>
            <a:r>
              <a:rPr lang="ru-RU" sz="2200" dirty="0" err="1"/>
              <a:t>країни</a:t>
            </a:r>
            <a:r>
              <a:rPr lang="ru-RU" sz="2200" dirty="0"/>
              <a:t>, </a:t>
            </a:r>
            <a:r>
              <a:rPr lang="ru-RU" sz="2200" dirty="0" err="1"/>
              <a:t>зросло</a:t>
            </a:r>
            <a:r>
              <a:rPr lang="ru-RU" sz="2200" dirty="0"/>
              <a:t> </a:t>
            </a:r>
            <a:r>
              <a:rPr lang="ru-RU" sz="2200" dirty="0" err="1"/>
              <a:t>безробіття</a:t>
            </a:r>
            <a:r>
              <a:rPr lang="ru-RU" sz="2200" dirty="0"/>
              <a:t>, яке в 1995 у </a:t>
            </a:r>
            <a:r>
              <a:rPr lang="ru-RU" sz="2200" dirty="0" err="1"/>
              <a:t>офіційна</a:t>
            </a:r>
            <a:r>
              <a:rPr lang="ru-RU" sz="2200" dirty="0"/>
              <a:t> </a:t>
            </a:r>
            <a:r>
              <a:rPr lang="ru-RU" sz="2200" dirty="0" err="1"/>
              <a:t>перевищило</a:t>
            </a:r>
            <a:r>
              <a:rPr lang="ru-RU" sz="2200" dirty="0"/>
              <a:t> 200 тис. </a:t>
            </a:r>
            <a:r>
              <a:rPr lang="ru-RU" sz="2200" dirty="0" err="1"/>
              <a:t>осіб</a:t>
            </a:r>
            <a:r>
              <a:rPr lang="ru-RU" sz="2200" dirty="0"/>
              <a:t>.</a:t>
            </a:r>
            <a:endParaRPr lang="uk-UA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83816"/>
            <a:ext cx="3718059" cy="359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960" y="-29696"/>
            <a:ext cx="226368" cy="5939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93096"/>
            <a:ext cx="8172400" cy="25649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4600" b="1" dirty="0" smtClean="0"/>
              <a:t>Петро </a:t>
            </a:r>
            <a:r>
              <a:rPr lang="uk-UA" sz="4600" b="1" dirty="0" err="1" smtClean="0"/>
              <a:t>Лучинський</a:t>
            </a:r>
            <a:endParaRPr lang="uk-UA" sz="4600" b="1" dirty="0" smtClean="0"/>
          </a:p>
          <a:p>
            <a:r>
              <a:rPr lang="uk-UA" sz="2900" dirty="0"/>
              <a:t>З приходом </a:t>
            </a:r>
            <a:r>
              <a:rPr lang="uk-UA" sz="2900" dirty="0" err="1"/>
              <a:t>Лучинського</a:t>
            </a:r>
            <a:r>
              <a:rPr lang="uk-UA" sz="2900" dirty="0"/>
              <a:t> до влади продовжилися здійснюватися реформи, розпочаті при Мірчі Снєгурові, під тиском міжнародних фінансових структур. Продовжився процес приватизації державної власності. У зовнішній політиці був узятий курс на інтеграцію Молдови в європейське співтовариство і віддалення від країн СНД. Рівень життя більшості населення </a:t>
            </a:r>
            <a:r>
              <a:rPr lang="uk-UA" sz="2900" dirty="0" smtClean="0"/>
              <a:t>знижувався.</a:t>
            </a:r>
            <a:endParaRPr lang="uk-UA" sz="2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00" y="0"/>
            <a:ext cx="3672408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477475"/>
      </p:ext>
    </p:extLst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80528" y="-315416"/>
            <a:ext cx="288032" cy="31541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99392"/>
            <a:ext cx="379005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189412"/>
            <a:ext cx="7920880" cy="2695228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algn="ctr"/>
            <a:r>
              <a:rPr lang="uk-UA" sz="14400" b="1" dirty="0" smtClean="0"/>
              <a:t>Володимир Воронін</a:t>
            </a:r>
          </a:p>
          <a:p>
            <a:r>
              <a:rPr lang="uk-UA" sz="8000" dirty="0"/>
              <a:t>Воронін не визнає самопроголошеної Придністровської Молдавської республіки (ПМР), індустріально розвиненого району Молдавії, що відокремилася в ході збройного конфлікту в 1991 році</a:t>
            </a:r>
            <a:r>
              <a:rPr lang="uk-UA" sz="8000" dirty="0" smtClean="0"/>
              <a:t>.</a:t>
            </a:r>
          </a:p>
          <a:p>
            <a:r>
              <a:rPr lang="uk-UA" sz="8000" dirty="0" smtClean="0"/>
              <a:t> </a:t>
            </a:r>
            <a:r>
              <a:rPr lang="uk-UA" sz="8000" dirty="0"/>
              <a:t>Воронін неодноразово заявляв, що  зовнішньополітичним пріоритетом Республіки </a:t>
            </a:r>
            <a:r>
              <a:rPr lang="uk-UA" sz="8000" dirty="0" err="1"/>
              <a:t>Молдава</a:t>
            </a:r>
            <a:r>
              <a:rPr lang="uk-UA" sz="8000" dirty="0"/>
              <a:t> є євроінтеграція, кінцевою метою якої повинне стати входження в Євросоюз (ЄС). </a:t>
            </a:r>
          </a:p>
        </p:txBody>
      </p:sp>
    </p:spTree>
    <p:extLst>
      <p:ext uri="{BB962C8B-B14F-4D97-AF65-F5344CB8AC3E}">
        <p14:creationId xmlns:p14="http://schemas.microsoft.com/office/powerpoint/2010/main" val="1860905030"/>
      </p:ext>
    </p:extLst>
  </p:cSld>
  <p:clrMapOvr>
    <a:masterClrMapping/>
  </p:clrMapOvr>
  <p:transition spd="slow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612576" y="320040"/>
            <a:ext cx="360040" cy="37265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3960440" cy="598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97152"/>
            <a:ext cx="7959080" cy="28529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uk-UA" sz="4000" b="1" dirty="0" err="1" smtClean="0"/>
              <a:t>Ніколае</a:t>
            </a:r>
            <a:r>
              <a:rPr lang="uk-UA" sz="4000" b="1" dirty="0" smtClean="0"/>
              <a:t> </a:t>
            </a:r>
            <a:r>
              <a:rPr lang="uk-UA" sz="4000" b="1" dirty="0" err="1" smtClean="0"/>
              <a:t>Тімофті</a:t>
            </a:r>
            <a:endParaRPr lang="uk-UA" sz="4000" b="1" dirty="0" smtClean="0"/>
          </a:p>
          <a:p>
            <a:r>
              <a:rPr lang="uk-UA" sz="4000" b="1" dirty="0" smtClean="0"/>
              <a:t>Останній президент Молдови</a:t>
            </a:r>
          </a:p>
        </p:txBody>
      </p:sp>
    </p:spTree>
    <p:extLst>
      <p:ext uri="{BB962C8B-B14F-4D97-AF65-F5344CB8AC3E}">
        <p14:creationId xmlns:p14="http://schemas.microsoft.com/office/powerpoint/2010/main" val="4222512497"/>
      </p:ext>
    </p:extLst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20" y="5301208"/>
            <a:ext cx="7909048" cy="120198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Безробіття в Молдові</a:t>
            </a:r>
            <a:endParaRPr lang="uk-UA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1"/>
            <a:ext cx="7909048" cy="470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61698"/>
      </p:ext>
    </p:extLst>
  </p:cSld>
  <p:clrMapOvr>
    <a:masterClrMapping/>
  </p:clrMapOvr>
  <p:transition spd="slow"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</TotalTime>
  <Words>187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  Респу́бліка Молдо́ва</vt:lpstr>
      <vt:lpstr>  На півночі, сході й півдні межує з Україною, на заході — з Румунією. Площа країни — 33 843 км² (136 місце у світі). </vt:lpstr>
      <vt:lpstr>Молдова є унітарною парламентською республікою. Це записано в конституції країни, яку було прийнято 29 липня 1994 року з наступними змінами, внесеними 19 липня 1996 і 5 червня 2000. Також згідно з нею Молдова є нейтральною державою. На чолі держави є президент, якого обирає парламент. Молдова — член ООН, СОТ, СНД.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Респу́бліка Молдо́ва</dc:title>
  <dc:creator>User</dc:creator>
  <cp:lastModifiedBy>Viktorr</cp:lastModifiedBy>
  <cp:revision>11</cp:revision>
  <dcterms:created xsi:type="dcterms:W3CDTF">2013-12-16T20:49:34Z</dcterms:created>
  <dcterms:modified xsi:type="dcterms:W3CDTF">2015-03-29T10:04:16Z</dcterms:modified>
</cp:coreProperties>
</file>