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76" r:id="rId6"/>
    <p:sldId id="270" r:id="rId7"/>
    <p:sldId id="261" r:id="rId8"/>
    <p:sldId id="264" r:id="rId9"/>
    <p:sldId id="265" r:id="rId10"/>
    <p:sldId id="269" r:id="rId11"/>
    <p:sldId id="266" r:id="rId12"/>
    <p:sldId id="280" r:id="rId13"/>
    <p:sldId id="282" r:id="rId14"/>
    <p:sldId id="271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3" r:id="rId25"/>
    <p:sldId id="294" r:id="rId26"/>
    <p:sldId id="295" r:id="rId27"/>
    <p:sldId id="296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k.wikipedia.org/wiki/%D0%A4%D0%B0%D0%B9%D0%BB:Emblem_of_Italy.sv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://uk.wikipedia.org/wiki/%D0%A4%D0%B0%D0%B9%D0%BB:Flag_of_Italy.sv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Італія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My downloads\Photo\Италия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0" y="152400"/>
            <a:ext cx="3365500" cy="269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2" descr="D:\My downloads\Photo\Италия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3861486" cy="2571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D:\My downloads\Photo\Италия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038600"/>
            <a:ext cx="3701955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		 Розводять велику рогату худобу, свиней, овець, кіз, птицю. Італія є значним виробником м'яса й сиру. Частина продуктів тваринництва, включаючи вовну, а також кормове зерно, імпортується. М'ясо-молочне тваринництво зосереджене переважно на Півночі, вівчарство — в Апеннінських горах і на островах.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D:\++++Фотки\Географія\blog_entry_3962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1600" y="609600"/>
            <a:ext cx="3657600" cy="2743200"/>
          </a:xfrm>
          <a:prstGeom prst="rect">
            <a:avLst/>
          </a:prstGeom>
          <a:noFill/>
        </p:spPr>
      </p:pic>
      <p:pic>
        <p:nvPicPr>
          <p:cNvPr id="6147" name="Picture 3" descr="D:\++++Фотки\Географія\1092098_39580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305300"/>
            <a:ext cx="4381500" cy="2552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Зовнішньоекономічна діяльність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Італія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постачальників</a:t>
            </a:r>
            <a:r>
              <a:rPr lang="ru-RU" dirty="0" smtClean="0"/>
              <a:t> на </a:t>
            </a:r>
            <a:r>
              <a:rPr lang="ru-RU" dirty="0" err="1" smtClean="0"/>
              <a:t>світовий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побутової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– </a:t>
            </a:r>
            <a:r>
              <a:rPr lang="ru-RU" dirty="0" err="1" smtClean="0"/>
              <a:t>телевізорів</a:t>
            </a:r>
            <a:r>
              <a:rPr lang="ru-RU" dirty="0" smtClean="0"/>
              <a:t>, </a:t>
            </a:r>
            <a:r>
              <a:rPr lang="ru-RU" dirty="0" err="1" smtClean="0"/>
              <a:t>холодильників</a:t>
            </a:r>
            <a:r>
              <a:rPr lang="ru-RU" dirty="0" smtClean="0"/>
              <a:t> (входить до </a:t>
            </a:r>
            <a:r>
              <a:rPr lang="ru-RU" dirty="0" err="1" smtClean="0"/>
              <a:t>першої</a:t>
            </a:r>
            <a:r>
              <a:rPr lang="ru-RU" dirty="0" smtClean="0"/>
              <a:t> десятки </a:t>
            </a:r>
            <a:r>
              <a:rPr lang="ru-RU" dirty="0" err="1" smtClean="0"/>
              <a:t>країн-виробників</a:t>
            </a:r>
            <a:r>
              <a:rPr lang="ru-RU" dirty="0" smtClean="0"/>
              <a:t>), </a:t>
            </a:r>
            <a:r>
              <a:rPr lang="ru-RU" dirty="0" err="1" smtClean="0"/>
              <a:t>пральних</a:t>
            </a:r>
            <a:r>
              <a:rPr lang="ru-RU" dirty="0" smtClean="0"/>
              <a:t>, </a:t>
            </a:r>
            <a:r>
              <a:rPr lang="ru-RU" dirty="0" err="1" smtClean="0"/>
              <a:t>посудомийних</a:t>
            </a:r>
            <a:r>
              <a:rPr lang="ru-RU" dirty="0" smtClean="0"/>
              <a:t>, </a:t>
            </a:r>
            <a:r>
              <a:rPr lang="ru-RU" dirty="0" err="1" smtClean="0"/>
              <a:t>мікрохвильових</a:t>
            </a:r>
            <a:r>
              <a:rPr lang="ru-RU" dirty="0" smtClean="0"/>
              <a:t>, </a:t>
            </a:r>
            <a:r>
              <a:rPr lang="ru-RU" dirty="0" err="1" smtClean="0"/>
              <a:t>швейних</a:t>
            </a:r>
            <a:r>
              <a:rPr lang="ru-RU" dirty="0" smtClean="0"/>
              <a:t> машин.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b="1" dirty="0" err="1" smtClean="0"/>
              <a:t>Найбільшими</a:t>
            </a:r>
            <a:r>
              <a:rPr lang="ru-RU" b="1" dirty="0" smtClean="0"/>
              <a:t> </a:t>
            </a:r>
            <a:r>
              <a:rPr lang="ru-RU" b="1" dirty="0" err="1" smtClean="0"/>
              <a:t>експортними</a:t>
            </a:r>
            <a:r>
              <a:rPr lang="ru-RU" b="1" dirty="0" smtClean="0"/>
              <a:t> партнерами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країни</a:t>
            </a:r>
            <a:r>
              <a:rPr lang="ru-RU" b="1" dirty="0" smtClean="0"/>
              <a:t> </a:t>
            </a:r>
            <a:r>
              <a:rPr lang="ru-RU" b="1" dirty="0" err="1" smtClean="0"/>
              <a:t>Євросоюзу</a:t>
            </a:r>
            <a:r>
              <a:rPr lang="ru-RU" b="1" dirty="0" smtClean="0"/>
              <a:t>: </a:t>
            </a:r>
            <a:r>
              <a:rPr lang="ru-RU" dirty="0" err="1" smtClean="0"/>
              <a:t>Німеччина</a:t>
            </a:r>
            <a:r>
              <a:rPr lang="ru-RU" dirty="0" smtClean="0"/>
              <a:t>, </a:t>
            </a:r>
            <a:r>
              <a:rPr lang="ru-RU" dirty="0" err="1" smtClean="0"/>
              <a:t>Франція</a:t>
            </a:r>
            <a:r>
              <a:rPr lang="ru-RU" dirty="0" smtClean="0"/>
              <a:t>, </a:t>
            </a:r>
            <a:r>
              <a:rPr lang="ru-RU" dirty="0" err="1" smtClean="0"/>
              <a:t>Іспанія</a:t>
            </a:r>
            <a:r>
              <a:rPr lang="ru-RU" dirty="0" smtClean="0"/>
              <a:t>, Велика </a:t>
            </a:r>
            <a:r>
              <a:rPr lang="ru-RU" dirty="0" err="1" smtClean="0"/>
              <a:t>Британія</a:t>
            </a:r>
            <a:r>
              <a:rPr lang="ru-RU" dirty="0" smtClean="0"/>
              <a:t> та США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</a:p>
          <a:p>
            <a:endParaRPr lang="ru-RU" dirty="0"/>
          </a:p>
        </p:txBody>
      </p:sp>
      <p:pic>
        <p:nvPicPr>
          <p:cNvPr id="9218" name="Picture 2" descr="D:\++++Фотки\Географія\atena_b_plas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066800"/>
            <a:ext cx="3644286" cy="3062288"/>
          </a:xfrm>
          <a:prstGeom prst="rect">
            <a:avLst/>
          </a:prstGeom>
          <a:noFill/>
        </p:spPr>
      </p:pic>
      <p:pic>
        <p:nvPicPr>
          <p:cNvPr id="7" name="Picture 3" descr="D:\++++Фотки\Географія\19628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657600"/>
            <a:ext cx="3223488" cy="28495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 В </a:t>
            </a:r>
            <a:r>
              <a:rPr lang="ru-RU" dirty="0" err="1" smtClean="0"/>
              <a:t>імпорті</a:t>
            </a:r>
            <a:r>
              <a:rPr lang="ru-RU" dirty="0" smtClean="0"/>
              <a:t> головне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</a:t>
            </a:r>
            <a:r>
              <a:rPr lang="ru-RU" dirty="0" err="1" smtClean="0"/>
              <a:t>нафта</a:t>
            </a:r>
            <a:r>
              <a:rPr lang="ru-RU" dirty="0" smtClean="0"/>
              <a:t> та </a:t>
            </a:r>
            <a:r>
              <a:rPr lang="ru-RU" dirty="0" err="1" smtClean="0"/>
              <a:t>енергоресурси</a:t>
            </a:r>
            <a:r>
              <a:rPr lang="ru-RU" dirty="0" smtClean="0"/>
              <a:t>. </a:t>
            </a:r>
            <a:r>
              <a:rPr lang="ru-RU" dirty="0" err="1" smtClean="0"/>
              <a:t>Імпортують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технічну</a:t>
            </a:r>
            <a:r>
              <a:rPr lang="ru-RU" dirty="0" smtClean="0"/>
              <a:t> </a:t>
            </a:r>
            <a:r>
              <a:rPr lang="ru-RU" dirty="0" err="1" smtClean="0"/>
              <a:t>продукцію</a:t>
            </a:r>
            <a:r>
              <a:rPr lang="ru-RU" dirty="0" smtClean="0"/>
              <a:t>, </a:t>
            </a:r>
            <a:r>
              <a:rPr lang="ru-RU" dirty="0" err="1" smtClean="0"/>
              <a:t>хімікати</a:t>
            </a:r>
            <a:r>
              <a:rPr lang="ru-RU" dirty="0" smtClean="0"/>
              <a:t>, </a:t>
            </a:r>
            <a:r>
              <a:rPr lang="ru-RU" dirty="0" err="1" smtClean="0"/>
              <a:t>транспортне</a:t>
            </a:r>
            <a:r>
              <a:rPr lang="ru-RU" dirty="0" smtClean="0"/>
              <a:t> </a:t>
            </a:r>
            <a:r>
              <a:rPr lang="ru-RU" dirty="0" err="1" smtClean="0"/>
              <a:t>устаткування</a:t>
            </a:r>
            <a:r>
              <a:rPr lang="ru-RU" dirty="0" smtClean="0"/>
              <a:t>, </a:t>
            </a:r>
            <a:r>
              <a:rPr lang="ru-RU" dirty="0" err="1" smtClean="0"/>
              <a:t>енергетичну</a:t>
            </a:r>
            <a:r>
              <a:rPr lang="ru-RU" dirty="0" smtClean="0"/>
              <a:t> </a:t>
            </a:r>
            <a:r>
              <a:rPr lang="ru-RU" dirty="0" err="1" smtClean="0"/>
              <a:t>продукцію</a:t>
            </a:r>
            <a:r>
              <a:rPr lang="ru-RU" dirty="0" smtClean="0"/>
              <a:t>, </a:t>
            </a:r>
            <a:r>
              <a:rPr lang="ru-RU" dirty="0" err="1" smtClean="0"/>
              <a:t>мінерали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кольорові</a:t>
            </a:r>
            <a:r>
              <a:rPr lang="ru-RU" dirty="0" smtClean="0"/>
              <a:t> метали, </a:t>
            </a:r>
            <a:r>
              <a:rPr lang="ru-RU" dirty="0" err="1" smtClean="0"/>
              <a:t>тканини</a:t>
            </a:r>
            <a:r>
              <a:rPr lang="ru-RU" dirty="0" smtClean="0"/>
              <a:t>, </a:t>
            </a:r>
            <a:r>
              <a:rPr lang="ru-RU" dirty="0" err="1" smtClean="0"/>
              <a:t>одяг</a:t>
            </a:r>
            <a:r>
              <a:rPr lang="ru-RU" dirty="0" smtClean="0"/>
              <a:t>; </a:t>
            </a:r>
            <a:r>
              <a:rPr lang="ru-RU" dirty="0" err="1" smtClean="0"/>
              <a:t>продовольство</a:t>
            </a:r>
            <a:r>
              <a:rPr lang="ru-RU" dirty="0" smtClean="0"/>
              <a:t>, </a:t>
            </a:r>
            <a:r>
              <a:rPr lang="ru-RU" dirty="0" err="1" smtClean="0"/>
              <a:t>напої</a:t>
            </a:r>
            <a:r>
              <a:rPr lang="ru-RU" dirty="0" smtClean="0"/>
              <a:t>, тютюн 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, </a:t>
            </a:r>
            <a:r>
              <a:rPr lang="ru-RU" dirty="0" err="1" smtClean="0"/>
              <a:t>Франції</a:t>
            </a:r>
            <a:r>
              <a:rPr lang="ru-RU" dirty="0" smtClean="0"/>
              <a:t>, Китаю, </a:t>
            </a:r>
            <a:r>
              <a:rPr lang="ru-RU" dirty="0" err="1" smtClean="0"/>
              <a:t>Нідерландів</a:t>
            </a:r>
            <a:r>
              <a:rPr lang="ru-RU" dirty="0" smtClean="0"/>
              <a:t>, </a:t>
            </a:r>
            <a:r>
              <a:rPr lang="ru-RU" dirty="0" err="1" smtClean="0"/>
              <a:t>Бельгії</a:t>
            </a:r>
            <a:r>
              <a:rPr lang="ru-RU" dirty="0" smtClean="0"/>
              <a:t>, </a:t>
            </a:r>
            <a:r>
              <a:rPr lang="ru-RU" dirty="0" err="1" smtClean="0"/>
              <a:t>Іспанії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8194" name="Picture 2" descr="D:\++++Фотки\Географія\371071_473285_13530483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971800"/>
            <a:ext cx="2981325" cy="1943100"/>
          </a:xfrm>
          <a:prstGeom prst="rect">
            <a:avLst/>
          </a:prstGeom>
          <a:noFill/>
        </p:spPr>
      </p:pic>
      <p:pic>
        <p:nvPicPr>
          <p:cNvPr id="8195" name="Picture 3" descr="D:\++++Фотки\Географія\middle_9ea9fd34b6756398fbde6cf56ca69a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683193"/>
            <a:ext cx="2895600" cy="21748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1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		Внесок Італії до європейської та світової культурної спадщини є надзвичайно великим. На сьогодні у країні знаходиться найбільша у світі (сорок чотири) кількість пам'яток ЮНЕСКО.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D:\++++Фотки\Географія\fontana-trevi-rom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895600"/>
            <a:ext cx="4463809" cy="21043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Колізей</a:t>
            </a:r>
            <a:endParaRPr lang="ru-RU" dirty="0"/>
          </a:p>
        </p:txBody>
      </p:sp>
      <p:pic>
        <p:nvPicPr>
          <p:cNvPr id="11266" name="Picture 2" descr="D:\++++Фотки\Географія\1302952506_chudesa_koliz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++++Фотки\Географія\roman_collosse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Пізанська</a:t>
            </a:r>
            <a:r>
              <a:rPr lang="ru-RU" dirty="0" smtClean="0"/>
              <a:t> вежа</a:t>
            </a:r>
            <a:endParaRPr lang="ru-RU" dirty="0"/>
          </a:p>
        </p:txBody>
      </p:sp>
      <p:pic>
        <p:nvPicPr>
          <p:cNvPr id="15362" name="Picture 2" descr="D:\++++Фотки\Географія\загружен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7692343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++++Фотки\Географія\img_2364_2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Фонтан </a:t>
            </a:r>
            <a:r>
              <a:rPr lang="ru-RU" dirty="0" err="1" smtClean="0"/>
              <a:t>ді</a:t>
            </a:r>
            <a:r>
              <a:rPr lang="ru-RU" dirty="0" smtClean="0"/>
              <a:t> </a:t>
            </a:r>
            <a:r>
              <a:rPr lang="ru-RU" dirty="0" err="1" smtClean="0"/>
              <a:t>Треві</a:t>
            </a:r>
            <a:endParaRPr lang="ru-RU" dirty="0"/>
          </a:p>
        </p:txBody>
      </p:sp>
      <p:pic>
        <p:nvPicPr>
          <p:cNvPr id="12290" name="Picture 2" descr="D:\++++Фотки\Географія\Fontana-di-Trevi-Rome-Ital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Офіційна назва: </a:t>
            </a:r>
          </a:p>
          <a:p>
            <a:pPr>
              <a:buNone/>
            </a:pPr>
            <a:r>
              <a:rPr lang="uk-UA" dirty="0" smtClean="0"/>
              <a:t>Італійська Республіка;</a:t>
            </a:r>
          </a:p>
          <a:p>
            <a:pPr>
              <a:buNone/>
            </a:pPr>
            <a:r>
              <a:rPr lang="uk-UA" dirty="0" smtClean="0"/>
              <a:t>Площа: 301,3тис.км</a:t>
            </a:r>
            <a:r>
              <a:rPr lang="ru-RU" baseline="30000" dirty="0" smtClean="0"/>
              <a:t>2</a:t>
            </a:r>
          </a:p>
          <a:p>
            <a:pPr>
              <a:buNone/>
            </a:pPr>
            <a:r>
              <a:rPr lang="uk-UA" dirty="0" smtClean="0"/>
              <a:t>Населення: 58 млн. осіб;</a:t>
            </a:r>
          </a:p>
          <a:p>
            <a:pPr>
              <a:buNone/>
            </a:pPr>
            <a:r>
              <a:rPr lang="uk-UA" dirty="0" smtClean="0"/>
              <a:t>Столиця: Рим;</a:t>
            </a:r>
          </a:p>
          <a:p>
            <a:pPr>
              <a:buNone/>
            </a:pPr>
            <a:r>
              <a:rPr lang="uk-UA" dirty="0" smtClean="0"/>
              <a:t>Офіційна мова: </a:t>
            </a:r>
          </a:p>
          <a:p>
            <a:pPr>
              <a:buNone/>
            </a:pPr>
            <a:r>
              <a:rPr lang="uk-UA" dirty="0" smtClean="0"/>
              <a:t>італійська;</a:t>
            </a:r>
          </a:p>
          <a:p>
            <a:pPr>
              <a:buNone/>
            </a:pPr>
            <a:r>
              <a:rPr lang="uk-UA" dirty="0" smtClean="0"/>
              <a:t>Грошова одиниця: євро;</a:t>
            </a:r>
          </a:p>
          <a:p>
            <a:pPr>
              <a:buNone/>
            </a:pPr>
            <a:r>
              <a:rPr lang="uk-UA" dirty="0" smtClean="0"/>
              <a:t>Кількість федеральних </a:t>
            </a:r>
          </a:p>
          <a:p>
            <a:pPr>
              <a:buNone/>
            </a:pPr>
            <a:r>
              <a:rPr lang="uk-UA" dirty="0" smtClean="0"/>
              <a:t>земель: 20.</a:t>
            </a:r>
            <a:endParaRPr lang="ru-RU" dirty="0"/>
          </a:p>
        </p:txBody>
      </p:sp>
      <p:pic>
        <p:nvPicPr>
          <p:cNvPr id="7" name="Содержимое 6" descr="Герб Італії">
            <a:hlinkClick r:id="rId2" tooltip="&quot;Герб Італії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002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апор Італії">
            <a:hlinkClick r:id="rId4" tooltip="&quot;Прапор Італії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286000"/>
            <a:ext cx="1343025" cy="942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7" name="Picture 3" descr="C:\Users\Admin\Desktop\загружено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5029200"/>
            <a:ext cx="2379133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++++Фотки\Географія\fontana-trev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1734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Собор Святого Марка</a:t>
            </a:r>
            <a:endParaRPr lang="ru-RU" dirty="0"/>
          </a:p>
        </p:txBody>
      </p:sp>
      <p:pic>
        <p:nvPicPr>
          <p:cNvPr id="18434" name="Picture 2" descr="D:\++++Фотки\Географія\52b3923ae3f1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8731" y="1600200"/>
            <a:ext cx="5724538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++++Фотки\Географія\Venice_Basilika_San_Marco_03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Міланський</a:t>
            </a:r>
            <a:r>
              <a:rPr lang="ru-RU" dirty="0" smtClean="0"/>
              <a:t> собор</a:t>
            </a:r>
            <a:endParaRPr lang="ru-RU" dirty="0"/>
          </a:p>
        </p:txBody>
      </p:sp>
      <p:pic>
        <p:nvPicPr>
          <p:cNvPr id="17410" name="Picture 2" descr="D:\++++Фотки\Географія\-2-c456939b-030f-45ce-8f03-f499b7d97a3d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43919"/>
            <a:ext cx="6096000" cy="3438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Палац </a:t>
            </a:r>
            <a:r>
              <a:rPr lang="ru-RU" dirty="0" err="1" smtClean="0"/>
              <a:t>дожів</a:t>
            </a:r>
            <a:endParaRPr lang="ru-RU" dirty="0"/>
          </a:p>
        </p:txBody>
      </p:sp>
      <p:pic>
        <p:nvPicPr>
          <p:cNvPr id="10242" name="Picture 2" descr="D:\++++Фотки\Географія\300px-Wenecja_Palac_Dozo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81200"/>
            <a:ext cx="5562600" cy="4171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++++Фотки\Географія\veneciya_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32140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Ріальто</a:t>
            </a:r>
            <a:endParaRPr lang="ru-RU" dirty="0"/>
          </a:p>
        </p:txBody>
      </p:sp>
      <p:pic>
        <p:nvPicPr>
          <p:cNvPr id="19458" name="Picture 2" descr="D:\++++Фотки\Географія\300px-Venezia_-_Ponte_di_Rial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574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++++Фотки\Географія\154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\33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8655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47800" y="4724400"/>
            <a:ext cx="7467600" cy="1143000"/>
          </a:xfrm>
        </p:spPr>
        <p:txBody>
          <a:bodyPr/>
          <a:lstStyle/>
          <a:p>
            <a:r>
              <a:rPr lang="uk-UA" dirty="0" smtClean="0"/>
              <a:t>Дякую за увагу! </a:t>
            </a:r>
            <a:r>
              <a:rPr lang="uk-UA" dirty="0" smtClean="0">
                <a:sym typeface="Wingdings" pitchFamily="2" charset="2"/>
              </a:rPr>
              <a:t></a:t>
            </a:r>
            <a:r>
              <a:rPr lang="en-US" dirty="0" smtClean="0">
                <a:sym typeface="Wingdings" pitchFamily="2" charset="2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</a:t>
            </a:r>
            <a:r>
              <a:rPr lang="uk-UA" dirty="0" err="1" smtClean="0"/>
              <a:t>ографічне</a:t>
            </a:r>
            <a:r>
              <a:rPr lang="uk-UA" dirty="0" smtClean="0"/>
              <a:t> положення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	Італія — це країна, що розташована на півдні Європи, оточена морями басейну                     Середземного моря.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uk-UA" dirty="0" smtClean="0"/>
              <a:t>	Найближчими сусідами Італії є Франція, Словенія, Швейцарія та Австрія.</a:t>
            </a:r>
            <a:endParaRPr lang="ru-RU" dirty="0"/>
          </a:p>
        </p:txBody>
      </p:sp>
      <p:pic>
        <p:nvPicPr>
          <p:cNvPr id="2050" name="Picture 2" descr="D:\++++Фотки\Географія\048_001_ITAL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76400"/>
            <a:ext cx="3657600" cy="4206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Природні ресурси та умови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Майже</a:t>
            </a:r>
            <a:r>
              <a:rPr lang="ru-RU" dirty="0" smtClean="0"/>
              <a:t> 4</a:t>
            </a:r>
            <a:r>
              <a:rPr lang="en-US" dirty="0" smtClean="0"/>
              <a:t>/</a:t>
            </a:r>
            <a:r>
              <a:rPr lang="uk-UA" dirty="0" smtClean="0"/>
              <a:t>5 території країни зайнято горами. 	Цікавими формами рельєфу є печери, гроти, колодязі, лійки.  </a:t>
            </a:r>
            <a:endParaRPr lang="ru-RU" dirty="0"/>
          </a:p>
        </p:txBody>
      </p:sp>
      <p:pic>
        <p:nvPicPr>
          <p:cNvPr id="5" name="Picture 2" descr="D:\++++Фотки\Географія\View of Mount Etna volcano from Giard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057400"/>
            <a:ext cx="3657600" cy="236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++++Фотки\Географія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114800"/>
            <a:ext cx="3048000" cy="247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	Найбільшою за площею басейну є річка По, а на </a:t>
            </a:r>
            <a:r>
              <a:rPr lang="uk-UA" dirty="0" err="1" smtClean="0"/>
              <a:t>Апенніскькому</a:t>
            </a:r>
            <a:r>
              <a:rPr lang="uk-UA" dirty="0" smtClean="0"/>
              <a:t> півострові найбільшими річками є Тибр і Арно, які з'єднані системою каналів.  </a:t>
            </a:r>
            <a:endParaRPr lang="ru-RU" dirty="0"/>
          </a:p>
        </p:txBody>
      </p:sp>
      <p:pic>
        <p:nvPicPr>
          <p:cNvPr id="1026" name="Picture 2" descr="D:\++++Фотки\Географія\0ukr09as_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81000"/>
            <a:ext cx="3657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D:\++++Фотки\Географія\thumb2-daf3d453050eceabfb4b6a07db7d26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7169" y="3276600"/>
            <a:ext cx="5056831" cy="3162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uk-UA" dirty="0" err="1" smtClean="0"/>
              <a:t>лімат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962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 - </a:t>
            </a:r>
            <a:r>
              <a:rPr lang="ru-RU" dirty="0" err="1" smtClean="0"/>
              <a:t>середземноморськи</a:t>
            </a:r>
            <a:r>
              <a:rPr lang="ru-RU" dirty="0" smtClean="0"/>
              <a:t>. </a:t>
            </a:r>
            <a:r>
              <a:rPr lang="ru-RU" dirty="0" err="1" smtClean="0"/>
              <a:t>Літо</a:t>
            </a:r>
            <a:r>
              <a:rPr lang="ru-RU" dirty="0" smtClean="0"/>
              <a:t> </a:t>
            </a:r>
            <a:r>
              <a:rPr lang="ru-RU" dirty="0" err="1" smtClean="0"/>
              <a:t>спекотне</a:t>
            </a:r>
            <a:r>
              <a:rPr lang="ru-RU" dirty="0" smtClean="0"/>
              <a:t> та </a:t>
            </a:r>
            <a:r>
              <a:rPr lang="ru-RU" dirty="0" err="1" smtClean="0"/>
              <a:t>сухе</a:t>
            </a:r>
            <a:r>
              <a:rPr lang="ru-RU" dirty="0" smtClean="0"/>
              <a:t> (у </a:t>
            </a:r>
            <a:r>
              <a:rPr lang="ru-RU" dirty="0" err="1" smtClean="0"/>
              <a:t>липні</a:t>
            </a:r>
            <a:r>
              <a:rPr lang="ru-RU" dirty="0" smtClean="0"/>
              <a:t> +26</a:t>
            </a:r>
            <a:r>
              <a:rPr lang="ru-RU" baseline="30000" dirty="0" smtClean="0"/>
              <a:t>о</a:t>
            </a:r>
            <a:r>
              <a:rPr lang="ru-RU" dirty="0" smtClean="0"/>
              <a:t>С), а зима - тепла </a:t>
            </a:r>
            <a:r>
              <a:rPr lang="ru-RU" dirty="0" err="1" smtClean="0"/>
              <a:t>м'яка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+8 </a:t>
            </a:r>
            <a:r>
              <a:rPr lang="ru-RU" dirty="0" err="1" smtClean="0"/>
              <a:t>С</a:t>
            </a:r>
            <a:r>
              <a:rPr lang="ru-RU" baseline="30000" dirty="0" err="1" smtClean="0"/>
              <a:t>о</a:t>
            </a:r>
            <a:r>
              <a:rPr lang="ru-RU" dirty="0" err="1" smtClean="0"/>
              <a:t>до</a:t>
            </a:r>
            <a:r>
              <a:rPr lang="ru-RU" dirty="0" smtClean="0"/>
              <a:t> +10</a:t>
            </a:r>
            <a:r>
              <a:rPr lang="ru-RU" baseline="30000" dirty="0" smtClean="0"/>
              <a:t>о</a:t>
            </a:r>
            <a:r>
              <a:rPr lang="ru-RU" dirty="0" smtClean="0"/>
              <a:t>С у </a:t>
            </a:r>
            <a:r>
              <a:rPr lang="ru-RU" dirty="0" err="1" smtClean="0"/>
              <a:t>січні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3074" name="Picture 2" descr="D:\++++Фотки\Географія\153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85800"/>
            <a:ext cx="3657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D:\++++Фотки\Географія\1356842569_hq-wallpapers_ru_city_7561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57600"/>
            <a:ext cx="4328160" cy="2705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D:\++++Фотки\Географія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876800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Народонаселення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/>
              <a:t>		</a:t>
            </a:r>
            <a:r>
              <a:rPr lang="ru-RU" sz="2000" b="1" dirty="0" smtClean="0"/>
              <a:t> </a:t>
            </a:r>
            <a:r>
              <a:rPr lang="ru-RU" sz="2000" dirty="0" err="1" smtClean="0"/>
              <a:t>Італійці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складають</a:t>
            </a:r>
            <a:r>
              <a:rPr lang="ru-RU" sz="2000" dirty="0" smtClean="0"/>
              <a:t> 94 %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,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національностей</a:t>
            </a:r>
            <a:r>
              <a:rPr lang="ru-RU" sz="2000" dirty="0" smtClean="0"/>
              <a:t> – </a:t>
            </a:r>
            <a:r>
              <a:rPr lang="ru-RU" sz="2000" dirty="0" err="1" smtClean="0"/>
              <a:t>значна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чисельність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німців</a:t>
            </a:r>
            <a:r>
              <a:rPr lang="ru-RU" sz="2000" dirty="0" smtClean="0"/>
              <a:t>, </a:t>
            </a:r>
            <a:r>
              <a:rPr lang="ru-RU" sz="2000" dirty="0" err="1" smtClean="0"/>
              <a:t>французів</a:t>
            </a:r>
            <a:r>
              <a:rPr lang="ru-RU" sz="2000" dirty="0" smtClean="0"/>
              <a:t>, </a:t>
            </a:r>
            <a:r>
              <a:rPr lang="ru-RU" sz="2000" dirty="0" err="1" smtClean="0"/>
              <a:t>греків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словенців</a:t>
            </a:r>
            <a:r>
              <a:rPr lang="ru-RU" sz="2000" dirty="0" smtClean="0"/>
              <a:t>, </a:t>
            </a:r>
            <a:r>
              <a:rPr lang="ru-RU" sz="2000" dirty="0" err="1" smtClean="0"/>
              <a:t>євреїв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живуть</a:t>
            </a:r>
            <a:r>
              <a:rPr lang="ru-RU" sz="2000" dirty="0" smtClean="0"/>
              <a:t> в основному в </a:t>
            </a:r>
            <a:r>
              <a:rPr lang="ru-RU" sz="2000" dirty="0" err="1" smtClean="0"/>
              <a:t>прикордонних</a:t>
            </a:r>
            <a:r>
              <a:rPr lang="ru-RU" sz="2000" dirty="0" smtClean="0"/>
              <a:t> районах.</a:t>
            </a:r>
          </a:p>
          <a:p>
            <a:pPr>
              <a:buNone/>
            </a:pPr>
            <a:r>
              <a:rPr lang="ru-RU" sz="2000" dirty="0" smtClean="0"/>
              <a:t>		 Католики </a:t>
            </a:r>
            <a:r>
              <a:rPr lang="ru-RU" sz="2000" dirty="0" err="1" smtClean="0"/>
              <a:t>складають</a:t>
            </a:r>
            <a:r>
              <a:rPr lang="ru-RU" sz="2000" dirty="0" smtClean="0"/>
              <a:t> 90 %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інша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сповідує</a:t>
            </a:r>
            <a:r>
              <a:rPr lang="ru-RU" sz="2000" dirty="0" smtClean="0"/>
              <a:t> протестантство, мусульманство, </a:t>
            </a:r>
            <a:r>
              <a:rPr lang="ru-RU" sz="2000" dirty="0" err="1" smtClean="0"/>
              <a:t>юдаїзм</a:t>
            </a:r>
            <a:r>
              <a:rPr lang="ru-RU" sz="2000" dirty="0" smtClean="0"/>
              <a:t>.</a:t>
            </a:r>
          </a:p>
        </p:txBody>
      </p:sp>
      <p:pic>
        <p:nvPicPr>
          <p:cNvPr id="4098" name="Picture 2" descr="D:\++++Фотки\Географія\geo_pivdenevro3_te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95400"/>
            <a:ext cx="3657600" cy="2637692"/>
          </a:xfrm>
          <a:prstGeom prst="rect">
            <a:avLst/>
          </a:prstGeom>
          <a:noFill/>
        </p:spPr>
      </p:pic>
      <p:pic>
        <p:nvPicPr>
          <p:cNvPr id="4099" name="Picture 3" descr="D:\++++Фотки\Географія\1339051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862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Промисловість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/>
              <a:t>		</a:t>
            </a:r>
            <a:r>
              <a:rPr lang="ru-RU" dirty="0" smtClean="0"/>
              <a:t> </a:t>
            </a:r>
            <a:r>
              <a:rPr lang="ru-RU" dirty="0" err="1" smtClean="0"/>
              <a:t>Провідні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 –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 та </a:t>
            </a:r>
            <a:r>
              <a:rPr lang="ru-RU" dirty="0" err="1" smtClean="0"/>
              <a:t>металообробка</a:t>
            </a:r>
            <a:r>
              <a:rPr lang="ru-RU" dirty="0" smtClean="0"/>
              <a:t>,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нафтохімічна</a:t>
            </a:r>
            <a:r>
              <a:rPr lang="ru-RU" dirty="0" smtClean="0"/>
              <a:t>, </a:t>
            </a:r>
            <a:r>
              <a:rPr lang="ru-RU" dirty="0" err="1" smtClean="0"/>
              <a:t>харчова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легка. За </a:t>
            </a:r>
            <a:r>
              <a:rPr lang="ru-RU" dirty="0" err="1" smtClean="0"/>
              <a:t>виробництвом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 та прокату (</a:t>
            </a:r>
            <a:r>
              <a:rPr lang="ru-RU" dirty="0" err="1" smtClean="0"/>
              <a:t>Корнільяно</a:t>
            </a:r>
            <a:r>
              <a:rPr lang="ru-RU" dirty="0" smtClean="0"/>
              <a:t>, </a:t>
            </a:r>
            <a:r>
              <a:rPr lang="ru-RU" dirty="0" err="1" smtClean="0"/>
              <a:t>Пьомбіно</a:t>
            </a:r>
            <a:r>
              <a:rPr lang="ru-RU" dirty="0" smtClean="0"/>
              <a:t>, </a:t>
            </a:r>
            <a:r>
              <a:rPr lang="ru-RU" dirty="0" err="1" smtClean="0"/>
              <a:t>Баньолі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Таранто</a:t>
            </a:r>
            <a:r>
              <a:rPr lang="ru-RU" dirty="0" smtClean="0"/>
              <a:t>)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друге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5122" name="Picture 2" descr="D:\++++Фотки\Географія\3969_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533400"/>
            <a:ext cx="3657600" cy="2743200"/>
          </a:xfrm>
          <a:prstGeom prst="rect">
            <a:avLst/>
          </a:prstGeom>
          <a:noFill/>
        </p:spPr>
      </p:pic>
      <p:pic>
        <p:nvPicPr>
          <p:cNvPr id="5123" name="Picture 3" descr="D:\++++Фотки\Географія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1" y="4343401"/>
            <a:ext cx="2514600" cy="2514600"/>
          </a:xfrm>
          <a:prstGeom prst="rect">
            <a:avLst/>
          </a:prstGeom>
          <a:noFill/>
        </p:spPr>
      </p:pic>
      <p:pic>
        <p:nvPicPr>
          <p:cNvPr id="5124" name="Picture 4" descr="D:\++++Фотки\Географія\загружен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50292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Сільське господарство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8000" dirty="0" smtClean="0"/>
              <a:t>	</a:t>
            </a:r>
            <a:r>
              <a:rPr lang="ru-RU" sz="11200" dirty="0" smtClean="0"/>
              <a:t> </a:t>
            </a:r>
            <a:r>
              <a:rPr lang="ru-RU" sz="11200" dirty="0" err="1" smtClean="0"/>
              <a:t>Провідна</a:t>
            </a:r>
            <a:r>
              <a:rPr lang="ru-RU" sz="11200" dirty="0" smtClean="0"/>
              <a:t> </a:t>
            </a:r>
            <a:r>
              <a:rPr lang="ru-RU" sz="11200" dirty="0" err="1" smtClean="0"/>
              <a:t>галузь</a:t>
            </a:r>
            <a:r>
              <a:rPr lang="ru-RU" sz="11200" dirty="0" smtClean="0"/>
              <a:t> </a:t>
            </a:r>
            <a:r>
              <a:rPr lang="ru-RU" sz="11200" dirty="0" err="1" smtClean="0"/>
              <a:t>господарства</a:t>
            </a:r>
            <a:r>
              <a:rPr lang="ru-RU" sz="11200" dirty="0" smtClean="0"/>
              <a:t> – </a:t>
            </a:r>
            <a:r>
              <a:rPr lang="ru-RU" sz="11200" dirty="0" err="1" smtClean="0"/>
              <a:t>рослинництво</a:t>
            </a:r>
            <a:r>
              <a:rPr lang="ru-RU" sz="11200" dirty="0" smtClean="0"/>
              <a:t>, </a:t>
            </a:r>
            <a:r>
              <a:rPr lang="ru-RU" sz="11200" dirty="0" err="1" smtClean="0"/>
              <a:t>воно</a:t>
            </a:r>
            <a:r>
              <a:rPr lang="ru-RU" sz="11200" dirty="0" smtClean="0"/>
              <a:t> </a:t>
            </a:r>
            <a:r>
              <a:rPr lang="ru-RU" sz="11200" dirty="0" err="1" smtClean="0"/>
              <a:t>дає</a:t>
            </a:r>
            <a:r>
              <a:rPr lang="ru-RU" sz="11200" dirty="0" smtClean="0"/>
              <a:t> 60 % </a:t>
            </a:r>
            <a:r>
              <a:rPr lang="ru-RU" sz="11200" dirty="0" err="1" smtClean="0"/>
              <a:t>сільськогосподарської</a:t>
            </a:r>
            <a:r>
              <a:rPr lang="ru-RU" sz="11200" dirty="0" smtClean="0"/>
              <a:t> </a:t>
            </a:r>
            <a:r>
              <a:rPr lang="ru-RU" sz="11200" dirty="0" err="1" smtClean="0"/>
              <a:t>продукції</a:t>
            </a:r>
            <a:r>
              <a:rPr lang="ru-RU" sz="11200" dirty="0" smtClean="0"/>
              <a:t>. </a:t>
            </a:r>
            <a:r>
              <a:rPr lang="ru-RU" sz="11200" dirty="0" err="1" smtClean="0"/>
              <a:t>Основні</a:t>
            </a:r>
            <a:r>
              <a:rPr lang="ru-RU" sz="11200" dirty="0" smtClean="0"/>
              <a:t> </a:t>
            </a:r>
            <a:r>
              <a:rPr lang="ru-RU" sz="11200" dirty="0" err="1" smtClean="0"/>
              <a:t>сільськогосподарські</a:t>
            </a:r>
            <a:r>
              <a:rPr lang="ru-RU" sz="11200" dirty="0" smtClean="0"/>
              <a:t> </a:t>
            </a:r>
            <a:r>
              <a:rPr lang="ru-RU" sz="11200" dirty="0" err="1" smtClean="0"/>
              <a:t>культури</a:t>
            </a:r>
            <a:r>
              <a:rPr lang="ru-RU" sz="11200" dirty="0" smtClean="0"/>
              <a:t> – </a:t>
            </a:r>
            <a:r>
              <a:rPr lang="ru-RU" sz="11200" dirty="0" err="1" smtClean="0"/>
              <a:t>пшениця</a:t>
            </a:r>
            <a:r>
              <a:rPr lang="ru-RU" sz="11200" dirty="0" smtClean="0"/>
              <a:t>, </a:t>
            </a:r>
            <a:r>
              <a:rPr lang="ru-RU" sz="11200" dirty="0" err="1" smtClean="0"/>
              <a:t>кукурудза</a:t>
            </a:r>
            <a:r>
              <a:rPr lang="ru-RU" sz="11200" dirty="0" smtClean="0"/>
              <a:t>, рис, </a:t>
            </a:r>
            <a:r>
              <a:rPr lang="ru-RU" sz="11200" dirty="0" err="1" smtClean="0"/>
              <a:t>цукрові</a:t>
            </a:r>
            <a:r>
              <a:rPr lang="ru-RU" sz="11200" dirty="0" smtClean="0"/>
              <a:t> </a:t>
            </a:r>
            <a:r>
              <a:rPr lang="ru-RU" sz="11200" dirty="0" err="1" smtClean="0"/>
              <a:t>буряки</a:t>
            </a:r>
            <a:r>
              <a:rPr lang="ru-RU" sz="11200" dirty="0" smtClean="0"/>
              <a:t>, оливки. </a:t>
            </a:r>
            <a:endParaRPr lang="ru-RU" sz="11200" dirty="0"/>
          </a:p>
        </p:txBody>
      </p:sp>
      <p:pic>
        <p:nvPicPr>
          <p:cNvPr id="7170" name="Picture 2" descr="D:\++++Фотки\Географія\Grain-Field-Yellow-Millet-960x1280_7.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295400"/>
            <a:ext cx="3657600" cy="2743200"/>
          </a:xfrm>
          <a:prstGeom prst="rect">
            <a:avLst/>
          </a:prstGeom>
          <a:noFill/>
        </p:spPr>
      </p:pic>
      <p:pic>
        <p:nvPicPr>
          <p:cNvPr id="7171" name="Picture 3" descr="D:\++++Фотки\Географія\olive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7719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2">
      <a:dk1>
        <a:srgbClr val="54A838"/>
      </a:dk1>
      <a:lt1>
        <a:srgbClr val="54A838"/>
      </a:lt1>
      <a:dk2>
        <a:srgbClr val="B0DFA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183</TotalTime>
  <Words>73</Words>
  <PresentationFormat>Экран (4:3)</PresentationFormat>
  <Paragraphs>42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Техническая</vt:lpstr>
      <vt:lpstr>Італія</vt:lpstr>
      <vt:lpstr>Слайд 2</vt:lpstr>
      <vt:lpstr>Географічне положення </vt:lpstr>
      <vt:lpstr>Природні ресурси та умови</vt:lpstr>
      <vt:lpstr>Слайд 5</vt:lpstr>
      <vt:lpstr>Клімат</vt:lpstr>
      <vt:lpstr>Народонаселення </vt:lpstr>
      <vt:lpstr>Промисловість </vt:lpstr>
      <vt:lpstr>Сільське господарство </vt:lpstr>
      <vt:lpstr>Слайд 10</vt:lpstr>
      <vt:lpstr>Зовнішньоекономічна діяльність </vt:lpstr>
      <vt:lpstr>Слайд 12</vt:lpstr>
      <vt:lpstr>Культура</vt:lpstr>
      <vt:lpstr>Слайд 14</vt:lpstr>
      <vt:lpstr>Колізей</vt:lpstr>
      <vt:lpstr>Слайд 16</vt:lpstr>
      <vt:lpstr>Пізанська вежа</vt:lpstr>
      <vt:lpstr>Слайд 18</vt:lpstr>
      <vt:lpstr>Фонтан ді Треві</vt:lpstr>
      <vt:lpstr>Слайд 20</vt:lpstr>
      <vt:lpstr>Собор Святого Марка</vt:lpstr>
      <vt:lpstr>Слайд 22</vt:lpstr>
      <vt:lpstr>Міланський собор</vt:lpstr>
      <vt:lpstr>Палац дожів</vt:lpstr>
      <vt:lpstr>Слайд 25</vt:lpstr>
      <vt:lpstr>Ріальто</vt:lpstr>
      <vt:lpstr>Слайд 27</vt:lpstr>
      <vt:lpstr>Дякую за увагу!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Італія</dc:title>
  <dc:creator>Admin</dc:creator>
  <cp:lastModifiedBy>Admin</cp:lastModifiedBy>
  <cp:revision>22</cp:revision>
  <dcterms:created xsi:type="dcterms:W3CDTF">2013-11-21T21:22:27Z</dcterms:created>
  <dcterms:modified xsi:type="dcterms:W3CDTF">2014-02-09T18:18:11Z</dcterms:modified>
</cp:coreProperties>
</file>