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41341206-8A18-48F6-8A65-6D87E011AC22}" type="datetimeFigureOut">
              <a:rPr lang="ru-RU" smtClean="0"/>
              <a:t>23.03.2014</a:t>
            </a:fld>
            <a:endParaRPr lang="ru-RU"/>
          </a:p>
        </p:txBody>
      </p:sp>
      <p:sp>
        <p:nvSpPr>
          <p:cNvPr id="17" name="Slide Number Placeholder 16"/>
          <p:cNvSpPr>
            <a:spLocks noGrp="1"/>
          </p:cNvSpPr>
          <p:nvPr>
            <p:ph type="sldNum" sz="quarter" idx="11"/>
          </p:nvPr>
        </p:nvSpPr>
        <p:spPr/>
        <p:txBody>
          <a:bodyPr/>
          <a:lstStyle/>
          <a:p>
            <a:fld id="{1E3565CF-DC54-48D1-B190-0843CFE77EB9}"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1341206-8A18-48F6-8A65-6D87E011AC22}" type="datetimeFigureOut">
              <a:rPr lang="ru-RU" smtClean="0"/>
              <a:t>23.03.2014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3565CF-DC54-48D1-B190-0843CFE77EB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1341206-8A18-48F6-8A65-6D87E011AC22}" type="datetimeFigureOut">
              <a:rPr lang="ru-RU" smtClean="0"/>
              <a:t>23.03.2014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3565CF-DC54-48D1-B190-0843CFE77EB9}"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41341206-8A18-48F6-8A65-6D87E011AC22}" type="datetimeFigureOut">
              <a:rPr lang="ru-RU" smtClean="0"/>
              <a:t>23.03.2014</a:t>
            </a:fld>
            <a:endParaRPr lang="ru-RU"/>
          </a:p>
        </p:txBody>
      </p:sp>
      <p:sp>
        <p:nvSpPr>
          <p:cNvPr id="12" name="Slide Number Placeholder 11"/>
          <p:cNvSpPr>
            <a:spLocks noGrp="1"/>
          </p:cNvSpPr>
          <p:nvPr>
            <p:ph type="sldNum" sz="quarter" idx="15"/>
          </p:nvPr>
        </p:nvSpPr>
        <p:spPr/>
        <p:txBody>
          <a:bodyPr/>
          <a:lstStyle/>
          <a:p>
            <a:fld id="{1E3565CF-DC54-48D1-B190-0843CFE77EB9}"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41341206-8A18-48F6-8A65-6D87E011AC22}" type="datetimeFigureOut">
              <a:rPr lang="ru-RU" smtClean="0"/>
              <a:t>23.03.2014</a:t>
            </a:fld>
            <a:endParaRPr lang="ru-RU"/>
          </a:p>
        </p:txBody>
      </p:sp>
      <p:sp>
        <p:nvSpPr>
          <p:cNvPr id="14" name="Slide Number Placeholder 13"/>
          <p:cNvSpPr>
            <a:spLocks noGrp="1"/>
          </p:cNvSpPr>
          <p:nvPr>
            <p:ph type="sldNum" sz="quarter" idx="11"/>
          </p:nvPr>
        </p:nvSpPr>
        <p:spPr/>
        <p:txBody>
          <a:bodyPr/>
          <a:lstStyle/>
          <a:p>
            <a:fld id="{1E3565CF-DC54-48D1-B190-0843CFE77EB9}"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41341206-8A18-48F6-8A65-6D87E011AC22}" type="datetimeFigureOut">
              <a:rPr lang="ru-RU" smtClean="0"/>
              <a:t>23.03.2014</a:t>
            </a:fld>
            <a:endParaRPr lang="ru-RU"/>
          </a:p>
        </p:txBody>
      </p:sp>
      <p:sp>
        <p:nvSpPr>
          <p:cNvPr id="12" name="Slide Number Placeholder 11"/>
          <p:cNvSpPr>
            <a:spLocks noGrp="1"/>
          </p:cNvSpPr>
          <p:nvPr>
            <p:ph type="sldNum" sz="quarter" idx="16"/>
          </p:nvPr>
        </p:nvSpPr>
        <p:spPr/>
        <p:txBody>
          <a:bodyPr/>
          <a:lstStyle/>
          <a:p>
            <a:fld id="{1E3565CF-DC54-48D1-B190-0843CFE77EB9}"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41341206-8A18-48F6-8A65-6D87E011AC22}" type="datetimeFigureOut">
              <a:rPr lang="ru-RU" smtClean="0"/>
              <a:t>23.03.2014</a:t>
            </a:fld>
            <a:endParaRPr lang="ru-RU"/>
          </a:p>
        </p:txBody>
      </p:sp>
      <p:sp>
        <p:nvSpPr>
          <p:cNvPr id="12" name="Slide Number Placeholder 11"/>
          <p:cNvSpPr>
            <a:spLocks noGrp="1"/>
          </p:cNvSpPr>
          <p:nvPr>
            <p:ph type="sldNum" sz="quarter" idx="17"/>
          </p:nvPr>
        </p:nvSpPr>
        <p:spPr/>
        <p:txBody>
          <a:bodyPr/>
          <a:lstStyle/>
          <a:p>
            <a:fld id="{1E3565CF-DC54-48D1-B190-0843CFE77EB9}"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41341206-8A18-48F6-8A65-6D87E011AC22}" type="datetimeFigureOut">
              <a:rPr lang="ru-RU" smtClean="0"/>
              <a:t>23.03.2014</a:t>
            </a:fld>
            <a:endParaRPr lang="ru-RU"/>
          </a:p>
        </p:txBody>
      </p:sp>
      <p:sp>
        <p:nvSpPr>
          <p:cNvPr id="16" name="Slide Number Placeholder 15"/>
          <p:cNvSpPr>
            <a:spLocks noGrp="1"/>
          </p:cNvSpPr>
          <p:nvPr>
            <p:ph type="sldNum" sz="quarter" idx="11"/>
          </p:nvPr>
        </p:nvSpPr>
        <p:spPr/>
        <p:txBody>
          <a:bodyPr/>
          <a:lstStyle/>
          <a:p>
            <a:fld id="{1E3565CF-DC54-48D1-B190-0843CFE77EB9}"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1341206-8A18-48F6-8A65-6D87E011AC22}" type="datetimeFigureOut">
              <a:rPr lang="ru-RU" smtClean="0"/>
              <a:t>23.03.2014</a:t>
            </a:fld>
            <a:endParaRPr lang="ru-RU"/>
          </a:p>
        </p:txBody>
      </p:sp>
      <p:sp>
        <p:nvSpPr>
          <p:cNvPr id="8" name="Slide Number Placeholder 7"/>
          <p:cNvSpPr>
            <a:spLocks noGrp="1"/>
          </p:cNvSpPr>
          <p:nvPr>
            <p:ph type="sldNum" sz="quarter" idx="11"/>
          </p:nvPr>
        </p:nvSpPr>
        <p:spPr/>
        <p:txBody>
          <a:bodyPr/>
          <a:lstStyle/>
          <a:p>
            <a:fld id="{1E3565CF-DC54-48D1-B190-0843CFE77EB9}"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41341206-8A18-48F6-8A65-6D87E011AC22}" type="datetimeFigureOut">
              <a:rPr lang="ru-RU" smtClean="0"/>
              <a:t>23.03.2014</a:t>
            </a:fld>
            <a:endParaRPr lang="ru-RU"/>
          </a:p>
        </p:txBody>
      </p:sp>
      <p:sp>
        <p:nvSpPr>
          <p:cNvPr id="19" name="Slide Number Placeholder 18"/>
          <p:cNvSpPr>
            <a:spLocks noGrp="1"/>
          </p:cNvSpPr>
          <p:nvPr>
            <p:ph type="sldNum" sz="quarter" idx="16"/>
          </p:nvPr>
        </p:nvSpPr>
        <p:spPr/>
        <p:txBody>
          <a:bodyPr/>
          <a:lstStyle/>
          <a:p>
            <a:fld id="{1E3565CF-DC54-48D1-B190-0843CFE77EB9}"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41341206-8A18-48F6-8A65-6D87E011AC22}" type="datetimeFigureOut">
              <a:rPr lang="ru-RU" smtClean="0"/>
              <a:t>23.03.2014</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1E3565CF-DC54-48D1-B190-0843CFE77EB9}"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1341206-8A18-48F6-8A65-6D87E011AC22}" type="datetimeFigureOut">
              <a:rPr lang="ru-RU" smtClean="0"/>
              <a:t>23.03.2014</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1E3565CF-DC54-48D1-B190-0843CFE77EB9}"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52120" y="4725144"/>
            <a:ext cx="2624336" cy="1198984"/>
          </a:xfrm>
        </p:spPr>
        <p:txBody>
          <a:bodyPr>
            <a:noAutofit/>
          </a:bodyPr>
          <a:lstStyle/>
          <a:p>
            <a:pPr algn="r"/>
            <a:r>
              <a:rPr lang="en-US" sz="2800" dirty="0" err="1" smtClean="0">
                <a:solidFill>
                  <a:schemeClr val="tx1"/>
                </a:solidFill>
              </a:rPr>
              <a:t>Sechkina</a:t>
            </a:r>
            <a:r>
              <a:rPr lang="en-US" sz="2800" dirty="0" smtClean="0">
                <a:solidFill>
                  <a:schemeClr val="tx1"/>
                </a:solidFill>
              </a:rPr>
              <a:t> </a:t>
            </a:r>
            <a:r>
              <a:rPr lang="en-US" sz="2800" dirty="0" err="1" smtClean="0">
                <a:solidFill>
                  <a:schemeClr val="tx1"/>
                </a:solidFill>
              </a:rPr>
              <a:t>Anastasiya</a:t>
            </a:r>
            <a:endParaRPr lang="en-US" sz="2800" dirty="0" smtClean="0">
              <a:solidFill>
                <a:schemeClr val="tx1"/>
              </a:solidFill>
            </a:endParaRPr>
          </a:p>
          <a:p>
            <a:pPr algn="r"/>
            <a:r>
              <a:rPr lang="en-US" sz="2800" dirty="0" smtClean="0">
                <a:solidFill>
                  <a:schemeClr val="tx1"/>
                </a:solidFill>
              </a:rPr>
              <a:t>11-L</a:t>
            </a:r>
            <a:endParaRPr lang="ru-RU" sz="2800" dirty="0">
              <a:solidFill>
                <a:schemeClr val="tx1"/>
              </a:solidFill>
            </a:endParaRPr>
          </a:p>
        </p:txBody>
      </p:sp>
      <p:sp>
        <p:nvSpPr>
          <p:cNvPr id="2" name="Заголовок 1"/>
          <p:cNvSpPr>
            <a:spLocks noGrp="1"/>
          </p:cNvSpPr>
          <p:nvPr>
            <p:ph type="title"/>
          </p:nvPr>
        </p:nvSpPr>
        <p:spPr>
          <a:xfrm>
            <a:off x="2483768" y="2276872"/>
            <a:ext cx="4013200" cy="1224136"/>
          </a:xfrm>
        </p:spPr>
        <p:txBody>
          <a:bodyPr>
            <a:noAutofit/>
          </a:bodyPr>
          <a:lstStyle/>
          <a:p>
            <a:r>
              <a:rPr lang="en-US" sz="4000" dirty="0" smtClean="0"/>
              <a:t>Henri Matisse</a:t>
            </a:r>
            <a:endParaRPr lang="ru-RU" sz="4000" dirty="0"/>
          </a:p>
        </p:txBody>
      </p:sp>
    </p:spTree>
    <p:extLst>
      <p:ext uri="{BB962C8B-B14F-4D97-AF65-F5344CB8AC3E}">
        <p14:creationId xmlns:p14="http://schemas.microsoft.com/office/powerpoint/2010/main" val="3681933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r>
              <a:rPr lang="en-US" dirty="0"/>
              <a:t>Fauvism as a style began around 1900 and continued beyond 1910, the movement as such lasted only a few years, 1904–1908, and had three </a:t>
            </a:r>
            <a:r>
              <a:rPr lang="en-US" dirty="0" smtClean="0"/>
              <a:t>exhibitions. The </a:t>
            </a:r>
            <a:r>
              <a:rPr lang="en-US" dirty="0"/>
              <a:t>leaders of the movement were Matisse and André Derain</a:t>
            </a:r>
            <a:r>
              <a:rPr lang="en-US" dirty="0" smtClean="0"/>
              <a:t>. </a:t>
            </a:r>
            <a:r>
              <a:rPr lang="en-US" dirty="0"/>
              <a:t>Matisse's first solo exhibition was at </a:t>
            </a:r>
            <a:r>
              <a:rPr lang="en-US" dirty="0" err="1"/>
              <a:t>Ambroise</a:t>
            </a:r>
            <a:r>
              <a:rPr lang="en-US" dirty="0"/>
              <a:t> </a:t>
            </a:r>
            <a:r>
              <a:rPr lang="en-US" dirty="0" err="1"/>
              <a:t>Vollard's</a:t>
            </a:r>
            <a:r>
              <a:rPr lang="en-US" dirty="0"/>
              <a:t> gallery in 1904</a:t>
            </a:r>
            <a:r>
              <a:rPr lang="en-US" dirty="0" smtClean="0"/>
              <a:t>, </a:t>
            </a:r>
            <a:r>
              <a:rPr lang="en-US" dirty="0"/>
              <a:t>without much success. </a:t>
            </a:r>
            <a:endParaRPr lang="en-US" dirty="0" smtClean="0"/>
          </a:p>
          <a:p>
            <a:r>
              <a:rPr lang="en-US" dirty="0" smtClean="0"/>
              <a:t>The </a:t>
            </a:r>
            <a:r>
              <a:rPr lang="en-US" dirty="0"/>
              <a:t>decline of the Fauvist movement after 1906 did not affect the career of Matisse; many of his finest works were created between 1906 and </a:t>
            </a:r>
            <a:r>
              <a:rPr lang="en-US" dirty="0" smtClean="0"/>
              <a:t>1917.</a:t>
            </a:r>
            <a:endParaRPr lang="ru-RU" dirty="0"/>
          </a:p>
        </p:txBody>
      </p:sp>
      <p:sp>
        <p:nvSpPr>
          <p:cNvPr id="2" name="Заголовок 1"/>
          <p:cNvSpPr>
            <a:spLocks noGrp="1"/>
          </p:cNvSpPr>
          <p:nvPr>
            <p:ph type="title"/>
          </p:nvPr>
        </p:nvSpPr>
        <p:spPr/>
        <p:txBody>
          <a:bodyPr/>
          <a:lstStyle/>
          <a:p>
            <a:pPr algn="ctr"/>
            <a:r>
              <a:rPr lang="en-US" dirty="0"/>
              <a:t>Fauvism</a:t>
            </a:r>
            <a:endParaRPr lang="ru-RU" dirty="0"/>
          </a:p>
        </p:txBody>
      </p:sp>
    </p:spTree>
    <p:extLst>
      <p:ext uri="{BB962C8B-B14F-4D97-AF65-F5344CB8AC3E}">
        <p14:creationId xmlns:p14="http://schemas.microsoft.com/office/powerpoint/2010/main" val="394060933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7"/>
            <a:ext cx="3312368" cy="4529927"/>
          </a:xfrm>
          <a:prstGeom prst="rect">
            <a:avLst/>
          </a:prstGeom>
          <a:ln>
            <a:noFill/>
          </a:ln>
          <a:effectLst>
            <a:softEdge rad="112500"/>
          </a:effectLst>
        </p:spPr>
      </p:pic>
      <p:sp>
        <p:nvSpPr>
          <p:cNvPr id="2" name="TextBox 1"/>
          <p:cNvSpPr txBox="1"/>
          <p:nvPr/>
        </p:nvSpPr>
        <p:spPr>
          <a:xfrm>
            <a:off x="3952538" y="620688"/>
            <a:ext cx="3960440" cy="1077218"/>
          </a:xfrm>
          <a:prstGeom prst="rect">
            <a:avLst/>
          </a:prstGeom>
          <a:noFill/>
        </p:spPr>
        <p:txBody>
          <a:bodyPr wrap="square" rtlCol="0">
            <a:spAutoFit/>
          </a:bodyPr>
          <a:lstStyle/>
          <a:p>
            <a:pPr algn="ctr"/>
            <a:r>
              <a:rPr lang="en-US" sz="3200" dirty="0" smtClean="0"/>
              <a:t>Selected works: Paris, 1901–1910</a:t>
            </a:r>
            <a:endParaRPr lang="ru-RU" sz="32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756356"/>
            <a:ext cx="3247228" cy="4084564"/>
          </a:xfrm>
          <a:prstGeom prst="rect">
            <a:avLst/>
          </a:prstGeom>
          <a:ln>
            <a:noFill/>
          </a:ln>
          <a:effectLst>
            <a:softEdge rad="112500"/>
          </a:effectLst>
        </p:spPr>
      </p:pic>
      <p:sp>
        <p:nvSpPr>
          <p:cNvPr id="5" name="TextBox 4"/>
          <p:cNvSpPr txBox="1"/>
          <p:nvPr/>
        </p:nvSpPr>
        <p:spPr>
          <a:xfrm>
            <a:off x="611560" y="4941168"/>
            <a:ext cx="2808312" cy="646331"/>
          </a:xfrm>
          <a:prstGeom prst="rect">
            <a:avLst/>
          </a:prstGeom>
          <a:noFill/>
        </p:spPr>
        <p:txBody>
          <a:bodyPr wrap="square" rtlCol="0">
            <a:spAutoFit/>
          </a:bodyPr>
          <a:lstStyle/>
          <a:p>
            <a:r>
              <a:rPr lang="en-US" dirty="0" smtClean="0"/>
              <a:t>A Glimpse of Notre-Dame in the Late Afternoon, 1902</a:t>
            </a:r>
            <a:endParaRPr lang="ru-RU" dirty="0"/>
          </a:p>
        </p:txBody>
      </p:sp>
      <p:sp>
        <p:nvSpPr>
          <p:cNvPr id="6" name="TextBox 5"/>
          <p:cNvSpPr txBox="1"/>
          <p:nvPr/>
        </p:nvSpPr>
        <p:spPr>
          <a:xfrm>
            <a:off x="5148064" y="6093296"/>
            <a:ext cx="3600400" cy="369332"/>
          </a:xfrm>
          <a:prstGeom prst="rect">
            <a:avLst/>
          </a:prstGeom>
          <a:noFill/>
        </p:spPr>
        <p:txBody>
          <a:bodyPr wrap="square" rtlCol="0">
            <a:spAutoFit/>
          </a:bodyPr>
          <a:lstStyle/>
          <a:p>
            <a:r>
              <a:rPr lang="en-US" dirty="0" smtClean="0"/>
              <a:t>Madras Rouge, The Red </a:t>
            </a:r>
            <a:r>
              <a:rPr lang="en-US" dirty="0" err="1" smtClean="0"/>
              <a:t>Turba</a:t>
            </a:r>
            <a:r>
              <a:rPr lang="en-US" dirty="0" smtClean="0"/>
              <a:t>, 1907,</a:t>
            </a:r>
            <a:endParaRPr lang="ru-RU" dirty="0"/>
          </a:p>
        </p:txBody>
      </p:sp>
    </p:spTree>
    <p:extLst>
      <p:ext uri="{BB962C8B-B14F-4D97-AF65-F5344CB8AC3E}">
        <p14:creationId xmlns:p14="http://schemas.microsoft.com/office/powerpoint/2010/main" val="241208769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052736"/>
            <a:ext cx="6847554" cy="4536504"/>
          </a:xfrm>
          <a:prstGeom prst="rect">
            <a:avLst/>
          </a:prstGeom>
          <a:ln>
            <a:noFill/>
          </a:ln>
          <a:effectLst>
            <a:softEdge rad="112500"/>
          </a:effectLst>
        </p:spPr>
      </p:pic>
      <p:sp>
        <p:nvSpPr>
          <p:cNvPr id="3" name="TextBox 2"/>
          <p:cNvSpPr txBox="1"/>
          <p:nvPr/>
        </p:nvSpPr>
        <p:spPr>
          <a:xfrm>
            <a:off x="1763688" y="5877272"/>
            <a:ext cx="6264696" cy="461665"/>
          </a:xfrm>
          <a:prstGeom prst="rect">
            <a:avLst/>
          </a:prstGeom>
          <a:noFill/>
        </p:spPr>
        <p:txBody>
          <a:bodyPr wrap="square" rtlCol="0">
            <a:spAutoFit/>
          </a:bodyPr>
          <a:lstStyle/>
          <a:p>
            <a:pPr algn="ctr"/>
            <a:r>
              <a:rPr lang="en-US" sz="2400" dirty="0" smtClean="0"/>
              <a:t>The Dance (first version), 1909</a:t>
            </a:r>
            <a:endParaRPr lang="ru-RU" sz="2400" dirty="0"/>
          </a:p>
        </p:txBody>
      </p:sp>
    </p:spTree>
    <p:extLst>
      <p:ext uri="{BB962C8B-B14F-4D97-AF65-F5344CB8AC3E}">
        <p14:creationId xmlns:p14="http://schemas.microsoft.com/office/powerpoint/2010/main" val="347585544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20688"/>
            <a:ext cx="4368966" cy="5472608"/>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980728"/>
            <a:ext cx="3924436" cy="4680520"/>
          </a:xfrm>
          <a:prstGeom prst="rect">
            <a:avLst/>
          </a:prstGeom>
          <a:ln>
            <a:noFill/>
          </a:ln>
          <a:effectLst>
            <a:softEdge rad="112500"/>
          </a:effectLst>
        </p:spPr>
      </p:pic>
      <p:sp>
        <p:nvSpPr>
          <p:cNvPr id="4" name="TextBox 3"/>
          <p:cNvSpPr txBox="1"/>
          <p:nvPr/>
        </p:nvSpPr>
        <p:spPr>
          <a:xfrm>
            <a:off x="539552" y="6093296"/>
            <a:ext cx="4104456" cy="646331"/>
          </a:xfrm>
          <a:prstGeom prst="rect">
            <a:avLst/>
          </a:prstGeom>
          <a:noFill/>
        </p:spPr>
        <p:txBody>
          <a:bodyPr wrap="square" rtlCol="0">
            <a:spAutoFit/>
          </a:bodyPr>
          <a:lstStyle/>
          <a:p>
            <a:r>
              <a:rPr lang="en-US" dirty="0" smtClean="0"/>
              <a:t>Portrait of Madame Matisse (The green line), 1905</a:t>
            </a:r>
            <a:endParaRPr lang="ru-RU" dirty="0"/>
          </a:p>
        </p:txBody>
      </p:sp>
      <p:sp>
        <p:nvSpPr>
          <p:cNvPr id="5" name="TextBox 4"/>
          <p:cNvSpPr txBox="1"/>
          <p:nvPr/>
        </p:nvSpPr>
        <p:spPr>
          <a:xfrm>
            <a:off x="5292080" y="5805264"/>
            <a:ext cx="3851920" cy="369332"/>
          </a:xfrm>
          <a:prstGeom prst="rect">
            <a:avLst/>
          </a:prstGeom>
          <a:noFill/>
        </p:spPr>
        <p:txBody>
          <a:bodyPr wrap="square" rtlCol="0">
            <a:spAutoFit/>
          </a:bodyPr>
          <a:lstStyle/>
          <a:p>
            <a:r>
              <a:rPr lang="en-US" dirty="0" smtClean="0"/>
              <a:t>Open Window, </a:t>
            </a:r>
            <a:r>
              <a:rPr lang="en-US" dirty="0" err="1" smtClean="0"/>
              <a:t>Collioure</a:t>
            </a:r>
            <a:r>
              <a:rPr lang="en-US" dirty="0" smtClean="0"/>
              <a:t>, 1905</a:t>
            </a:r>
            <a:endParaRPr lang="ru-RU" dirty="0"/>
          </a:p>
        </p:txBody>
      </p:sp>
    </p:spTree>
    <p:extLst>
      <p:ext uri="{BB962C8B-B14F-4D97-AF65-F5344CB8AC3E}">
        <p14:creationId xmlns:p14="http://schemas.microsoft.com/office/powerpoint/2010/main" val="37075667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5" y="692695"/>
            <a:ext cx="3816424" cy="4985329"/>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76672"/>
            <a:ext cx="4429342" cy="5625265"/>
          </a:xfrm>
          <a:prstGeom prst="rect">
            <a:avLst/>
          </a:prstGeom>
          <a:ln>
            <a:noFill/>
          </a:ln>
          <a:effectLst>
            <a:softEdge rad="112500"/>
          </a:effectLst>
        </p:spPr>
      </p:pic>
      <p:sp>
        <p:nvSpPr>
          <p:cNvPr id="4" name="TextBox 3"/>
          <p:cNvSpPr txBox="1"/>
          <p:nvPr/>
        </p:nvSpPr>
        <p:spPr>
          <a:xfrm>
            <a:off x="539552" y="5877272"/>
            <a:ext cx="3816424" cy="369332"/>
          </a:xfrm>
          <a:prstGeom prst="rect">
            <a:avLst/>
          </a:prstGeom>
          <a:noFill/>
        </p:spPr>
        <p:txBody>
          <a:bodyPr wrap="square" rtlCol="0">
            <a:spAutoFit/>
          </a:bodyPr>
          <a:lstStyle/>
          <a:p>
            <a:r>
              <a:rPr lang="fr-FR" dirty="0" smtClean="0"/>
              <a:t>La coiffure, 1907, oil on canvas</a:t>
            </a:r>
            <a:endParaRPr lang="ru-RU" dirty="0"/>
          </a:p>
        </p:txBody>
      </p:sp>
      <p:sp>
        <p:nvSpPr>
          <p:cNvPr id="5" name="TextBox 4"/>
          <p:cNvSpPr txBox="1"/>
          <p:nvPr/>
        </p:nvSpPr>
        <p:spPr>
          <a:xfrm>
            <a:off x="4788024" y="6246604"/>
            <a:ext cx="4069302" cy="369332"/>
          </a:xfrm>
          <a:prstGeom prst="rect">
            <a:avLst/>
          </a:prstGeom>
          <a:noFill/>
        </p:spPr>
        <p:txBody>
          <a:bodyPr wrap="square" rtlCol="0">
            <a:spAutoFit/>
          </a:bodyPr>
          <a:lstStyle/>
          <a:p>
            <a:r>
              <a:rPr lang="en-US" dirty="0" smtClean="0"/>
              <a:t>The Young Sailor II, 1906</a:t>
            </a:r>
            <a:endParaRPr lang="ru-RU" dirty="0"/>
          </a:p>
        </p:txBody>
      </p:sp>
    </p:spTree>
    <p:extLst>
      <p:ext uri="{BB962C8B-B14F-4D97-AF65-F5344CB8AC3E}">
        <p14:creationId xmlns:p14="http://schemas.microsoft.com/office/powerpoint/2010/main" val="294946898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30944"/>
            <a:ext cx="5498635" cy="6545994"/>
          </a:xfrm>
          <a:prstGeom prst="rect">
            <a:avLst/>
          </a:prstGeom>
          <a:ln>
            <a:noFill/>
          </a:ln>
          <a:effectLst>
            <a:softEdge rad="112500"/>
          </a:effectLst>
        </p:spPr>
      </p:pic>
      <p:sp>
        <p:nvSpPr>
          <p:cNvPr id="4" name="TextBox 3"/>
          <p:cNvSpPr txBox="1"/>
          <p:nvPr/>
        </p:nvSpPr>
        <p:spPr>
          <a:xfrm>
            <a:off x="395536" y="2023132"/>
            <a:ext cx="2592288" cy="1384995"/>
          </a:xfrm>
          <a:prstGeom prst="rect">
            <a:avLst/>
          </a:prstGeom>
          <a:noFill/>
        </p:spPr>
        <p:txBody>
          <a:bodyPr wrap="square" rtlCol="0">
            <a:spAutoFit/>
          </a:bodyPr>
          <a:lstStyle/>
          <a:p>
            <a:r>
              <a:rPr lang="en-US" sz="2800" dirty="0" smtClean="0"/>
              <a:t>Self-Portrait in a Striped T-shirt 1906</a:t>
            </a:r>
            <a:endParaRPr lang="ru-RU" sz="2800" dirty="0"/>
          </a:p>
        </p:txBody>
      </p:sp>
    </p:spTree>
    <p:extLst>
      <p:ext uri="{BB962C8B-B14F-4D97-AF65-F5344CB8AC3E}">
        <p14:creationId xmlns:p14="http://schemas.microsoft.com/office/powerpoint/2010/main" val="41490482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r>
              <a:rPr lang="en-US" dirty="0"/>
              <a:t>Around April 1906 he met Pablo Picasso, who was 11 years younger than Matisse</a:t>
            </a:r>
            <a:r>
              <a:rPr lang="en-US" dirty="0" smtClean="0"/>
              <a:t>. </a:t>
            </a:r>
            <a:r>
              <a:rPr lang="en-US" dirty="0"/>
              <a:t>The two became lifelong friends as well as rivals and are often compared; one key difference between them is that Matisse drew and painted from nature, while Picasso was much more inclined to work from imagination. The subjects painted most frequently by both artists were women and still life, with Matisse more likely to place his figures in fully </a:t>
            </a:r>
            <a:r>
              <a:rPr lang="en-US" dirty="0" err="1"/>
              <a:t>realised</a:t>
            </a:r>
            <a:r>
              <a:rPr lang="en-US" dirty="0"/>
              <a:t> interiors. </a:t>
            </a:r>
            <a:endParaRPr lang="ru-RU" dirty="0"/>
          </a:p>
        </p:txBody>
      </p:sp>
      <p:sp>
        <p:nvSpPr>
          <p:cNvPr id="2" name="Заголовок 1"/>
          <p:cNvSpPr>
            <a:spLocks noGrp="1"/>
          </p:cNvSpPr>
          <p:nvPr>
            <p:ph type="title"/>
          </p:nvPr>
        </p:nvSpPr>
        <p:spPr/>
        <p:txBody>
          <a:bodyPr>
            <a:normAutofit fontScale="90000"/>
          </a:bodyPr>
          <a:lstStyle/>
          <a:p>
            <a:r>
              <a:rPr lang="en-US" dirty="0"/>
              <a:t>Gertrude Stein, </a:t>
            </a:r>
            <a:r>
              <a:rPr lang="en-US" dirty="0" err="1"/>
              <a:t>Académie</a:t>
            </a:r>
            <a:r>
              <a:rPr lang="en-US" dirty="0"/>
              <a:t> Matisse, and the Cone sisters</a:t>
            </a:r>
            <a:endParaRPr lang="ru-RU" dirty="0"/>
          </a:p>
        </p:txBody>
      </p:sp>
    </p:spTree>
    <p:extLst>
      <p:ext uri="{BB962C8B-B14F-4D97-AF65-F5344CB8AC3E}">
        <p14:creationId xmlns:p14="http://schemas.microsoft.com/office/powerpoint/2010/main" val="3740597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593" y="216421"/>
            <a:ext cx="3676650" cy="5705475"/>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706582"/>
            <a:ext cx="3558483" cy="5589240"/>
          </a:xfrm>
          <a:prstGeom prst="rect">
            <a:avLst/>
          </a:prstGeom>
          <a:ln>
            <a:noFill/>
          </a:ln>
          <a:effectLst>
            <a:softEdge rad="112500"/>
          </a:effectLst>
        </p:spPr>
      </p:pic>
      <p:sp>
        <p:nvSpPr>
          <p:cNvPr id="2" name="TextBox 1"/>
          <p:cNvSpPr txBox="1"/>
          <p:nvPr/>
        </p:nvSpPr>
        <p:spPr>
          <a:xfrm>
            <a:off x="107504" y="71046"/>
            <a:ext cx="5472608" cy="523220"/>
          </a:xfrm>
          <a:prstGeom prst="rect">
            <a:avLst/>
          </a:prstGeom>
          <a:noFill/>
        </p:spPr>
        <p:txBody>
          <a:bodyPr wrap="square" rtlCol="0">
            <a:spAutoFit/>
          </a:bodyPr>
          <a:lstStyle/>
          <a:p>
            <a:pPr algn="ctr"/>
            <a:r>
              <a:rPr lang="en-US" sz="2800" dirty="0" smtClean="0"/>
              <a:t>Selected works: Paris, 1910–1917</a:t>
            </a:r>
            <a:endParaRPr lang="ru-RU" sz="2800" dirty="0"/>
          </a:p>
        </p:txBody>
      </p:sp>
      <p:sp>
        <p:nvSpPr>
          <p:cNvPr id="6" name="TextBox 5"/>
          <p:cNvSpPr txBox="1"/>
          <p:nvPr/>
        </p:nvSpPr>
        <p:spPr>
          <a:xfrm>
            <a:off x="755576" y="6341989"/>
            <a:ext cx="3270451" cy="400110"/>
          </a:xfrm>
          <a:prstGeom prst="rect">
            <a:avLst/>
          </a:prstGeom>
          <a:noFill/>
        </p:spPr>
        <p:txBody>
          <a:bodyPr wrap="square" rtlCol="0">
            <a:spAutoFit/>
          </a:bodyPr>
          <a:lstStyle/>
          <a:p>
            <a:r>
              <a:rPr lang="en-US" sz="2000" dirty="0" smtClean="0"/>
              <a:t>View of Notre-Dame, 1914</a:t>
            </a:r>
            <a:endParaRPr lang="ru-RU" sz="2000" dirty="0"/>
          </a:p>
        </p:txBody>
      </p:sp>
      <p:sp>
        <p:nvSpPr>
          <p:cNvPr id="7" name="TextBox 6"/>
          <p:cNvSpPr txBox="1"/>
          <p:nvPr/>
        </p:nvSpPr>
        <p:spPr>
          <a:xfrm>
            <a:off x="4860032" y="5941879"/>
            <a:ext cx="3600400" cy="707886"/>
          </a:xfrm>
          <a:prstGeom prst="rect">
            <a:avLst/>
          </a:prstGeom>
          <a:noFill/>
        </p:spPr>
        <p:txBody>
          <a:bodyPr wrap="square" rtlCol="0">
            <a:spAutoFit/>
          </a:bodyPr>
          <a:lstStyle/>
          <a:p>
            <a:pPr algn="ctr"/>
            <a:r>
              <a:rPr lang="en-US" sz="2000" dirty="0" err="1" smtClean="0"/>
              <a:t>Auguste</a:t>
            </a:r>
            <a:r>
              <a:rPr lang="en-US" sz="2000" dirty="0" smtClean="0"/>
              <a:t> </a:t>
            </a:r>
            <a:r>
              <a:rPr lang="en-US" sz="2000" dirty="0" err="1" smtClean="0"/>
              <a:t>Pellerin</a:t>
            </a:r>
            <a:r>
              <a:rPr lang="en-US" sz="2000" dirty="0" smtClean="0"/>
              <a:t> II, 1916-17, oil on canvas</a:t>
            </a:r>
            <a:endParaRPr lang="ru-RU" sz="2000" dirty="0"/>
          </a:p>
        </p:txBody>
      </p:sp>
    </p:spTree>
    <p:extLst>
      <p:ext uri="{BB962C8B-B14F-4D97-AF65-F5344CB8AC3E}">
        <p14:creationId xmlns:p14="http://schemas.microsoft.com/office/powerpoint/2010/main" val="8547082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10" y="188640"/>
            <a:ext cx="4394200" cy="5715000"/>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85928"/>
            <a:ext cx="3945226" cy="5917840"/>
          </a:xfrm>
          <a:prstGeom prst="rect">
            <a:avLst/>
          </a:prstGeom>
          <a:ln>
            <a:noFill/>
          </a:ln>
          <a:effectLst>
            <a:softEdge rad="112500"/>
          </a:effectLst>
        </p:spPr>
      </p:pic>
      <p:sp>
        <p:nvSpPr>
          <p:cNvPr id="4" name="TextBox 3"/>
          <p:cNvSpPr txBox="1"/>
          <p:nvPr/>
        </p:nvSpPr>
        <p:spPr>
          <a:xfrm>
            <a:off x="389610" y="6103768"/>
            <a:ext cx="4110382" cy="400110"/>
          </a:xfrm>
          <a:prstGeom prst="rect">
            <a:avLst/>
          </a:prstGeom>
          <a:noFill/>
        </p:spPr>
        <p:txBody>
          <a:bodyPr wrap="square" rtlCol="0">
            <a:spAutoFit/>
          </a:bodyPr>
          <a:lstStyle/>
          <a:p>
            <a:r>
              <a:rPr lang="en-US" sz="2000" dirty="0" smtClean="0"/>
              <a:t>French Window at </a:t>
            </a:r>
            <a:r>
              <a:rPr lang="en-US" sz="2000" dirty="0" err="1" smtClean="0"/>
              <a:t>Collioure</a:t>
            </a:r>
            <a:r>
              <a:rPr lang="en-US" sz="2000" dirty="0" smtClean="0"/>
              <a:t>, 1914</a:t>
            </a:r>
            <a:endParaRPr lang="ru-RU" sz="2000" dirty="0"/>
          </a:p>
        </p:txBody>
      </p:sp>
      <p:sp>
        <p:nvSpPr>
          <p:cNvPr id="5" name="TextBox 4"/>
          <p:cNvSpPr txBox="1"/>
          <p:nvPr/>
        </p:nvSpPr>
        <p:spPr>
          <a:xfrm>
            <a:off x="5148064" y="6108956"/>
            <a:ext cx="3801210" cy="646331"/>
          </a:xfrm>
          <a:prstGeom prst="rect">
            <a:avLst/>
          </a:prstGeom>
          <a:noFill/>
        </p:spPr>
        <p:txBody>
          <a:bodyPr wrap="square" rtlCol="0">
            <a:spAutoFit/>
          </a:bodyPr>
          <a:lstStyle/>
          <a:p>
            <a:r>
              <a:rPr lang="en-US" dirty="0" smtClean="0"/>
              <a:t>Les </a:t>
            </a:r>
            <a:r>
              <a:rPr lang="en-US" dirty="0" err="1" smtClean="0"/>
              <a:t>poissons</a:t>
            </a:r>
            <a:r>
              <a:rPr lang="en-US" dirty="0" smtClean="0"/>
              <a:t> rouges (Interior with a Goldfish Bowl), 1914, oil on canvas</a:t>
            </a:r>
            <a:endParaRPr lang="ru-RU" dirty="0"/>
          </a:p>
        </p:txBody>
      </p:sp>
    </p:spTree>
    <p:extLst>
      <p:ext uri="{BB962C8B-B14F-4D97-AF65-F5344CB8AC3E}">
        <p14:creationId xmlns:p14="http://schemas.microsoft.com/office/powerpoint/2010/main" val="27450522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265" y="260648"/>
            <a:ext cx="6762750" cy="5476875"/>
          </a:xfrm>
          <a:prstGeom prst="rect">
            <a:avLst/>
          </a:prstGeom>
          <a:ln>
            <a:noFill/>
          </a:ln>
          <a:effectLst>
            <a:softEdge rad="112500"/>
          </a:effectLst>
        </p:spPr>
      </p:pic>
      <p:sp>
        <p:nvSpPr>
          <p:cNvPr id="3" name="TextBox 2"/>
          <p:cNvSpPr txBox="1"/>
          <p:nvPr/>
        </p:nvSpPr>
        <p:spPr>
          <a:xfrm>
            <a:off x="2888198" y="6021288"/>
            <a:ext cx="4320480" cy="461665"/>
          </a:xfrm>
          <a:prstGeom prst="rect">
            <a:avLst/>
          </a:prstGeom>
          <a:noFill/>
        </p:spPr>
        <p:txBody>
          <a:bodyPr wrap="square" rtlCol="0">
            <a:spAutoFit/>
          </a:bodyPr>
          <a:lstStyle/>
          <a:p>
            <a:pPr algn="ctr"/>
            <a:r>
              <a:rPr lang="en-US" sz="2400" dirty="0" smtClean="0"/>
              <a:t>The Conversation, 1911</a:t>
            </a:r>
            <a:endParaRPr lang="ru-RU" sz="2400" dirty="0"/>
          </a:p>
        </p:txBody>
      </p:sp>
    </p:spTree>
    <p:extLst>
      <p:ext uri="{BB962C8B-B14F-4D97-AF65-F5344CB8AC3E}">
        <p14:creationId xmlns:p14="http://schemas.microsoft.com/office/powerpoint/2010/main" val="219002344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1412776"/>
            <a:ext cx="3754760" cy="4525963"/>
          </a:xfrm>
        </p:spPr>
        <p:txBody>
          <a:bodyPr>
            <a:normAutofit/>
          </a:bodyPr>
          <a:lstStyle/>
          <a:p>
            <a:r>
              <a:rPr lang="en-US" sz="2400" dirty="0" smtClean="0"/>
              <a:t>Henri-</a:t>
            </a:r>
            <a:r>
              <a:rPr lang="en-US" sz="2400" dirty="0" err="1" smtClean="0"/>
              <a:t>Émile</a:t>
            </a:r>
            <a:r>
              <a:rPr lang="en-US" sz="2400" dirty="0" smtClean="0"/>
              <a:t>-</a:t>
            </a:r>
            <a:r>
              <a:rPr lang="en-US" sz="2400" dirty="0" err="1" smtClean="0"/>
              <a:t>Benoît</a:t>
            </a:r>
            <a:r>
              <a:rPr lang="en-US" sz="2400" dirty="0" smtClean="0"/>
              <a:t> Matisse was a French artist, known for his use of </a:t>
            </a:r>
            <a:r>
              <a:rPr lang="en-US" sz="2400" dirty="0" err="1" smtClean="0"/>
              <a:t>colour</a:t>
            </a:r>
            <a:r>
              <a:rPr lang="en-US" sz="2400" dirty="0" smtClean="0"/>
              <a:t> and his fluid and original </a:t>
            </a:r>
            <a:r>
              <a:rPr lang="en-US" sz="2400" dirty="0" err="1" smtClean="0"/>
              <a:t>draughtsmanship</a:t>
            </a:r>
            <a:r>
              <a:rPr lang="en-US" sz="2400" dirty="0" smtClean="0"/>
              <a:t>. He was a draughtsman, printmaker, and sculptor, but is known primarily as a painter.</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460370"/>
            <a:ext cx="3609975" cy="4762500"/>
          </a:xfrm>
          <a:prstGeom prst="rect">
            <a:avLst/>
          </a:prstGeom>
          <a:ln>
            <a:noFill/>
          </a:ln>
          <a:effectLst>
            <a:softEdge rad="112500"/>
          </a:effectLst>
        </p:spPr>
      </p:pic>
    </p:spTree>
    <p:extLst>
      <p:ext uri="{BB962C8B-B14F-4D97-AF65-F5344CB8AC3E}">
        <p14:creationId xmlns:p14="http://schemas.microsoft.com/office/powerpoint/2010/main" val="1111508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r>
              <a:rPr lang="en-US" dirty="0"/>
              <a:t>n 1917 Matisse relocated to </a:t>
            </a:r>
            <a:r>
              <a:rPr lang="en-US" dirty="0" err="1"/>
              <a:t>Cimiez</a:t>
            </a:r>
            <a:r>
              <a:rPr lang="en-US" dirty="0"/>
              <a:t> on the French Riviera, a suburb of the city of Nice. His work of the decade or so following this relocation shows a relaxation and a softening of his approach. This "return to order" is characteristic of much art of the post-World War I period, and can be compared with the neoclassicism of Picasso and Stravinsky, and the return to traditionalism of Derain. </a:t>
            </a:r>
            <a:endParaRPr lang="en-US" dirty="0" smtClean="0"/>
          </a:p>
          <a:p>
            <a:r>
              <a:rPr lang="en-US" dirty="0" smtClean="0"/>
              <a:t>His </a:t>
            </a:r>
            <a:r>
              <a:rPr lang="en-US" dirty="0"/>
              <a:t>orientalist odalisque paintings are characteristic of the period; while this work was popular, some contemporary critics found it shallow and </a:t>
            </a:r>
            <a:r>
              <a:rPr lang="en-US" dirty="0" smtClean="0"/>
              <a:t>decorative.</a:t>
            </a:r>
          </a:p>
          <a:p>
            <a:r>
              <a:rPr lang="en-US" dirty="0" smtClean="0"/>
              <a:t>In </a:t>
            </a:r>
            <a:r>
              <a:rPr lang="en-US" dirty="0"/>
              <a:t>the late 1920s Matisse once again engaged in active collaborations with other artists. He worked with not only Frenchmen, Dutch, Germans, and Spaniards, but also a few Americans and recent American immigrants.</a:t>
            </a:r>
            <a:endParaRPr lang="ru-RU" dirty="0"/>
          </a:p>
        </p:txBody>
      </p:sp>
      <p:sp>
        <p:nvSpPr>
          <p:cNvPr id="2" name="Заголовок 1"/>
          <p:cNvSpPr>
            <a:spLocks noGrp="1"/>
          </p:cNvSpPr>
          <p:nvPr>
            <p:ph type="title"/>
          </p:nvPr>
        </p:nvSpPr>
        <p:spPr/>
        <p:txBody>
          <a:bodyPr/>
          <a:lstStyle/>
          <a:p>
            <a:r>
              <a:rPr lang="en-US" dirty="0"/>
              <a:t>After Paris</a:t>
            </a:r>
            <a:endParaRPr lang="ru-RU" dirty="0"/>
          </a:p>
        </p:txBody>
      </p:sp>
    </p:spTree>
    <p:extLst>
      <p:ext uri="{BB962C8B-B14F-4D97-AF65-F5344CB8AC3E}">
        <p14:creationId xmlns:p14="http://schemas.microsoft.com/office/powerpoint/2010/main" val="37383320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772816"/>
            <a:ext cx="4738824" cy="3906557"/>
          </a:xfrm>
          <a:prstGeom prst="rect">
            <a:avLst/>
          </a:prstGeom>
        </p:spPr>
      </p:pic>
      <p:sp>
        <p:nvSpPr>
          <p:cNvPr id="3" name="Объект 2"/>
          <p:cNvSpPr>
            <a:spLocks noGrp="1"/>
          </p:cNvSpPr>
          <p:nvPr>
            <p:ph sz="quarter" idx="13"/>
          </p:nvPr>
        </p:nvSpPr>
        <p:spPr>
          <a:xfrm>
            <a:off x="457200" y="1772816"/>
            <a:ext cx="3322712" cy="4608512"/>
          </a:xfrm>
        </p:spPr>
        <p:txBody>
          <a:bodyPr>
            <a:normAutofit lnSpcReduction="10000"/>
          </a:bodyPr>
          <a:lstStyle/>
          <a:p>
            <a:r>
              <a:rPr lang="en-US" dirty="0"/>
              <a:t>He and his wife of 41 years separated in 1939. In 1941, he underwent surgery in which a colostomy was performed. Afterwards he started using a wheelchair, and until his death he was cared for by a Russian woman, Lydia </a:t>
            </a:r>
            <a:r>
              <a:rPr lang="en-US" dirty="0" err="1"/>
              <a:t>Delektorskaya</a:t>
            </a:r>
            <a:r>
              <a:rPr lang="en-US" dirty="0"/>
              <a:t>, formerly one of his models. </a:t>
            </a:r>
            <a:endParaRPr lang="en-US" dirty="0" smtClean="0"/>
          </a:p>
          <a:p>
            <a:r>
              <a:rPr lang="en-US" dirty="0"/>
              <a:t>In the 1940s he also worked as a graphic artist and produced black-and-white illustrations for several books and over one hundred original lithographs at the </a:t>
            </a:r>
            <a:r>
              <a:rPr lang="en-US" dirty="0" err="1"/>
              <a:t>Mourlot</a:t>
            </a:r>
            <a:r>
              <a:rPr lang="en-US" dirty="0"/>
              <a:t> Studios in Paris.</a:t>
            </a:r>
            <a:endParaRPr lang="ru-RU" dirty="0"/>
          </a:p>
        </p:txBody>
      </p:sp>
      <p:sp>
        <p:nvSpPr>
          <p:cNvPr id="2" name="Заголовок 1"/>
          <p:cNvSpPr>
            <a:spLocks noGrp="1"/>
          </p:cNvSpPr>
          <p:nvPr>
            <p:ph type="title"/>
          </p:nvPr>
        </p:nvSpPr>
        <p:spPr/>
        <p:txBody>
          <a:bodyPr/>
          <a:lstStyle/>
          <a:p>
            <a:r>
              <a:rPr lang="en-US" dirty="0"/>
              <a:t>The war years</a:t>
            </a:r>
            <a:endParaRPr lang="ru-RU" dirty="0"/>
          </a:p>
        </p:txBody>
      </p:sp>
    </p:spTree>
    <p:extLst>
      <p:ext uri="{BB962C8B-B14F-4D97-AF65-F5344CB8AC3E}">
        <p14:creationId xmlns:p14="http://schemas.microsoft.com/office/powerpoint/2010/main" val="15607937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r>
              <a:rPr lang="en-US" dirty="0" smtClean="0"/>
              <a:t>In </a:t>
            </a:r>
            <a:r>
              <a:rPr lang="en-US" dirty="0"/>
              <a:t>1951 Matisse finished a four-year project of designing the interior, the glass windows and the decorations of the </a:t>
            </a:r>
            <a:r>
              <a:rPr lang="en-US" dirty="0" err="1"/>
              <a:t>Chapelle</a:t>
            </a:r>
            <a:r>
              <a:rPr lang="en-US" dirty="0"/>
              <a:t> du </a:t>
            </a:r>
            <a:r>
              <a:rPr lang="en-US" dirty="0" err="1"/>
              <a:t>Rosaire</a:t>
            </a:r>
            <a:r>
              <a:rPr lang="en-US" dirty="0"/>
              <a:t> de </a:t>
            </a:r>
            <a:r>
              <a:rPr lang="en-US" dirty="0" err="1"/>
              <a:t>Vence</a:t>
            </a:r>
            <a:r>
              <a:rPr lang="en-US" dirty="0"/>
              <a:t>, often referred to as the Matisse Chapel. </a:t>
            </a:r>
            <a:endParaRPr lang="en-US" dirty="0" smtClean="0"/>
          </a:p>
        </p:txBody>
      </p:sp>
      <p:sp>
        <p:nvSpPr>
          <p:cNvPr id="2" name="Заголовок 1"/>
          <p:cNvSpPr>
            <a:spLocks noGrp="1"/>
          </p:cNvSpPr>
          <p:nvPr>
            <p:ph type="title"/>
          </p:nvPr>
        </p:nvSpPr>
        <p:spPr>
          <a:xfrm>
            <a:off x="2500719" y="980728"/>
            <a:ext cx="4114800" cy="701040"/>
          </a:xfrm>
        </p:spPr>
        <p:txBody>
          <a:bodyPr/>
          <a:lstStyle/>
          <a:p>
            <a:r>
              <a:rPr lang="en-US" dirty="0"/>
              <a:t>Last years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212976"/>
            <a:ext cx="4018567" cy="259228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140968"/>
            <a:ext cx="3001516" cy="2981506"/>
          </a:xfrm>
          <a:prstGeom prst="rect">
            <a:avLst/>
          </a:prstGeom>
        </p:spPr>
      </p:pic>
    </p:spTree>
    <p:extLst>
      <p:ext uri="{BB962C8B-B14F-4D97-AF65-F5344CB8AC3E}">
        <p14:creationId xmlns:p14="http://schemas.microsoft.com/office/powerpoint/2010/main" val="38991961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2692" y="1844824"/>
            <a:ext cx="8229600" cy="4075176"/>
          </a:xfrm>
        </p:spPr>
        <p:txBody>
          <a:bodyPr/>
          <a:lstStyle/>
          <a:p>
            <a:r>
              <a:rPr lang="en-US" dirty="0"/>
              <a:t>Matisse died of a heart attack at the age of 84 in 1954. He is interred in the cemetery of the </a:t>
            </a:r>
            <a:r>
              <a:rPr lang="en-US" dirty="0" err="1"/>
              <a:t>Monastère</a:t>
            </a:r>
            <a:r>
              <a:rPr lang="en-US" dirty="0"/>
              <a:t> Notre Dame de </a:t>
            </a:r>
            <a:r>
              <a:rPr lang="en-US" dirty="0" err="1"/>
              <a:t>Cimiez</a:t>
            </a:r>
            <a:r>
              <a:rPr lang="en-US" dirty="0"/>
              <a:t>, near Nice.</a:t>
            </a:r>
            <a:endParaRPr lang="ru-RU" dirty="0"/>
          </a:p>
        </p:txBody>
      </p:sp>
      <p:sp>
        <p:nvSpPr>
          <p:cNvPr id="2" name="Заголовок 1"/>
          <p:cNvSpPr>
            <a:spLocks noGrp="1"/>
          </p:cNvSpPr>
          <p:nvPr>
            <p:ph type="title"/>
          </p:nvPr>
        </p:nvSpPr>
        <p:spPr/>
        <p:txBody>
          <a:bodyPr/>
          <a:lstStyle/>
          <a:p>
            <a:r>
              <a:rPr lang="en-US" dirty="0"/>
              <a:t>Last years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708920"/>
            <a:ext cx="6283672" cy="3745235"/>
          </a:xfrm>
          <a:prstGeom prst="rect">
            <a:avLst/>
          </a:prstGeom>
        </p:spPr>
      </p:pic>
    </p:spTree>
    <p:extLst>
      <p:ext uri="{BB962C8B-B14F-4D97-AF65-F5344CB8AC3E}">
        <p14:creationId xmlns:p14="http://schemas.microsoft.com/office/powerpoint/2010/main" val="36484249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4320" y="1268760"/>
            <a:ext cx="4369688" cy="4896544"/>
          </a:xfrm>
        </p:spPr>
        <p:txBody>
          <a:bodyPr>
            <a:normAutofit fontScale="92500" lnSpcReduction="10000"/>
          </a:bodyPr>
          <a:lstStyle/>
          <a:p>
            <a:pPr algn="l"/>
            <a:r>
              <a:rPr lang="en-US" dirty="0"/>
              <a:t>Matisse was born in </a:t>
            </a:r>
            <a:br>
              <a:rPr lang="en-US" dirty="0"/>
            </a:br>
            <a:r>
              <a:rPr lang="en-US" dirty="0" smtClean="0"/>
              <a:t>Le </a:t>
            </a:r>
            <a:r>
              <a:rPr lang="en-US" dirty="0" err="1"/>
              <a:t>Cateau-Cambrésis</a:t>
            </a:r>
            <a:r>
              <a:rPr lang="en-US" dirty="0"/>
              <a:t>, </a:t>
            </a:r>
            <a:br>
              <a:rPr lang="en-US" dirty="0"/>
            </a:br>
            <a:r>
              <a:rPr lang="en-US" dirty="0" smtClean="0"/>
              <a:t>in </a:t>
            </a:r>
            <a:r>
              <a:rPr lang="en-US" dirty="0"/>
              <a:t>the Nord department in northern France, the oldest son of a prosperous grain merchant</a:t>
            </a:r>
            <a:r>
              <a:rPr lang="en-US" dirty="0" smtClean="0"/>
              <a:t>. </a:t>
            </a:r>
            <a:r>
              <a:rPr lang="en-US" dirty="0"/>
              <a:t>He grew up in </a:t>
            </a:r>
            <a:r>
              <a:rPr lang="en-US" dirty="0" err="1"/>
              <a:t>Bohain</a:t>
            </a:r>
            <a:r>
              <a:rPr lang="en-US" dirty="0"/>
              <a:t>-en-</a:t>
            </a:r>
            <a:r>
              <a:rPr lang="en-US" dirty="0" err="1"/>
              <a:t>Vermandois</a:t>
            </a:r>
            <a:r>
              <a:rPr lang="en-US" dirty="0"/>
              <a:t>, Picardie, France. </a:t>
            </a:r>
          </a:p>
          <a:p>
            <a:pPr algn="l"/>
            <a:r>
              <a:rPr lang="en-US" dirty="0" smtClean="0"/>
              <a:t>In </a:t>
            </a:r>
            <a:r>
              <a:rPr lang="en-US" dirty="0"/>
              <a:t>1887 he went to Paris to study law, working as a court administrator in Le </a:t>
            </a:r>
            <a:r>
              <a:rPr lang="en-US" dirty="0" err="1"/>
              <a:t>Cateau-Cambrésis</a:t>
            </a:r>
            <a:r>
              <a:rPr lang="en-US" dirty="0"/>
              <a:t> after gaining his qualification. He first started to paint in 1889, after his mother brought him art supplies during a period of convalescence following an attack of appendicitis. </a:t>
            </a:r>
            <a:endParaRPr lang="en-US" dirty="0" smtClean="0"/>
          </a:p>
          <a:p>
            <a:pPr algn="l"/>
            <a:r>
              <a:rPr lang="en-US" dirty="0"/>
              <a:t> Initially he painted still-</a:t>
            </a:r>
            <a:r>
              <a:rPr lang="en-US" dirty="0" err="1"/>
              <a:t>lifes</a:t>
            </a:r>
            <a:r>
              <a:rPr lang="en-US" dirty="0"/>
              <a:t> and landscapes in a traditional style, at which he achieved reasonable proficiency.</a:t>
            </a:r>
            <a:br>
              <a:rPr lang="en-US" dirty="0"/>
            </a:br>
            <a:endParaRPr lang="ru-RU" dirty="0"/>
          </a:p>
        </p:txBody>
      </p:sp>
      <p:sp>
        <p:nvSpPr>
          <p:cNvPr id="2" name="Заголовок 1"/>
          <p:cNvSpPr>
            <a:spLocks noGrp="1"/>
          </p:cNvSpPr>
          <p:nvPr>
            <p:ph type="title"/>
          </p:nvPr>
        </p:nvSpPr>
        <p:spPr/>
        <p:txBody>
          <a:bodyPr/>
          <a:lstStyle/>
          <a:p>
            <a:r>
              <a:rPr lang="en-US" dirty="0"/>
              <a:t>Early life and education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772815"/>
            <a:ext cx="3628980" cy="4747958"/>
          </a:xfrm>
          <a:prstGeom prst="rect">
            <a:avLst/>
          </a:prstGeom>
          <a:ln>
            <a:noFill/>
          </a:ln>
          <a:effectLst>
            <a:softEdge rad="112500"/>
          </a:effectLst>
        </p:spPr>
      </p:pic>
    </p:spTree>
    <p:extLst>
      <p:ext uri="{BB962C8B-B14F-4D97-AF65-F5344CB8AC3E}">
        <p14:creationId xmlns:p14="http://schemas.microsoft.com/office/powerpoint/2010/main" val="58950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788024" y="1844824"/>
            <a:ext cx="3865632" cy="4433704"/>
          </a:xfrm>
        </p:spPr>
        <p:txBody>
          <a:bodyPr>
            <a:normAutofit/>
          </a:bodyPr>
          <a:lstStyle/>
          <a:p>
            <a:r>
              <a:rPr lang="en-US" dirty="0"/>
              <a:t>With the model Caroline </a:t>
            </a:r>
            <a:r>
              <a:rPr lang="en-US" dirty="0" err="1"/>
              <a:t>Joblau</a:t>
            </a:r>
            <a:r>
              <a:rPr lang="en-US" dirty="0"/>
              <a:t>, he had a daughter, Marguerite, born in 1894. In 1898 he married </a:t>
            </a:r>
            <a:r>
              <a:rPr lang="en-US" dirty="0" err="1"/>
              <a:t>Amélie</a:t>
            </a:r>
            <a:r>
              <a:rPr lang="en-US" dirty="0"/>
              <a:t> </a:t>
            </a:r>
            <a:r>
              <a:rPr lang="en-US" dirty="0" err="1"/>
              <a:t>Noellie</a:t>
            </a:r>
            <a:r>
              <a:rPr lang="en-US" dirty="0"/>
              <a:t> </a:t>
            </a:r>
            <a:r>
              <a:rPr lang="en-US" dirty="0" err="1"/>
              <a:t>Parayre</a:t>
            </a:r>
            <a:r>
              <a:rPr lang="en-US" dirty="0"/>
              <a:t>; the two raised Marguerite together and had two sons, Jean (born 1899) and Pierre (born 1900). Marguerite and </a:t>
            </a:r>
            <a:r>
              <a:rPr lang="en-US" dirty="0" err="1"/>
              <a:t>Amélie</a:t>
            </a:r>
            <a:r>
              <a:rPr lang="en-US" dirty="0"/>
              <a:t> often served as models for Matisse.</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17" y="1916832"/>
            <a:ext cx="4842296" cy="3512203"/>
          </a:xfrm>
          <a:prstGeom prst="rect">
            <a:avLst/>
          </a:prstGeom>
          <a:ln>
            <a:noFill/>
          </a:ln>
          <a:effectLst>
            <a:softEdge rad="112500"/>
          </a:effectLst>
        </p:spPr>
      </p:pic>
    </p:spTree>
    <p:extLst>
      <p:ext uri="{BB962C8B-B14F-4D97-AF65-F5344CB8AC3E}">
        <p14:creationId xmlns:p14="http://schemas.microsoft.com/office/powerpoint/2010/main" val="13902718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12968" cy="6534726"/>
          </a:xfrm>
          <a:prstGeom prst="rect">
            <a:avLst/>
          </a:prstGeom>
          <a:ln>
            <a:noFill/>
          </a:ln>
          <a:effectLst>
            <a:softEdge rad="112500"/>
          </a:effectLst>
        </p:spPr>
      </p:pic>
      <p:sp>
        <p:nvSpPr>
          <p:cNvPr id="2" name="Заголовок 1"/>
          <p:cNvSpPr>
            <a:spLocks noGrp="1"/>
          </p:cNvSpPr>
          <p:nvPr>
            <p:ph type="title"/>
          </p:nvPr>
        </p:nvSpPr>
        <p:spPr>
          <a:xfrm>
            <a:off x="323528" y="2780928"/>
            <a:ext cx="8591550" cy="936103"/>
          </a:xfrm>
        </p:spPr>
        <p:txBody>
          <a:bodyPr>
            <a:normAutofit/>
          </a:bodyPr>
          <a:lstStyle/>
          <a:p>
            <a:pPr algn="ctr"/>
            <a:r>
              <a:rPr lang="en-US" sz="5400" dirty="0"/>
              <a:t>Early paintings</a:t>
            </a:r>
            <a:endParaRPr lang="ru-RU" sz="5400" dirty="0"/>
          </a:p>
        </p:txBody>
      </p:sp>
    </p:spTree>
    <p:extLst>
      <p:ext uri="{BB962C8B-B14F-4D97-AF65-F5344CB8AC3E}">
        <p14:creationId xmlns:p14="http://schemas.microsoft.com/office/powerpoint/2010/main" val="217578765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3343" b="13343"/>
          <a:stretch>
            <a:fillRect/>
          </a:stretch>
        </p:blipFill>
        <p:spPr/>
      </p:pic>
      <p:sp>
        <p:nvSpPr>
          <p:cNvPr id="3" name="Заголовок 2"/>
          <p:cNvSpPr>
            <a:spLocks noGrp="1"/>
          </p:cNvSpPr>
          <p:nvPr>
            <p:ph type="title"/>
          </p:nvPr>
        </p:nvSpPr>
        <p:spPr>
          <a:xfrm>
            <a:off x="323528" y="2708920"/>
            <a:ext cx="2834640" cy="975319"/>
          </a:xfrm>
        </p:spPr>
        <p:txBody>
          <a:bodyPr>
            <a:normAutofit/>
          </a:bodyPr>
          <a:lstStyle/>
          <a:p>
            <a:r>
              <a:rPr lang="en-US" dirty="0"/>
              <a:t>Blue Pot and Lemon (1897)</a:t>
            </a:r>
            <a:endParaRPr lang="ru-RU" dirty="0"/>
          </a:p>
        </p:txBody>
      </p:sp>
    </p:spTree>
    <p:extLst>
      <p:ext uri="{BB962C8B-B14F-4D97-AF65-F5344CB8AC3E}">
        <p14:creationId xmlns:p14="http://schemas.microsoft.com/office/powerpoint/2010/main" val="33728851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3343" b="13343"/>
          <a:stretch>
            <a:fillRect/>
          </a:stretch>
        </p:blipFill>
        <p:spPr/>
      </p:pic>
      <p:sp>
        <p:nvSpPr>
          <p:cNvPr id="3" name="Заголовок 2"/>
          <p:cNvSpPr>
            <a:spLocks noGrp="1"/>
          </p:cNvSpPr>
          <p:nvPr>
            <p:ph type="title"/>
          </p:nvPr>
        </p:nvSpPr>
        <p:spPr>
          <a:xfrm>
            <a:off x="107504" y="2492896"/>
            <a:ext cx="2699792" cy="1295399"/>
          </a:xfrm>
        </p:spPr>
        <p:txBody>
          <a:bodyPr/>
          <a:lstStyle/>
          <a:p>
            <a:r>
              <a:rPr lang="en-US" dirty="0"/>
              <a:t>Fruit and Coffeepot (1898)</a:t>
            </a:r>
            <a:endParaRPr lang="ru-RU" dirty="0"/>
          </a:p>
        </p:txBody>
      </p:sp>
    </p:spTree>
    <p:extLst>
      <p:ext uri="{BB962C8B-B14F-4D97-AF65-F5344CB8AC3E}">
        <p14:creationId xmlns:p14="http://schemas.microsoft.com/office/powerpoint/2010/main" val="392750498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5395" b="25395"/>
          <a:stretch>
            <a:fillRect/>
          </a:stretch>
        </p:blipFill>
        <p:spPr/>
      </p:pic>
      <p:sp>
        <p:nvSpPr>
          <p:cNvPr id="3" name="Заголовок 2"/>
          <p:cNvSpPr>
            <a:spLocks noGrp="1"/>
          </p:cNvSpPr>
          <p:nvPr>
            <p:ph type="title"/>
          </p:nvPr>
        </p:nvSpPr>
        <p:spPr>
          <a:xfrm>
            <a:off x="323528" y="2636912"/>
            <a:ext cx="2834640" cy="1295399"/>
          </a:xfrm>
        </p:spPr>
        <p:txBody>
          <a:bodyPr>
            <a:normAutofit/>
          </a:bodyPr>
          <a:lstStyle/>
          <a:p>
            <a:r>
              <a:rPr lang="en-US" dirty="0"/>
              <a:t>Vase of Sunflowers (1898)</a:t>
            </a:r>
            <a:endParaRPr lang="ru-RU" dirty="0"/>
          </a:p>
        </p:txBody>
      </p:sp>
    </p:spTree>
    <p:extLst>
      <p:ext uri="{BB962C8B-B14F-4D97-AF65-F5344CB8AC3E}">
        <p14:creationId xmlns:p14="http://schemas.microsoft.com/office/powerpoint/2010/main" val="204956639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4795" b="24795"/>
          <a:stretch>
            <a:fillRect/>
          </a:stretch>
        </p:blipFill>
        <p:spPr/>
      </p:pic>
      <p:sp>
        <p:nvSpPr>
          <p:cNvPr id="3" name="Заголовок 2"/>
          <p:cNvSpPr>
            <a:spLocks noGrp="1"/>
          </p:cNvSpPr>
          <p:nvPr>
            <p:ph type="title"/>
          </p:nvPr>
        </p:nvSpPr>
        <p:spPr>
          <a:xfrm>
            <a:off x="323528" y="2420888"/>
            <a:ext cx="2834640" cy="1047327"/>
          </a:xfrm>
        </p:spPr>
        <p:txBody>
          <a:bodyPr>
            <a:normAutofit/>
          </a:bodyPr>
          <a:lstStyle/>
          <a:p>
            <a:r>
              <a:rPr lang="en-US" dirty="0"/>
              <a:t>Crockery on a Table (1900)</a:t>
            </a:r>
            <a:endParaRPr lang="ru-RU" dirty="0"/>
          </a:p>
        </p:txBody>
      </p:sp>
    </p:spTree>
    <p:extLst>
      <p:ext uri="{BB962C8B-B14F-4D97-AF65-F5344CB8AC3E}">
        <p14:creationId xmlns:p14="http://schemas.microsoft.com/office/powerpoint/2010/main" val="218878490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92</TotalTime>
  <Words>723</Words>
  <Application>Microsoft Office PowerPoint</Application>
  <PresentationFormat>Экран (4:3)</PresentationFormat>
  <Paragraphs>45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BlackTie</vt:lpstr>
      <vt:lpstr>Henri Matisse</vt:lpstr>
      <vt:lpstr>Презентация PowerPoint</vt:lpstr>
      <vt:lpstr>Early life and education</vt:lpstr>
      <vt:lpstr>Презентация PowerPoint</vt:lpstr>
      <vt:lpstr>Early paintings</vt:lpstr>
      <vt:lpstr>Blue Pot and Lemon (1897)</vt:lpstr>
      <vt:lpstr>Fruit and Coffeepot (1898)</vt:lpstr>
      <vt:lpstr>Vase of Sunflowers (1898)</vt:lpstr>
      <vt:lpstr>Crockery on a Table (1900)</vt:lpstr>
      <vt:lpstr>Fauvism</vt:lpstr>
      <vt:lpstr>Презентация PowerPoint</vt:lpstr>
      <vt:lpstr>Презентация PowerPoint</vt:lpstr>
      <vt:lpstr>Презентация PowerPoint</vt:lpstr>
      <vt:lpstr>Презентация PowerPoint</vt:lpstr>
      <vt:lpstr>Презентация PowerPoint</vt:lpstr>
      <vt:lpstr>Gertrude Stein, Académie Matisse, and the Cone sisters</vt:lpstr>
      <vt:lpstr>Презентация PowerPoint</vt:lpstr>
      <vt:lpstr>Презентация PowerPoint</vt:lpstr>
      <vt:lpstr>Презентация PowerPoint</vt:lpstr>
      <vt:lpstr>After Paris</vt:lpstr>
      <vt:lpstr>The war years</vt:lpstr>
      <vt:lpstr>Last years</vt:lpstr>
      <vt:lpstr>Last years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Henri Matisse</dc:title>
  <dc:creator>Анастасия</dc:creator>
  <cp:lastModifiedBy>Анастасия</cp:lastModifiedBy>
  <cp:revision>9</cp:revision>
  <dcterms:created xsi:type="dcterms:W3CDTF">2014-03-23T20:08:32Z</dcterms:created>
  <dcterms:modified xsi:type="dcterms:W3CDTF">2014-03-23T21:41:20Z</dcterms:modified>
</cp:coreProperties>
</file>