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 жовтень 2012</c:v>
                </c:pt>
              </c:strCache>
            </c:strRef>
          </c:tx>
          <c:explosion val="25"/>
          <c:cat>
            <c:strRef>
              <c:f>Лист1!$A$2:$A$8</c:f>
              <c:strCache>
                <c:ptCount val="7"/>
                <c:pt idx="0">
                  <c:v>Chrome</c:v>
                </c:pt>
                <c:pt idx="1">
                  <c:v>Firefox</c:v>
                </c:pt>
                <c:pt idx="2">
                  <c:v>Opera</c:v>
                </c:pt>
                <c:pt idx="3">
                  <c:v>Explorer</c:v>
                </c:pt>
                <c:pt idx="4">
                  <c:v>Safari</c:v>
                </c:pt>
                <c:pt idx="5">
                  <c:v>Яндекс Браузер</c:v>
                </c:pt>
                <c:pt idx="6">
                  <c:v>Інші</c:v>
                </c:pt>
              </c:strCache>
            </c:strRef>
          </c:cat>
          <c:val>
            <c:numRef>
              <c:f>Лист1!$B$2:$B$8</c:f>
              <c:numCache>
                <c:formatCode>0%</c:formatCode>
                <c:ptCount val="7"/>
                <c:pt idx="0">
                  <c:v>0.32</c:v>
                </c:pt>
                <c:pt idx="1">
                  <c:v>0.21</c:v>
                </c:pt>
                <c:pt idx="2">
                  <c:v>0.18</c:v>
                </c:pt>
                <c:pt idx="3">
                  <c:v>0.1</c:v>
                </c:pt>
                <c:pt idx="4">
                  <c:v>0.09</c:v>
                </c:pt>
                <c:pt idx="5">
                  <c:v>0.06</c:v>
                </c:pt>
                <c:pt idx="6">
                  <c:v>0.02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F7BD30-F5EB-4591-9484-DBD5D289D04D}" type="datetimeFigureOut">
              <a:rPr lang="uk-UA" smtClean="0"/>
              <a:t>20.02.2013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857070-DB15-4F90-BEAA-06BD6EA7D6F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214566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кутний трикут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7" name="Пі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uk-UA" smtClean="0"/>
              <a:t>Зразок підзаголовка</a:t>
            </a:r>
            <a:endParaRPr kumimoji="0" lang="en-US"/>
          </a:p>
        </p:txBody>
      </p:sp>
      <p:grpSp>
        <p:nvGrpSpPr>
          <p:cNvPr id="2" name="Групувати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іліні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іліні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іліні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 сполучна ліні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Місце для дати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483AEC-3B10-42CB-B09C-DCBA72C8004D}" type="datetime1">
              <a:rPr lang="uk-UA" smtClean="0"/>
              <a:t>20.02.2013</a:t>
            </a:fld>
            <a:endParaRPr lang="uk-UA"/>
          </a:p>
        </p:txBody>
      </p:sp>
      <p:sp>
        <p:nvSpPr>
          <p:cNvPr id="19" name="Місце для нижнього колонтитула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ru-RU" smtClean="0"/>
              <a:t>Смілянський природничо-математичний ліцей Асоційована школа ЮНЕСКО</a:t>
            </a:r>
            <a:endParaRPr lang="uk-UA"/>
          </a:p>
        </p:txBody>
      </p:sp>
      <p:sp>
        <p:nvSpPr>
          <p:cNvPr id="27" name="Місце для номера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CE67B8B-C10B-4E24-8C4E-7449641E5D6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A5F959-A0C2-4CA3-B950-108BF3D658DF}" type="datetime1">
              <a:rPr lang="uk-UA" smtClean="0"/>
              <a:t>20.02.2013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Смілянський природничо-математичний ліцей Асоційована школа ЮНЕСКО</a:t>
            </a:r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E67B8B-C10B-4E24-8C4E-7449641E5D6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1405EA-4603-427C-AD54-FE24D3744E09}" type="datetime1">
              <a:rPr lang="uk-UA" smtClean="0"/>
              <a:t>20.02.2013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Смілянський природничо-математичний ліцей Асоційована школа ЮНЕСКО</a:t>
            </a:r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E67B8B-C10B-4E24-8C4E-7449641E5D6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166B27-7AB2-4933-8D7B-337E2CE3A84E}" type="datetime1">
              <a:rPr lang="uk-UA" smtClean="0"/>
              <a:t>20.02.2013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Смілянський природничо-математичний ліцей Асоційована школа ЮНЕСКО</a:t>
            </a:r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E67B8B-C10B-4E24-8C4E-7449641E5D65}" type="slidenum">
              <a:rPr lang="uk-UA" smtClean="0"/>
              <a:t>‹#›</a:t>
            </a:fld>
            <a:endParaRPr lang="uk-UA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84CF80-564C-45E9-B1FE-89F0EEDC13B5}" type="datetime1">
              <a:rPr lang="uk-UA" smtClean="0"/>
              <a:t>20.02.2013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Смілянський природничо-математичний ліцей Асоційована школа ЮНЕСКО</a:t>
            </a:r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E67B8B-C10B-4E24-8C4E-7449641E5D65}" type="slidenum">
              <a:rPr lang="uk-UA" smtClean="0"/>
              <a:t>‹#›</a:t>
            </a:fld>
            <a:endParaRPr lang="uk-UA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3971B2-A7EC-4D51-8B6F-42920A6FAF78}" type="datetime1">
              <a:rPr lang="uk-UA" smtClean="0"/>
              <a:t>20.02.2013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Смілянський природничо-математичний ліцей Асоційована школа ЮНЕСКО</a:t>
            </a:r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E67B8B-C10B-4E24-8C4E-7449641E5D65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Порівняння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вмісту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B00722-D800-42A4-B525-AE703AAC0B39}" type="datetime1">
              <a:rPr lang="uk-UA" smtClean="0"/>
              <a:t>20.02.2013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Смілянський природничо-математичний ліцей Асоційована школа ЮНЕСКО</a:t>
            </a:r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E67B8B-C10B-4E24-8C4E-7449641E5D65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04BFA0-02CD-4D57-9C95-0364A008906E}" type="datetime1">
              <a:rPr lang="uk-UA" smtClean="0"/>
              <a:t>20.02.2013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Смілянський природничо-математичний ліцей Асоційована школа ЮНЕСКО</a:t>
            </a:r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E67B8B-C10B-4E24-8C4E-7449641E5D65}" type="slidenum">
              <a:rPr lang="uk-UA" smtClean="0"/>
              <a:t>‹#›</a:t>
            </a:fld>
            <a:endParaRPr lang="uk-UA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308867-A727-4C2E-8646-4351927ADF03}" type="datetime1">
              <a:rPr lang="uk-UA" smtClean="0"/>
              <a:t>20.02.2013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Смілянський природничо-математичний ліцей Асоційована школа ЮНЕСКО</a:t>
            </a:r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E67B8B-C10B-4E24-8C4E-7449641E5D6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C480C2E-297B-4325-9357-47642BC3B63B}" type="datetime1">
              <a:rPr lang="uk-UA" smtClean="0"/>
              <a:t>20.02.2013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Смілянський природничо-математичний ліцей Асоційована школа ЮНЕСКО</a:t>
            </a:r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E67B8B-C10B-4E24-8C4E-7449641E5D65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uk-UA" smtClean="0"/>
              <a:t>Клацніть піктограму, щоб додати зображення</a:t>
            </a:r>
            <a:endParaRPr kumimoji="0" lang="en-US" dirty="0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6340048-846E-41E2-9E8E-76079A3DC5BE}" type="datetime1">
              <a:rPr lang="uk-UA" smtClean="0"/>
              <a:t>20.02.2013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ru-RU" smtClean="0"/>
              <a:t>Смілянський природничо-математичний ліцей Асоційована школа ЮНЕСКО</a:t>
            </a:r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CE67B8B-C10B-4E24-8C4E-7449641E5D65}" type="slidenum">
              <a:rPr lang="uk-UA" smtClean="0"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8" name="Поліліні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іліні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кутний трикут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 сполучна ліні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іліні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іліні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кутний трикут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 сполучна ліні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Місце для заголовка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0" name="Місце для тексту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  <a:p>
            <a:pPr lvl="1" eaLnBrk="1" latinLnBrk="0" hangingPunct="1"/>
            <a:r>
              <a:rPr kumimoji="0" lang="uk-UA" smtClean="0"/>
              <a:t>Другий рівень</a:t>
            </a:r>
          </a:p>
          <a:p>
            <a:pPr lvl="2" eaLnBrk="1" latinLnBrk="0" hangingPunct="1"/>
            <a:r>
              <a:rPr kumimoji="0" lang="uk-UA" smtClean="0"/>
              <a:t>Третій рівень</a:t>
            </a:r>
          </a:p>
          <a:p>
            <a:pPr lvl="3" eaLnBrk="1" latinLnBrk="0" hangingPunct="1"/>
            <a:r>
              <a:rPr kumimoji="0" lang="uk-UA" smtClean="0"/>
              <a:t>Четвертий рівень</a:t>
            </a:r>
          </a:p>
          <a:p>
            <a:pPr lvl="4" eaLnBrk="1" latinLnBrk="0" hangingPunct="1"/>
            <a:r>
              <a:rPr kumimoji="0" lang="uk-UA" smtClean="0"/>
              <a:t>П'ятий рівень</a:t>
            </a:r>
            <a:endParaRPr kumimoji="0" lang="en-US"/>
          </a:p>
        </p:txBody>
      </p:sp>
      <p:sp>
        <p:nvSpPr>
          <p:cNvPr id="10" name="Місце для дати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A0211FF-1729-4EC8-8D85-AF69B359CE7C}" type="datetime1">
              <a:rPr lang="uk-UA" smtClean="0"/>
              <a:t>20.02.2013</a:t>
            </a:fld>
            <a:endParaRPr lang="uk-UA"/>
          </a:p>
        </p:txBody>
      </p:sp>
      <p:sp>
        <p:nvSpPr>
          <p:cNvPr id="22" name="Місце для нижнього колонтитула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ru-RU" smtClean="0"/>
              <a:t>Смілянський природничо-математичний ліцей Асоційована школа ЮНЕСКО</a:t>
            </a:r>
            <a:endParaRPr lang="uk-UA"/>
          </a:p>
        </p:txBody>
      </p:sp>
      <p:sp>
        <p:nvSpPr>
          <p:cNvPr id="18" name="Місце для номера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CE67B8B-C10B-4E24-8C4E-7449641E5D65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uk-UA" dirty="0" smtClean="0"/>
              <a:t>Браузери. Основні види браузерів</a:t>
            </a:r>
            <a:endParaRPr lang="uk-UA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5810865" y="3645024"/>
            <a:ext cx="3312368" cy="1199704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uk-UA" dirty="0" smtClean="0"/>
              <a:t>Роботу виконала</a:t>
            </a:r>
          </a:p>
          <a:p>
            <a:pPr algn="l"/>
            <a:r>
              <a:rPr lang="uk-UA" dirty="0" smtClean="0"/>
              <a:t>Учениця ІІ-М курсу</a:t>
            </a:r>
          </a:p>
          <a:p>
            <a:pPr algn="l"/>
            <a:r>
              <a:rPr lang="uk-UA" dirty="0" smtClean="0"/>
              <a:t>Безпала Таміла</a:t>
            </a:r>
            <a:endParaRPr lang="uk-UA" dirty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3144256" cy="365125"/>
          </a:xfrm>
        </p:spPr>
        <p:txBody>
          <a:bodyPr/>
          <a:lstStyle/>
          <a:p>
            <a:r>
              <a:rPr lang="ru-RU" dirty="0" smtClean="0"/>
              <a:t>Смілянський природничо-математичний ліцей </a:t>
            </a:r>
            <a:r>
              <a:rPr lang="ru-RU" dirty="0" err="1" smtClean="0"/>
              <a:t>Асоційована</a:t>
            </a:r>
            <a:r>
              <a:rPr lang="ru-RU" dirty="0" smtClean="0"/>
              <a:t> школа ЮНЕСКО</a:t>
            </a:r>
            <a:endParaRPr lang="uk-UA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2343150" cy="195262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657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місту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uk-UA" dirty="0" smtClean="0">
                <a:solidFill>
                  <a:srgbClr val="0070C0"/>
                </a:solidFill>
              </a:rPr>
              <a:t>Дати визначення поняттю «браузер»</a:t>
            </a:r>
          </a:p>
          <a:p>
            <a:pPr>
              <a:buFont typeface="Wingdings" pitchFamily="2" charset="2"/>
              <a:buChar char="q"/>
            </a:pPr>
            <a:r>
              <a:rPr lang="uk-UA" dirty="0" smtClean="0">
                <a:solidFill>
                  <a:srgbClr val="0070C0"/>
                </a:solidFill>
              </a:rPr>
              <a:t>Перелічити функції браузерів</a:t>
            </a:r>
          </a:p>
          <a:p>
            <a:pPr>
              <a:buFont typeface="Wingdings" pitchFamily="2" charset="2"/>
              <a:buChar char="q"/>
            </a:pPr>
            <a:r>
              <a:rPr lang="uk-UA" dirty="0" smtClean="0">
                <a:solidFill>
                  <a:srgbClr val="0070C0"/>
                </a:solidFill>
              </a:rPr>
              <a:t>Перелічити основні види браузерів</a:t>
            </a:r>
          </a:p>
          <a:p>
            <a:pPr>
              <a:buFont typeface="Wingdings" pitchFamily="2" charset="2"/>
              <a:buChar char="q"/>
            </a:pPr>
            <a:r>
              <a:rPr lang="uk-UA" dirty="0" smtClean="0">
                <a:solidFill>
                  <a:srgbClr val="0070C0"/>
                </a:solidFill>
              </a:rPr>
              <a:t>Скласти порівняльну таблицю довільних 3-ох браузерів</a:t>
            </a:r>
          </a:p>
          <a:p>
            <a:pPr>
              <a:buFont typeface="Wingdings" pitchFamily="2" charset="2"/>
              <a:buChar char="q"/>
            </a:pPr>
            <a:r>
              <a:rPr lang="uk-UA" dirty="0" smtClean="0">
                <a:solidFill>
                  <a:srgbClr val="0070C0"/>
                </a:solidFill>
              </a:rPr>
              <a:t>Порівняти популярність браузерів у світі</a:t>
            </a:r>
            <a:endParaRPr lang="uk-UA" dirty="0">
              <a:solidFill>
                <a:srgbClr val="0070C0"/>
              </a:solidFill>
            </a:endParaRPr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Смілянський природничо-математичний ліцей Асоційована школа ЮНЕСКО</a:t>
            </a:r>
            <a:endParaRPr lang="uk-UA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Мої завдання:</a:t>
            </a:r>
            <a:endParaRPr lang="uk-U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41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місту 1"/>
          <p:cNvSpPr>
            <a:spLocks noGrp="1"/>
          </p:cNvSpPr>
          <p:nvPr>
            <p:ph idx="1"/>
          </p:nvPr>
        </p:nvSpPr>
        <p:spPr>
          <a:xfrm>
            <a:off x="467544" y="188640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vi-VN" sz="3000" b="1" i="1" dirty="0" smtClean="0">
                <a:solidFill>
                  <a:srgbClr val="FF0000"/>
                </a:solidFill>
              </a:rPr>
              <a:t>Браузер</a:t>
            </a:r>
            <a:r>
              <a:rPr lang="uk-UA" sz="3000" b="1" i="1" dirty="0">
                <a:solidFill>
                  <a:srgbClr val="FF0000"/>
                </a:solidFill>
              </a:rPr>
              <a:t> </a:t>
            </a:r>
            <a:r>
              <a:rPr lang="vi-VN" sz="3000" b="1" i="1" dirty="0" smtClean="0">
                <a:solidFill>
                  <a:srgbClr val="FF0000"/>
                </a:solidFill>
              </a:rPr>
              <a:t>переглядач</a:t>
            </a:r>
            <a:r>
              <a:rPr lang="vi-VN" dirty="0"/>
              <a:t> </a:t>
            </a:r>
            <a:r>
              <a:rPr lang="vi-VN" dirty="0" smtClean="0"/>
              <a:t>—</a:t>
            </a:r>
            <a:r>
              <a:rPr lang="uk-UA" dirty="0" smtClean="0"/>
              <a:t> </a:t>
            </a:r>
            <a:r>
              <a:rPr lang="vi-VN" dirty="0" smtClean="0">
                <a:solidFill>
                  <a:srgbClr val="0070C0"/>
                </a:solidFill>
              </a:rPr>
              <a:t>програмне </a:t>
            </a:r>
            <a:r>
              <a:rPr lang="vi-VN" dirty="0">
                <a:solidFill>
                  <a:srgbClr val="0070C0"/>
                </a:solidFill>
              </a:rPr>
              <a:t>забезпечення для комп'ютера або іншого електронного пристрою, як правило, під'єднаного до Інтернету, що дає можливість користувачеві взаємодіяти з текстом, малюнками або іншою інформацією на гіпертекстовій веб-сторінці. </a:t>
            </a:r>
            <a:endParaRPr lang="uk-UA" dirty="0">
              <a:solidFill>
                <a:srgbClr val="0070C0"/>
              </a:solidFill>
            </a:endParaRPr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Смілянський природничо-математичний ліцей Асоційована школа ЮНЕСКО</a:t>
            </a:r>
            <a:endParaRPr lang="uk-UA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199" y="3356992"/>
            <a:ext cx="5005521" cy="273327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376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місту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Blip>
                <a:blip r:embed="rId2"/>
              </a:buBlip>
            </a:pPr>
            <a:r>
              <a:rPr lang="ru-RU" sz="2000" dirty="0">
                <a:solidFill>
                  <a:srgbClr val="FFC000"/>
                </a:solidFill>
              </a:rPr>
              <a:t>Веб-</a:t>
            </a:r>
            <a:r>
              <a:rPr lang="ru-RU" sz="2000" dirty="0" err="1">
                <a:solidFill>
                  <a:srgbClr val="FFC000"/>
                </a:solidFill>
              </a:rPr>
              <a:t>переглядач</a:t>
            </a:r>
            <a:r>
              <a:rPr lang="ru-RU" sz="2000" dirty="0">
                <a:solidFill>
                  <a:srgbClr val="FFC000"/>
                </a:solidFill>
              </a:rPr>
              <a:t> </a:t>
            </a:r>
            <a:r>
              <a:rPr lang="ru-RU" sz="2000" dirty="0" err="1">
                <a:solidFill>
                  <a:srgbClr val="FFC000"/>
                </a:solidFill>
              </a:rPr>
              <a:t>під’єднується</a:t>
            </a:r>
            <a:r>
              <a:rPr lang="ru-RU" sz="2000" dirty="0">
                <a:solidFill>
                  <a:srgbClr val="FFC000"/>
                </a:solidFill>
              </a:rPr>
              <a:t> до сервера HTTP, </a:t>
            </a:r>
            <a:r>
              <a:rPr lang="ru-RU" sz="2000" dirty="0" err="1">
                <a:solidFill>
                  <a:srgbClr val="FFC000"/>
                </a:solidFill>
              </a:rPr>
              <a:t>отримує</a:t>
            </a:r>
            <a:r>
              <a:rPr lang="ru-RU" sz="2000" dirty="0">
                <a:solidFill>
                  <a:srgbClr val="FFC000"/>
                </a:solidFill>
              </a:rPr>
              <a:t> з </a:t>
            </a:r>
            <a:r>
              <a:rPr lang="ru-RU" sz="2000" dirty="0" err="1">
                <a:solidFill>
                  <a:srgbClr val="FFC000"/>
                </a:solidFill>
              </a:rPr>
              <a:t>нього</a:t>
            </a:r>
            <a:r>
              <a:rPr lang="ru-RU" sz="2000" dirty="0">
                <a:solidFill>
                  <a:srgbClr val="FFC000"/>
                </a:solidFill>
              </a:rPr>
              <a:t> документ і </a:t>
            </a:r>
            <a:r>
              <a:rPr lang="ru-RU" sz="2000" dirty="0" err="1">
                <a:solidFill>
                  <a:srgbClr val="FFC000"/>
                </a:solidFill>
              </a:rPr>
              <a:t>форматує</a:t>
            </a:r>
            <a:r>
              <a:rPr lang="ru-RU" sz="2000" dirty="0">
                <a:solidFill>
                  <a:srgbClr val="FFC000"/>
                </a:solidFill>
              </a:rPr>
              <a:t> </a:t>
            </a:r>
            <a:r>
              <a:rPr lang="ru-RU" sz="2000" dirty="0" err="1">
                <a:solidFill>
                  <a:srgbClr val="FFC000"/>
                </a:solidFill>
              </a:rPr>
              <a:t>його</a:t>
            </a:r>
            <a:r>
              <a:rPr lang="ru-RU" sz="2000" dirty="0">
                <a:solidFill>
                  <a:srgbClr val="FFC000"/>
                </a:solidFill>
              </a:rPr>
              <a:t> для </a:t>
            </a:r>
            <a:r>
              <a:rPr lang="ru-RU" sz="2000" dirty="0" err="1">
                <a:solidFill>
                  <a:srgbClr val="FFC000"/>
                </a:solidFill>
              </a:rPr>
              <a:t>представлення</a:t>
            </a:r>
            <a:r>
              <a:rPr lang="ru-RU" sz="2000" dirty="0">
                <a:solidFill>
                  <a:srgbClr val="FFC000"/>
                </a:solidFill>
              </a:rPr>
              <a:t> </a:t>
            </a:r>
            <a:r>
              <a:rPr lang="ru-RU" sz="2000" dirty="0" err="1">
                <a:solidFill>
                  <a:srgbClr val="FFC000"/>
                </a:solidFill>
              </a:rPr>
              <a:t>користувачеві</a:t>
            </a:r>
            <a:r>
              <a:rPr lang="ru-RU" sz="2000" dirty="0">
                <a:solidFill>
                  <a:srgbClr val="FFC000"/>
                </a:solidFill>
              </a:rPr>
              <a:t> </a:t>
            </a:r>
            <a:r>
              <a:rPr lang="ru-RU" sz="2000" dirty="0" err="1">
                <a:solidFill>
                  <a:srgbClr val="FFC000"/>
                </a:solidFill>
              </a:rPr>
              <a:t>або</a:t>
            </a:r>
            <a:r>
              <a:rPr lang="ru-RU" sz="2000" dirty="0">
                <a:solidFill>
                  <a:srgbClr val="FFC000"/>
                </a:solidFill>
              </a:rPr>
              <a:t> </a:t>
            </a:r>
            <a:r>
              <a:rPr lang="ru-RU" sz="2000" dirty="0" err="1">
                <a:solidFill>
                  <a:srgbClr val="FFC000"/>
                </a:solidFill>
              </a:rPr>
              <a:t>намагається</a:t>
            </a:r>
            <a:r>
              <a:rPr lang="ru-RU" sz="2000" dirty="0">
                <a:solidFill>
                  <a:srgbClr val="FFC000"/>
                </a:solidFill>
              </a:rPr>
              <a:t> </a:t>
            </a:r>
            <a:r>
              <a:rPr lang="ru-RU" sz="2000" dirty="0" err="1">
                <a:solidFill>
                  <a:srgbClr val="FFC000"/>
                </a:solidFill>
              </a:rPr>
              <a:t>викликати</a:t>
            </a:r>
            <a:r>
              <a:rPr lang="ru-RU" sz="2000" dirty="0">
                <a:solidFill>
                  <a:srgbClr val="FFC000"/>
                </a:solidFill>
              </a:rPr>
              <a:t> </a:t>
            </a:r>
            <a:r>
              <a:rPr lang="ru-RU" sz="2000" dirty="0" err="1">
                <a:solidFill>
                  <a:srgbClr val="FFC000"/>
                </a:solidFill>
              </a:rPr>
              <a:t>зовнішню</a:t>
            </a:r>
            <a:r>
              <a:rPr lang="ru-RU" sz="2000" dirty="0">
                <a:solidFill>
                  <a:srgbClr val="FFC000"/>
                </a:solidFill>
              </a:rPr>
              <a:t> </a:t>
            </a:r>
            <a:r>
              <a:rPr lang="ru-RU" sz="2000" dirty="0" err="1" smtClean="0">
                <a:solidFill>
                  <a:srgbClr val="FFC000"/>
                </a:solidFill>
              </a:rPr>
              <a:t>програму</a:t>
            </a:r>
            <a:endParaRPr lang="ru-RU" sz="2000" dirty="0" smtClean="0">
              <a:solidFill>
                <a:srgbClr val="FFC000"/>
              </a:solidFill>
            </a:endParaRPr>
          </a:p>
          <a:p>
            <a:pPr algn="just">
              <a:buBlip>
                <a:blip r:embed="rId2"/>
              </a:buBlip>
            </a:pPr>
            <a:r>
              <a:rPr lang="en-US" sz="2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 </a:t>
            </a:r>
            <a:r>
              <a:rPr lang="en-US" sz="20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визначає</a:t>
            </a:r>
            <a:r>
              <a:rPr lang="en-US" sz="2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 World Wide Web 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Consortium</a:t>
            </a:r>
            <a:endParaRPr lang="uk-UA" sz="20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just">
              <a:buBlip>
                <a:blip r:embed="rId2"/>
              </a:buBlip>
            </a:pPr>
            <a:r>
              <a:rPr lang="ru-RU" sz="2000" dirty="0" err="1">
                <a:solidFill>
                  <a:srgbClr val="92D050"/>
                </a:solidFill>
              </a:rPr>
              <a:t>Адресування</a:t>
            </a:r>
            <a:r>
              <a:rPr lang="ru-RU" sz="2000" dirty="0">
                <a:solidFill>
                  <a:srgbClr val="92D050"/>
                </a:solidFill>
              </a:rPr>
              <a:t> </a:t>
            </a:r>
            <a:r>
              <a:rPr lang="ru-RU" sz="2000" dirty="0" err="1">
                <a:solidFill>
                  <a:srgbClr val="92D050"/>
                </a:solidFill>
              </a:rPr>
              <a:t>сторінок</a:t>
            </a:r>
            <a:r>
              <a:rPr lang="ru-RU" sz="2000" dirty="0">
                <a:solidFill>
                  <a:srgbClr val="92D050"/>
                </a:solidFill>
              </a:rPr>
              <a:t> </a:t>
            </a:r>
            <a:r>
              <a:rPr lang="ru-RU" sz="2000" dirty="0" err="1">
                <a:solidFill>
                  <a:srgbClr val="92D050"/>
                </a:solidFill>
              </a:rPr>
              <a:t>відбувається</a:t>
            </a:r>
            <a:r>
              <a:rPr lang="ru-RU" sz="2000" dirty="0">
                <a:solidFill>
                  <a:srgbClr val="92D050"/>
                </a:solidFill>
              </a:rPr>
              <a:t> за </a:t>
            </a:r>
            <a:r>
              <a:rPr lang="ru-RU" sz="2000" dirty="0" err="1">
                <a:solidFill>
                  <a:srgbClr val="92D050"/>
                </a:solidFill>
              </a:rPr>
              <a:t>допомогою</a:t>
            </a:r>
            <a:r>
              <a:rPr lang="ru-RU" sz="2000" dirty="0">
                <a:solidFill>
                  <a:srgbClr val="92D050"/>
                </a:solidFill>
              </a:rPr>
              <a:t> URL</a:t>
            </a:r>
            <a:endParaRPr lang="ru-RU" sz="2000" dirty="0" smtClean="0">
              <a:solidFill>
                <a:srgbClr val="92D050"/>
              </a:solidFill>
            </a:endParaRPr>
          </a:p>
          <a:p>
            <a:pPr algn="just">
              <a:buBlip>
                <a:blip r:embed="rId2"/>
              </a:buBlip>
            </a:pPr>
            <a:endParaRPr lang="uk-UA" sz="2000" dirty="0">
              <a:solidFill>
                <a:srgbClr val="FFC000"/>
              </a:solidFill>
            </a:endParaRPr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Смілянський природничо-математичний ліцей Асоційована школа ЮНЕСКО</a:t>
            </a:r>
            <a:endParaRPr lang="uk-UA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rgbClr val="00B050"/>
                </a:solidFill>
              </a:rPr>
              <a:t>Функції браузерів:</a:t>
            </a:r>
            <a:endParaRPr lang="uk-UA" dirty="0">
              <a:solidFill>
                <a:srgbClr val="00B05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09221">
            <a:off x="5395712" y="3963772"/>
            <a:ext cx="3057525" cy="192747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65822">
            <a:off x="2051720" y="3855945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2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місту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Microsoft Internet </a:t>
            </a:r>
            <a:r>
              <a:rPr lang="en-US" dirty="0" smtClean="0">
                <a:solidFill>
                  <a:srgbClr val="00B050"/>
                </a:solidFill>
              </a:rPr>
              <a:t>Explorer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dirty="0">
                <a:solidFill>
                  <a:srgbClr val="00B050"/>
                </a:solidFill>
              </a:rPr>
              <a:t>Mozilla </a:t>
            </a:r>
            <a:r>
              <a:rPr lang="en-US" dirty="0" smtClean="0">
                <a:solidFill>
                  <a:srgbClr val="00B050"/>
                </a:solidFill>
              </a:rPr>
              <a:t>Firefox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dirty="0">
                <a:solidFill>
                  <a:srgbClr val="00B050"/>
                </a:solidFill>
              </a:rPr>
              <a:t>Google </a:t>
            </a:r>
            <a:r>
              <a:rPr lang="en-US" dirty="0" smtClean="0">
                <a:solidFill>
                  <a:srgbClr val="00B050"/>
                </a:solidFill>
              </a:rPr>
              <a:t>Chrome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rgbClr val="00B050"/>
                </a:solidFill>
              </a:rPr>
              <a:t>Safari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rgbClr val="00B050"/>
                </a:solidFill>
              </a:rPr>
              <a:t>Opera</a:t>
            </a:r>
            <a:endParaRPr lang="en-US" dirty="0">
              <a:solidFill>
                <a:srgbClr val="00B050"/>
              </a:solidFill>
            </a:endParaRPr>
          </a:p>
          <a:p>
            <a:endParaRPr lang="uk-UA" dirty="0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Смілянський природничо-математичний ліцей Асоційована школа ЮНЕСКО</a:t>
            </a:r>
            <a:endParaRPr lang="uk-UA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400" i="1" dirty="0" smtClean="0">
                <a:solidFill>
                  <a:srgbClr val="FF0000"/>
                </a:solidFill>
              </a:rPr>
              <a:t>Види браузерів:</a:t>
            </a:r>
            <a:endParaRPr lang="uk-UA" sz="4400" i="1" dirty="0">
              <a:solidFill>
                <a:srgbClr val="FF00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8372" y="2636912"/>
            <a:ext cx="5002835" cy="36194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64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4845407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Смілянський природничо-математичний ліцей Асоційована школа ЮНЕСКО</a:t>
            </a:r>
            <a:endParaRPr lang="uk-UA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4800" i="1" dirty="0" smtClean="0">
                <a:solidFill>
                  <a:srgbClr val="FF3399"/>
                </a:solidFill>
              </a:rPr>
              <a:t>Популярність браузерів у світі</a:t>
            </a:r>
            <a:endParaRPr lang="uk-UA" sz="4800" i="1" dirty="0">
              <a:solidFill>
                <a:srgbClr val="FF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9942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Смілянський природничо-математичний ліцей Асоційована школа ЮНЕСКО</a:t>
            </a:r>
            <a:endParaRPr lang="uk-UA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617" y="404664"/>
            <a:ext cx="8960383" cy="54773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56630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Найбільш популярними браузерами є:</a:t>
            </a:r>
          </a:p>
          <a:p>
            <a:endParaRPr lang="uk-UA" dirty="0" smtClean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Смілянський природничо-математичний ліцей Асоційована школа ЮНЕСКО</a:t>
            </a:r>
            <a:endParaRPr lang="uk-UA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800" i="1" dirty="0" smtClean="0">
                <a:solidFill>
                  <a:srgbClr val="7030A0"/>
                </a:solidFill>
              </a:rPr>
              <a:t>Висновок:</a:t>
            </a:r>
            <a:endParaRPr lang="uk-UA" sz="4800" i="1" dirty="0">
              <a:solidFill>
                <a:srgbClr val="7030A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183"/>
          <a:stretch/>
        </p:blipFill>
        <p:spPr bwMode="auto">
          <a:xfrm>
            <a:off x="539552" y="1844824"/>
            <a:ext cx="5313521" cy="2759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132856"/>
            <a:ext cx="3054717" cy="40416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33383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естибюль">
  <a:themeElements>
    <a:clrScheme name="Вестибюль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Вестибюль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Вестибюль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58</TotalTime>
  <Words>114</Words>
  <Application>Microsoft Office PowerPoint</Application>
  <PresentationFormat>Экран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Вестибюль</vt:lpstr>
      <vt:lpstr>Браузери. Основні види браузерів</vt:lpstr>
      <vt:lpstr>Мої завдання:</vt:lpstr>
      <vt:lpstr>Презентация PowerPoint</vt:lpstr>
      <vt:lpstr>Функції браузерів:</vt:lpstr>
      <vt:lpstr>Види браузерів:</vt:lpstr>
      <vt:lpstr>Популярність браузерів у світі</vt:lpstr>
      <vt:lpstr>Презентация PowerPoint</vt:lpstr>
      <vt:lpstr>Висновок: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Браузери. Основні види браузерів</dc:title>
  <dc:creator>student</dc:creator>
  <cp:lastModifiedBy>1</cp:lastModifiedBy>
  <cp:revision>6</cp:revision>
  <dcterms:created xsi:type="dcterms:W3CDTF">2013-02-07T09:22:39Z</dcterms:created>
  <dcterms:modified xsi:type="dcterms:W3CDTF">2013-02-20T19:17:49Z</dcterms:modified>
</cp:coreProperties>
</file>