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982602-64EB-4D8A-8CBC-2D7329088CE8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F14E66-5411-4CE4-A4AC-EF0E94D5A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8288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Comic Sans MS" pitchFamily="66" charset="0"/>
              </a:rPr>
              <a:t>Браузеры</a:t>
            </a:r>
            <a:endParaRPr lang="ru-RU" sz="6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85992"/>
            <a:ext cx="5857916" cy="33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Internet Explorer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38069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Windows Internet Explorer (</a:t>
            </a:r>
            <a:r>
              <a:rPr lang="ru-RU" sz="1800" dirty="0" smtClean="0"/>
              <a:t>читается интернет </a:t>
            </a:r>
            <a:r>
              <a:rPr lang="ru-RU" sz="1800" dirty="0" err="1" smtClean="0"/>
              <a:t>эксплорер</a:t>
            </a:r>
            <a:r>
              <a:rPr lang="ru-RU" sz="1800" dirty="0" smtClean="0"/>
              <a:t>, ранее — </a:t>
            </a:r>
            <a:r>
              <a:rPr lang="en-US" sz="1800" dirty="0" smtClean="0"/>
              <a:t>Microsoft Internet Explorer </a:t>
            </a:r>
            <a:r>
              <a:rPr lang="ru-RU" sz="1800" dirty="0" smtClean="0"/>
              <a:t>или просто </a:t>
            </a:r>
            <a:r>
              <a:rPr lang="en-US" sz="1800" dirty="0" smtClean="0"/>
              <a:t>Internet Explorer— </a:t>
            </a:r>
            <a:r>
              <a:rPr lang="ru-RU" sz="1800" dirty="0" smtClean="0"/>
              <a:t>серия браузеров, разрабатываемая корпорацией </a:t>
            </a:r>
            <a:r>
              <a:rPr lang="en-US" sz="1800" dirty="0" smtClean="0"/>
              <a:t>Microsoft </a:t>
            </a:r>
            <a:r>
              <a:rPr lang="ru-RU" sz="1800" dirty="0" smtClean="0"/>
              <a:t>с 1995 года. Входит в комплект операционных систем семейства </a:t>
            </a:r>
            <a:r>
              <a:rPr lang="en-US" sz="1800" dirty="0" smtClean="0"/>
              <a:t>Windows. </a:t>
            </a:r>
            <a:r>
              <a:rPr lang="ru-RU" sz="1800" dirty="0" smtClean="0"/>
              <a:t>Занимает первое место по числу пользователей</a:t>
            </a:r>
            <a:endParaRPr lang="en-US" sz="1800" dirty="0" smtClean="0"/>
          </a:p>
          <a:p>
            <a:r>
              <a:rPr lang="ru-RU" sz="1800" dirty="0" smtClean="0"/>
              <a:t>Претерпел множество </a:t>
            </a:r>
            <a:r>
              <a:rPr lang="ru-RU" sz="1800" dirty="0" err="1" smtClean="0"/>
              <a:t>измнеений</a:t>
            </a:r>
            <a:r>
              <a:rPr lang="ru-RU" sz="1800" dirty="0" smtClean="0"/>
              <a:t>, последняя версия вышла 14 марта 2011, </a:t>
            </a:r>
            <a:r>
              <a:rPr lang="en-US" sz="1800" dirty="0" smtClean="0"/>
              <a:t>IE 9</a:t>
            </a:r>
            <a:r>
              <a:rPr lang="ru-RU" sz="1800" dirty="0" smtClean="0"/>
              <a:t>.0</a:t>
            </a:r>
            <a:endParaRPr lang="en-US" sz="1800" dirty="0" smtClean="0"/>
          </a:p>
          <a:p>
            <a:r>
              <a:rPr lang="ru-RU" sz="1800" dirty="0" smtClean="0"/>
              <a:t>Доступен в 32-х и 64-х битных версиях исключительно для </a:t>
            </a:r>
            <a:r>
              <a:rPr lang="ru-RU" sz="1800" dirty="0" err="1" smtClean="0"/>
              <a:t>Windows</a:t>
            </a:r>
            <a:r>
              <a:rPr lang="ru-RU" sz="1800" dirty="0" smtClean="0"/>
              <a:t> </a:t>
            </a:r>
            <a:r>
              <a:rPr lang="ru-RU" sz="1800" dirty="0" err="1" smtClean="0"/>
              <a:t>Vista</a:t>
            </a:r>
            <a:r>
              <a:rPr lang="ru-RU" sz="1800" dirty="0" smtClean="0"/>
              <a:t>, </a:t>
            </a:r>
            <a:r>
              <a:rPr lang="ru-RU" sz="1800" dirty="0" err="1" smtClean="0"/>
              <a:t>Windows</a:t>
            </a:r>
            <a:r>
              <a:rPr lang="ru-RU" sz="1800" dirty="0" smtClean="0"/>
              <a:t> </a:t>
            </a:r>
            <a:r>
              <a:rPr lang="ru-RU" sz="1800" dirty="0" err="1" smtClean="0"/>
              <a:t>Server</a:t>
            </a:r>
            <a:r>
              <a:rPr lang="ru-RU" sz="1800" dirty="0" smtClean="0"/>
              <a:t> 2008, </a:t>
            </a:r>
            <a:r>
              <a:rPr lang="ru-RU" sz="1800" dirty="0" err="1" smtClean="0"/>
              <a:t>Windows</a:t>
            </a:r>
            <a:r>
              <a:rPr lang="ru-RU" sz="1800" dirty="0" smtClean="0"/>
              <a:t> 7, </a:t>
            </a:r>
            <a:r>
              <a:rPr lang="ru-RU" sz="1800" dirty="0" err="1" smtClean="0"/>
              <a:t>Windows</a:t>
            </a:r>
            <a:r>
              <a:rPr lang="ru-RU" sz="1800" dirty="0" smtClean="0"/>
              <a:t> </a:t>
            </a:r>
            <a:r>
              <a:rPr lang="ru-RU" sz="1800" dirty="0" err="1" smtClean="0"/>
              <a:t>Server</a:t>
            </a:r>
            <a:r>
              <a:rPr lang="ru-RU" sz="1800" dirty="0" smtClean="0"/>
              <a:t> 2008 R2. IE9 получил обновленный интерфейс. Он поддерживает большинство спецификаций, скруглённые границы, встроенную обработку, встроенные цветовые профили ICC, обеспечивает более быструю обработку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. Также, в IE9 представлено аппаратное ускорение </a:t>
            </a:r>
            <a:r>
              <a:rPr lang="ru-RU" sz="1800" dirty="0" err="1" smtClean="0"/>
              <a:t>отрисовки</a:t>
            </a:r>
            <a:r>
              <a:rPr lang="ru-RU" sz="1800" dirty="0" smtClean="0"/>
              <a:t> графики при помощи Direct2D. Кроме того, осуществлена поддержка видео и аудио тегов</a:t>
            </a:r>
            <a:endParaRPr lang="en-US" sz="1800" dirty="0" smtClean="0"/>
          </a:p>
          <a:p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92917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Mozilla Firefox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21484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Mozilla</a:t>
            </a:r>
            <a:r>
              <a:rPr lang="ru-RU" dirty="0" smtClean="0"/>
              <a:t> </a:t>
            </a:r>
            <a:r>
              <a:rPr lang="ru-RU" dirty="0" err="1" smtClean="0"/>
              <a:t>Firefox</a:t>
            </a:r>
            <a:r>
              <a:rPr lang="ru-RU" dirty="0" smtClean="0"/>
              <a:t> (произносится </a:t>
            </a:r>
            <a:r>
              <a:rPr lang="ru-RU" dirty="0" err="1" smtClean="0"/>
              <a:t>мази́лла</a:t>
            </a:r>
            <a:r>
              <a:rPr lang="ru-RU" dirty="0" smtClean="0"/>
              <a:t> </a:t>
            </a:r>
            <a:r>
              <a:rPr lang="ru-RU" dirty="0" err="1" smtClean="0"/>
              <a:t>файрфо́кс</a:t>
            </a:r>
            <a:r>
              <a:rPr lang="ru-RU" dirty="0" smtClean="0"/>
              <a:t>— свободно распространяемый браузер. Второй по популярности браузер в мире и первый среди свободного ПО</a:t>
            </a:r>
            <a:endParaRPr lang="en-US" dirty="0" smtClean="0"/>
          </a:p>
          <a:p>
            <a:r>
              <a:rPr lang="ru-RU" dirty="0" smtClean="0"/>
              <a:t>В браузере присутствуют интерфейс со многими вкладками, проверка орфографии, поиск по мере набора, «живые закладки», менеджер закачек, поисковая система. Новые функции можно добавлять при помощи расширений[</a:t>
            </a:r>
            <a:endParaRPr lang="en-US" dirty="0" smtClean="0"/>
          </a:p>
          <a:p>
            <a:r>
              <a:rPr lang="ru-RU" dirty="0" err="1" smtClean="0"/>
              <a:t>Firefox</a:t>
            </a:r>
            <a:r>
              <a:rPr lang="ru-RU" dirty="0" smtClean="0"/>
              <a:t> официально выпускается для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, </a:t>
            </a:r>
            <a:r>
              <a:rPr lang="ru-RU" dirty="0" err="1" smtClean="0"/>
              <a:t>Mac</a:t>
            </a:r>
            <a:r>
              <a:rPr lang="ru-RU" dirty="0" smtClean="0"/>
              <a:t> OS X и </a:t>
            </a:r>
            <a:r>
              <a:rPr lang="ru-RU" dirty="0" err="1" smtClean="0"/>
              <a:t>Linux</a:t>
            </a:r>
            <a:r>
              <a:rPr lang="ru-RU" dirty="0" smtClean="0"/>
              <a:t>. Доступны неофициальные сборки для </a:t>
            </a:r>
            <a:r>
              <a:rPr lang="ru-RU" dirty="0" err="1" smtClean="0"/>
              <a:t>FreeBSD</a:t>
            </a:r>
            <a:r>
              <a:rPr lang="ru-RU" dirty="0" smtClean="0"/>
              <a:t>, </a:t>
            </a:r>
            <a:r>
              <a:rPr lang="ru-RU" dirty="0" err="1" smtClean="0"/>
              <a:t>BeOS</a:t>
            </a:r>
            <a:r>
              <a:rPr lang="ru-RU" dirty="0" smtClean="0"/>
              <a:t>, и множества других Unix-подобных операционных систем. Код браузера открыт и распространяется под тройной лицензией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214950"/>
            <a:ext cx="1504952" cy="15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86322"/>
            <a:ext cx="3214710" cy="19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Safari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00052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Safari</a:t>
            </a:r>
            <a:r>
              <a:rPr lang="ru-RU" dirty="0" smtClean="0"/>
              <a:t> — браузер, разработанный корпорацией </a:t>
            </a:r>
            <a:r>
              <a:rPr lang="ru-RU" dirty="0" err="1" smtClean="0"/>
              <a:t>Apple</a:t>
            </a:r>
            <a:r>
              <a:rPr lang="ru-RU" dirty="0" smtClean="0"/>
              <a:t> и входящий в состав операционной системы </a:t>
            </a:r>
            <a:r>
              <a:rPr lang="ru-RU" dirty="0" err="1" smtClean="0"/>
              <a:t>Mac</a:t>
            </a:r>
            <a:r>
              <a:rPr lang="ru-RU" dirty="0" smtClean="0"/>
              <a:t> OS X, а также бесплатно распространяющийся для операционных систем семейства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. Занимает четвертое место по числу пользователей (рыночная доля в июле 2010 года — ▲ 5,09 %)</a:t>
            </a:r>
            <a:endParaRPr lang="en-US" dirty="0" smtClean="0"/>
          </a:p>
          <a:p>
            <a:r>
              <a:rPr lang="en-US" dirty="0" smtClean="0"/>
              <a:t>Safari </a:t>
            </a:r>
            <a:r>
              <a:rPr lang="ru-RU" dirty="0" smtClean="0"/>
              <a:t>основан на свободно распространяемом коде движка </a:t>
            </a:r>
            <a:r>
              <a:rPr lang="en-US" dirty="0" err="1" smtClean="0"/>
              <a:t>WebKit</a:t>
            </a:r>
            <a:r>
              <a:rPr lang="en-US" dirty="0" smtClean="0"/>
              <a:t>. </a:t>
            </a:r>
            <a:r>
              <a:rPr lang="ru-RU" dirty="0" smtClean="0"/>
              <a:t>Данный браузер создавался, когда подходил к концу срок действия договора </a:t>
            </a:r>
            <a:r>
              <a:rPr lang="en-US" dirty="0" smtClean="0"/>
              <a:t>Apple </a:t>
            </a:r>
            <a:r>
              <a:rPr lang="ru-RU" dirty="0" smtClean="0"/>
              <a:t>с </a:t>
            </a:r>
            <a:r>
              <a:rPr lang="en-US" dirty="0" smtClean="0"/>
              <a:t>Microsoft </a:t>
            </a:r>
            <a:r>
              <a:rPr lang="ru-RU" dirty="0" smtClean="0"/>
              <a:t>о поддержке </a:t>
            </a:r>
            <a:r>
              <a:rPr lang="en-US" dirty="0" smtClean="0"/>
              <a:t>Internet Explorer </a:t>
            </a:r>
            <a:r>
              <a:rPr lang="ru-RU" dirty="0" smtClean="0"/>
              <a:t>для платформы </a:t>
            </a:r>
            <a:r>
              <a:rPr lang="en-US" dirty="0" smtClean="0"/>
              <a:t>Macintosh. </a:t>
            </a:r>
            <a:r>
              <a:rPr lang="ru-RU" dirty="0" smtClean="0"/>
              <a:t>Вскоре после появления </a:t>
            </a:r>
            <a:r>
              <a:rPr lang="en-US" dirty="0" smtClean="0"/>
              <a:t>Safari </a:t>
            </a:r>
            <a:r>
              <a:rPr lang="ru-RU" dirty="0" smtClean="0"/>
              <a:t>работа над </a:t>
            </a:r>
            <a:r>
              <a:rPr lang="en-US" dirty="0" smtClean="0"/>
              <a:t>Internet Explorer for Mac </a:t>
            </a:r>
            <a:r>
              <a:rPr lang="ru-RU" dirty="0" smtClean="0"/>
              <a:t>была прекращена.</a:t>
            </a:r>
            <a:endParaRPr lang="en-US" dirty="0" smtClean="0"/>
          </a:p>
          <a:p>
            <a:r>
              <a:rPr lang="ru-RU" dirty="0" smtClean="0"/>
              <a:t>Использование вкладок (позволяет открывать в одном окне сразу по нескольку </a:t>
            </a:r>
            <a:r>
              <a:rPr lang="ru-RU" dirty="0" err="1" smtClean="0"/>
              <a:t>веб-страниц</a:t>
            </a:r>
            <a:r>
              <a:rPr lang="ru-RU" dirty="0" smtClean="0"/>
              <a:t> и свободно переключаться между ними), встроенные средства поиска: </a:t>
            </a:r>
            <a:r>
              <a:rPr lang="ru-RU" dirty="0" err="1" smtClean="0"/>
              <a:t>Google</a:t>
            </a:r>
            <a:r>
              <a:rPr lang="ru-RU" dirty="0" smtClean="0"/>
              <a:t>, </a:t>
            </a:r>
            <a:r>
              <a:rPr lang="ru-RU" dirty="0" err="1" smtClean="0"/>
              <a:t>Yahoo</a:t>
            </a:r>
            <a:r>
              <a:rPr lang="ru-RU" dirty="0" smtClean="0"/>
              <a:t>! и </a:t>
            </a:r>
            <a:r>
              <a:rPr lang="ru-RU" dirty="0" err="1" smtClean="0"/>
              <a:t>Bing</a:t>
            </a:r>
            <a:r>
              <a:rPr lang="ru-RU" dirty="0" smtClean="0"/>
              <a:t> (с версии 5.0) в </a:t>
            </a:r>
            <a:r>
              <a:rPr lang="ru-RU" dirty="0" err="1" smtClean="0"/>
              <a:t>Mac</a:t>
            </a:r>
            <a:r>
              <a:rPr lang="ru-RU" dirty="0" smtClean="0"/>
              <a:t> OS X и </a:t>
            </a:r>
            <a:r>
              <a:rPr lang="ru-RU" dirty="0" err="1" smtClean="0"/>
              <a:t>Windows,возможность</a:t>
            </a:r>
            <a:r>
              <a:rPr lang="ru-RU" dirty="0" smtClean="0"/>
              <a:t> блокирования всплывающих окон</a:t>
            </a:r>
          </a:p>
          <a:p>
            <a:r>
              <a:rPr lang="ru-RU" dirty="0" smtClean="0"/>
              <a:t>Удобный и простой поиск фрагмента текста на </a:t>
            </a:r>
            <a:r>
              <a:rPr lang="ru-RU" dirty="0" err="1" smtClean="0"/>
              <a:t>странице,автозаполнение</a:t>
            </a:r>
            <a:r>
              <a:rPr lang="ru-RU" dirty="0" smtClean="0"/>
              <a:t> форм (синхронизация с адресными книгами </a:t>
            </a:r>
            <a:r>
              <a:rPr lang="ru-RU" dirty="0" err="1" smtClean="0"/>
              <a:t>Mac</a:t>
            </a:r>
            <a:r>
              <a:rPr lang="ru-RU" dirty="0" smtClean="0"/>
              <a:t> OS X и MS </a:t>
            </a:r>
            <a:r>
              <a:rPr lang="ru-RU" dirty="0" err="1" smtClean="0"/>
              <a:t>Windows</a:t>
            </a:r>
            <a:r>
              <a:rPr lang="ru-RU" dirty="0" smtClean="0"/>
              <a:t>),встроенный </a:t>
            </a:r>
            <a:r>
              <a:rPr lang="ru-RU" dirty="0" err="1" smtClean="0"/>
              <a:t>RSS-агрегатор,масштабирование</a:t>
            </a:r>
            <a:r>
              <a:rPr lang="ru-RU" dirty="0" smtClean="0"/>
              <a:t> области ввода </a:t>
            </a:r>
            <a:r>
              <a:rPr lang="ru-RU" dirty="0" err="1" smtClean="0"/>
              <a:t>текста,частный</a:t>
            </a:r>
            <a:r>
              <a:rPr lang="ru-RU" dirty="0" smtClean="0"/>
              <a:t> просмотр — режим, при котором не ведётся история посещений, </a:t>
            </a:r>
            <a:r>
              <a:rPr lang="ru-RU" dirty="0" err="1" smtClean="0"/>
              <a:t>cookie</a:t>
            </a:r>
            <a:r>
              <a:rPr lang="ru-RU" dirty="0" smtClean="0"/>
              <a:t> не принимаются, пароли и вводимые данные не </a:t>
            </a:r>
            <a:r>
              <a:rPr lang="ru-RU" dirty="0" err="1" smtClean="0"/>
              <a:t>запоминаются,поддержка</a:t>
            </a:r>
            <a:r>
              <a:rPr lang="ru-RU" dirty="0" smtClean="0"/>
              <a:t> различных протоколов шифрования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3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959015"/>
            <a:ext cx="2000264" cy="189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Google Chrome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1434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</a:t>
            </a:r>
            <a:r>
              <a:rPr lang="ru-RU" dirty="0" err="1" smtClean="0"/>
              <a:t>oogle</a:t>
            </a:r>
            <a:r>
              <a:rPr lang="ru-RU" dirty="0" smtClean="0"/>
              <a:t> </a:t>
            </a:r>
            <a:r>
              <a:rPr lang="ru-RU" dirty="0" err="1" smtClean="0"/>
              <a:t>Chrome</a:t>
            </a:r>
            <a:r>
              <a:rPr lang="ru-RU" dirty="0" smtClean="0"/>
              <a:t> англ. </a:t>
            </a:r>
            <a:r>
              <a:rPr lang="ru-RU" dirty="0" err="1" smtClean="0"/>
              <a:t>chrome</a:t>
            </a:r>
            <a:r>
              <a:rPr lang="ru-RU" dirty="0" smtClean="0"/>
              <a:t> — хром) — браузер, разрабатываемый компанией </a:t>
            </a:r>
            <a:r>
              <a:rPr lang="ru-RU" dirty="0" err="1" smtClean="0"/>
              <a:t>Google</a:t>
            </a:r>
            <a:r>
              <a:rPr lang="ru-RU" dirty="0" smtClean="0"/>
              <a:t> на основе свободного браузера </a:t>
            </a:r>
            <a:r>
              <a:rPr lang="ru-RU" dirty="0" err="1" smtClean="0"/>
              <a:t>Chromium</a:t>
            </a:r>
            <a:r>
              <a:rPr lang="ru-RU" dirty="0" smtClean="0"/>
              <a:t> и использующий для отображения </a:t>
            </a:r>
            <a:r>
              <a:rPr lang="ru-RU" dirty="0" err="1" smtClean="0"/>
              <a:t>веб-страниц</a:t>
            </a:r>
            <a:r>
              <a:rPr lang="ru-RU" dirty="0" smtClean="0"/>
              <a:t> движок </a:t>
            </a:r>
            <a:r>
              <a:rPr lang="ru-RU" dirty="0" err="1" smtClean="0"/>
              <a:t>WebKit</a:t>
            </a:r>
            <a:r>
              <a:rPr lang="ru-RU" dirty="0" smtClean="0"/>
              <a:t>. Первая публичная бета-версия для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вышла 2 сентября 2008 года, а первая стабильная — 11 декабря 2008 года. По данным </a:t>
            </a:r>
            <a:r>
              <a:rPr lang="ru-RU" dirty="0" err="1" smtClean="0"/>
              <a:t>StatCounter</a:t>
            </a:r>
            <a:r>
              <a:rPr lang="ru-RU" dirty="0" smtClean="0"/>
              <a:t> браузер находится на третьем месте по популярности, а его рыночная доля в марте 2011 года составляет 17,25%</a:t>
            </a:r>
          </a:p>
          <a:p>
            <a:r>
              <a:rPr lang="ru-RU" dirty="0" smtClean="0"/>
              <a:t>Первая бета версия браузера была опубликована для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(начиная с XP и для более поздних версий) 2 сентября 2008 года, была доступна на 43 </a:t>
            </a:r>
            <a:r>
              <a:rPr lang="ru-RU" dirty="0" err="1" smtClean="0"/>
              <a:t>языках.За</a:t>
            </a:r>
            <a:r>
              <a:rPr lang="ru-RU" dirty="0" smtClean="0"/>
              <a:t> первые несколько часов после выпуска в </a:t>
            </a:r>
            <a:r>
              <a:rPr lang="ru-RU" dirty="0" err="1" smtClean="0"/>
              <a:t>Google</a:t>
            </a:r>
            <a:r>
              <a:rPr lang="ru-RU" dirty="0" smtClean="0"/>
              <a:t> было отправлено несколько сотен различных сообщений об ошибках</a:t>
            </a:r>
          </a:p>
          <a:p>
            <a:r>
              <a:rPr lang="ru-RU" dirty="0" smtClean="0"/>
              <a:t>Браузер распространяется на условиях специальной собственнической лицензии EULA.</a:t>
            </a:r>
          </a:p>
          <a:p>
            <a:r>
              <a:rPr lang="ru-RU" dirty="0" smtClean="0"/>
              <a:t>Часть кода браузера открыт под названием </a:t>
            </a:r>
            <a:r>
              <a:rPr lang="ru-RU" dirty="0" err="1" smtClean="0"/>
              <a:t>Chromium</a:t>
            </a:r>
            <a:r>
              <a:rPr lang="ru-RU" dirty="0" smtClean="0"/>
              <a:t> под лицензией типа BSD и другими.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643446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Opera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22960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Opera</a:t>
            </a:r>
            <a:r>
              <a:rPr lang="ru-RU" dirty="0" smtClean="0"/>
              <a:t> (</a:t>
            </a:r>
            <a:r>
              <a:rPr lang="ru-RU" dirty="0" err="1" smtClean="0"/>
              <a:t>О́пера</a:t>
            </a:r>
            <a:r>
              <a:rPr lang="ru-RU" dirty="0" smtClean="0"/>
              <a:t>) — </a:t>
            </a:r>
            <a:r>
              <a:rPr lang="ru-RU" dirty="0" err="1" smtClean="0"/>
              <a:t>веб-браузер</a:t>
            </a:r>
            <a:r>
              <a:rPr lang="ru-RU" dirty="0" smtClean="0"/>
              <a:t> и программный пакет для работы в Интернете, выпускаемый компанией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Software</a:t>
            </a:r>
            <a:r>
              <a:rPr lang="ru-RU" dirty="0" smtClean="0"/>
              <a:t>. Разработан в 1994 году группой исследователей из норвежской компании </a:t>
            </a:r>
            <a:r>
              <a:rPr lang="ru-RU" dirty="0" err="1" smtClean="0"/>
              <a:t>Telenor</a:t>
            </a:r>
            <a:r>
              <a:rPr lang="ru-RU" dirty="0" smtClean="0"/>
              <a:t>. С 1995 года продукт компании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Software</a:t>
            </a:r>
            <a:r>
              <a:rPr lang="ru-RU" dirty="0" smtClean="0"/>
              <a:t>, образованной авторами первой версии браузера. Суммарная рыночная доля </a:t>
            </a:r>
            <a:r>
              <a:rPr lang="ru-RU" dirty="0" err="1" smtClean="0"/>
              <a:t>Opera</a:t>
            </a:r>
            <a:r>
              <a:rPr lang="ru-RU" dirty="0" smtClean="0"/>
              <a:t> и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Mobile</a:t>
            </a:r>
            <a:r>
              <a:rPr lang="ru-RU" dirty="0" smtClean="0"/>
              <a:t> в марте 2011 года составляла 2,15 %. Кроме того, доля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Mini</a:t>
            </a:r>
            <a:r>
              <a:rPr lang="ru-RU" dirty="0" smtClean="0"/>
              <a:t> составляла 1,06 %. В России процент пользователей браузера гораздо выше среднемирового</a:t>
            </a:r>
            <a:endParaRPr lang="en-US" dirty="0" smtClean="0"/>
          </a:p>
          <a:p>
            <a:r>
              <a:rPr lang="ru-RU" dirty="0" smtClean="0"/>
              <a:t>Браузер </a:t>
            </a:r>
            <a:r>
              <a:rPr lang="en-US" dirty="0" smtClean="0"/>
              <a:t>Opera </a:t>
            </a:r>
            <a:r>
              <a:rPr lang="ru-RU" dirty="0" err="1" smtClean="0"/>
              <a:t>портирован</a:t>
            </a:r>
            <a:r>
              <a:rPr lang="ru-RU" dirty="0" smtClean="0"/>
              <a:t> под несколько операционных систем (включая </a:t>
            </a:r>
            <a:r>
              <a:rPr lang="en-US" dirty="0" smtClean="0"/>
              <a:t>Microsoft Windows, Mac OS X, Linux, FreeBSD, Solaris, </a:t>
            </a:r>
            <a:r>
              <a:rPr lang="ru-RU" dirty="0" smtClean="0"/>
              <a:t>а также для мобильных платформ на основе </a:t>
            </a:r>
            <a:r>
              <a:rPr lang="en-US" dirty="0" err="1" smtClean="0"/>
              <a:t>Symbian</a:t>
            </a:r>
            <a:r>
              <a:rPr lang="en-US" dirty="0" smtClean="0"/>
              <a:t>, </a:t>
            </a:r>
            <a:r>
              <a:rPr lang="en-US" dirty="0" err="1" smtClean="0"/>
              <a:t>Maemo</a:t>
            </a:r>
            <a:r>
              <a:rPr lang="en-US" dirty="0" smtClean="0"/>
              <a:t>, Java, Android, Windows Mobile, </a:t>
            </a:r>
            <a:r>
              <a:rPr lang="en-US" dirty="0" err="1" smtClean="0"/>
              <a:t>iPhone</a:t>
            </a:r>
            <a:r>
              <a:rPr lang="en-US" dirty="0" smtClean="0"/>
              <a:t>) </a:t>
            </a:r>
            <a:r>
              <a:rPr lang="ru-RU" dirty="0" smtClean="0"/>
              <a:t>и платформ (</a:t>
            </a:r>
            <a:r>
              <a:rPr lang="en-US" dirty="0" smtClean="0"/>
              <a:t>Intel, </a:t>
            </a:r>
            <a:r>
              <a:rPr lang="en-US" dirty="0" err="1" smtClean="0"/>
              <a:t>Sparc</a:t>
            </a:r>
            <a:r>
              <a:rPr lang="en-US" dirty="0" smtClean="0"/>
              <a:t>, PowerPC)</a:t>
            </a:r>
          </a:p>
          <a:p>
            <a:r>
              <a:rPr lang="ru-RU" dirty="0" smtClean="0"/>
              <a:t>Движок </a:t>
            </a:r>
            <a:r>
              <a:rPr lang="en-US" dirty="0" smtClean="0"/>
              <a:t>Opera (Presto) </a:t>
            </a:r>
            <a:r>
              <a:rPr lang="ru-RU" dirty="0" smtClean="0"/>
              <a:t>лицензирован </a:t>
            </a:r>
            <a:r>
              <a:rPr lang="en-US" dirty="0" smtClean="0"/>
              <a:t>Adobe </a:t>
            </a:r>
            <a:r>
              <a:rPr lang="ru-RU" dirty="0" smtClean="0"/>
              <a:t>и интегрирован в пакет </a:t>
            </a:r>
            <a:r>
              <a:rPr lang="en-US" dirty="0" smtClean="0"/>
              <a:t>Adobe Creative Suite (</a:t>
            </a:r>
            <a:r>
              <a:rPr lang="ru-RU" dirty="0" smtClean="0"/>
              <a:t>в частности, </a:t>
            </a:r>
            <a:r>
              <a:rPr lang="en-US" dirty="0" smtClean="0"/>
              <a:t>Presto </a:t>
            </a:r>
            <a:r>
              <a:rPr lang="ru-RU" dirty="0" smtClean="0"/>
              <a:t>используется в </a:t>
            </a:r>
            <a:r>
              <a:rPr lang="en-US" dirty="0" smtClean="0"/>
              <a:t>Adobe </a:t>
            </a:r>
            <a:r>
              <a:rPr lang="en-US" dirty="0" err="1" smtClean="0"/>
              <a:t>GoLive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Dreamweaver)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Opera</a:t>
            </a:r>
            <a:r>
              <a:rPr lang="ru-RU" dirty="0" smtClean="0"/>
              <a:t> встроен TDI-интерфейс, настраивается блокировка всплывающих окон, есть защита от мошенничества, менеджер закачек, BitTorrent-клиент, меню поиска, </a:t>
            </a:r>
            <a:r>
              <a:rPr lang="ru-RU" dirty="0" err="1" smtClean="0"/>
              <a:t>RSS-агрегатор</a:t>
            </a:r>
            <a:r>
              <a:rPr lang="ru-RU" dirty="0" smtClean="0"/>
              <a:t>. Также в пакет входит почтовый клиент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Mail</a:t>
            </a:r>
            <a:r>
              <a:rPr lang="ru-RU" dirty="0" smtClean="0"/>
              <a:t> и клиент для IRC-сетей.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000636"/>
            <a:ext cx="247648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58281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86380" y="500042"/>
            <a:ext cx="32147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Ведя борьбу за нынешнего пользователя, компании-создатели более и более совершенствуют браузеры.</a:t>
            </a:r>
          </a:p>
          <a:p>
            <a:pPr algn="ctr"/>
            <a:r>
              <a:rPr lang="ru-RU" sz="2800" dirty="0" smtClean="0"/>
              <a:t>В будущем ожидается создания нового браузера - </a:t>
            </a:r>
            <a:r>
              <a:rPr lang="en-US" sz="2800" u="sng" dirty="0" err="1" smtClean="0"/>
              <a:t>Gizelle</a:t>
            </a:r>
            <a:endParaRPr lang="ru-RU" sz="2800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браузер??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Веб-обозрева́тель</a:t>
            </a:r>
            <a:r>
              <a:rPr lang="ru-RU" dirty="0" smtClean="0"/>
              <a:t>, </a:t>
            </a:r>
            <a:r>
              <a:rPr lang="ru-RU" dirty="0" err="1" smtClean="0"/>
              <a:t>бра́узер</a:t>
            </a:r>
            <a:r>
              <a:rPr lang="ru-RU" dirty="0" smtClean="0"/>
              <a:t> (от англ. 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browser</a:t>
            </a:r>
            <a:r>
              <a:rPr lang="ru-RU" dirty="0" smtClean="0"/>
              <a:t>; вариант </a:t>
            </a:r>
            <a:r>
              <a:rPr lang="ru-RU" dirty="0" err="1" smtClean="0"/>
              <a:t>броузер</a:t>
            </a:r>
            <a:r>
              <a:rPr lang="ru-RU" dirty="0" smtClean="0"/>
              <a:t> — устаревшая и менее предпочтительная форма— программное обеспечение для просмотра </a:t>
            </a:r>
            <a:r>
              <a:rPr lang="ru-RU" dirty="0" err="1" smtClean="0"/>
              <a:t>веб-сайтов</a:t>
            </a:r>
            <a:r>
              <a:rPr lang="ru-RU" dirty="0" smtClean="0"/>
              <a:t>, то есть для запроса </a:t>
            </a:r>
            <a:r>
              <a:rPr lang="ru-RU" dirty="0" err="1" smtClean="0"/>
              <a:t>веб-страниц</a:t>
            </a:r>
            <a:r>
              <a:rPr lang="ru-RU" dirty="0" smtClean="0"/>
              <a:t> (преимущественно из Сети), их обработки, вывода и перехода от одной страницы к другой.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5857916" cy="33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Браузеры постоянно развивались со времени зарождения Всемирной паутины и с её ростом становились всё более востребованными программами. Ныне браузер — комплексное приложение для обработки и вывода разных составляющих </a:t>
            </a:r>
            <a:r>
              <a:rPr lang="ru-RU" dirty="0" err="1" smtClean="0"/>
              <a:t>веб-страницы</a:t>
            </a:r>
            <a:r>
              <a:rPr lang="ru-RU" dirty="0" smtClean="0"/>
              <a:t> и для предоставления интерфейса между </a:t>
            </a:r>
            <a:r>
              <a:rPr lang="ru-RU" dirty="0" err="1" smtClean="0"/>
              <a:t>веб-сайтом</a:t>
            </a:r>
            <a:r>
              <a:rPr lang="ru-RU" dirty="0" smtClean="0"/>
              <a:t> и его посетителем. Практически все популярные браузеры распространяются бесплатно или «в комплекте» с другими приложениями: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 (совместно с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), </a:t>
            </a:r>
            <a:r>
              <a:rPr lang="ru-RU" dirty="0" err="1" smtClean="0"/>
              <a:t>Mozilla</a:t>
            </a:r>
            <a:r>
              <a:rPr lang="ru-RU" dirty="0" smtClean="0"/>
              <a:t> </a:t>
            </a:r>
            <a:r>
              <a:rPr lang="ru-RU" dirty="0" err="1" smtClean="0"/>
              <a:t>Firefox</a:t>
            </a:r>
            <a:r>
              <a:rPr lang="ru-RU" dirty="0" smtClean="0"/>
              <a:t> (бесплатно, свободное ПО, совместимо с некоторыми дистрибутивами </a:t>
            </a:r>
            <a:r>
              <a:rPr lang="ru-RU" dirty="0" err="1" smtClean="0"/>
              <a:t>Linux</a:t>
            </a:r>
            <a:r>
              <a:rPr lang="ru-RU" dirty="0" smtClean="0"/>
              <a:t>, например </a:t>
            </a:r>
            <a:r>
              <a:rPr lang="ru-RU" dirty="0" err="1" smtClean="0"/>
              <a:t>Ubuntu</a:t>
            </a:r>
            <a:r>
              <a:rPr lang="ru-RU" dirty="0" smtClean="0"/>
              <a:t>), </a:t>
            </a:r>
            <a:r>
              <a:rPr lang="ru-RU" dirty="0" err="1" smtClean="0"/>
              <a:t>Safari</a:t>
            </a:r>
            <a:r>
              <a:rPr lang="ru-RU" dirty="0" smtClean="0"/>
              <a:t> (совместно с </a:t>
            </a:r>
            <a:r>
              <a:rPr lang="ru-RU" dirty="0" err="1" smtClean="0"/>
              <a:t>Mac</a:t>
            </a:r>
            <a:r>
              <a:rPr lang="ru-RU" dirty="0" smtClean="0"/>
              <a:t> OS X и бесплатно для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), </a:t>
            </a:r>
            <a:r>
              <a:rPr lang="ru-RU" dirty="0" err="1" smtClean="0"/>
              <a:t>Opera</a:t>
            </a:r>
            <a:r>
              <a:rPr lang="ru-RU" dirty="0" smtClean="0"/>
              <a:t> (бесплатно начиная с версии 8.50),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Chrome</a:t>
            </a:r>
            <a:r>
              <a:rPr lang="ru-RU" dirty="0" smtClean="0"/>
              <a:t> (бесплатно), </a:t>
            </a:r>
            <a:r>
              <a:rPr lang="ru-RU" dirty="0" err="1" smtClean="0"/>
              <a:t>Avant</a:t>
            </a:r>
            <a:r>
              <a:rPr lang="ru-RU" dirty="0" smtClean="0"/>
              <a:t> (</a:t>
            </a:r>
            <a:r>
              <a:rPr lang="ru-RU" dirty="0" err="1" smtClean="0"/>
              <a:t>бесплатно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Первый браузер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429156" cy="57150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Первым распространённым браузером с графическим интерфейсом был NCSA </a:t>
            </a:r>
            <a:r>
              <a:rPr lang="ru-RU" dirty="0" err="1" smtClean="0"/>
              <a:t>Mosaic</a:t>
            </a:r>
            <a:r>
              <a:rPr lang="ru-RU" dirty="0" smtClean="0"/>
              <a:t>. Исходный код этого одного из первых браузеров был открыт и некоторые другие браузеры (</a:t>
            </a:r>
            <a:r>
              <a:rPr lang="ru-RU" dirty="0" err="1" smtClean="0"/>
              <a:t>Netscape</a:t>
            </a:r>
            <a:r>
              <a:rPr lang="ru-RU" dirty="0" smtClean="0"/>
              <a:t> </a:t>
            </a:r>
            <a:r>
              <a:rPr lang="ru-RU" dirty="0" err="1" smtClean="0"/>
              <a:t>Navigator</a:t>
            </a:r>
            <a:r>
              <a:rPr lang="ru-RU" dirty="0" smtClean="0"/>
              <a:t> и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) взяли его за основу. Этот браузер имел свои недостатки, но почти все они были устранены в браузере </a:t>
            </a:r>
            <a:r>
              <a:rPr lang="ru-RU" dirty="0" err="1" smtClean="0"/>
              <a:t>Netscape</a:t>
            </a:r>
            <a:r>
              <a:rPr lang="ru-RU" dirty="0" smtClean="0"/>
              <a:t> </a:t>
            </a:r>
            <a:r>
              <a:rPr lang="ru-RU" dirty="0" err="1" smtClean="0"/>
              <a:t>Navigator</a:t>
            </a:r>
            <a:r>
              <a:rPr lang="ru-RU" dirty="0" smtClean="0"/>
              <a:t> (некоторые сотрудники компании </a:t>
            </a:r>
            <a:r>
              <a:rPr lang="ru-RU" dirty="0" err="1" smtClean="0"/>
              <a:t>Netscape</a:t>
            </a:r>
            <a:r>
              <a:rPr lang="ru-RU" dirty="0" smtClean="0"/>
              <a:t> были из NCSA и участвовали в разработке </a:t>
            </a:r>
            <a:r>
              <a:rPr lang="ru-RU" dirty="0" err="1" smtClean="0"/>
              <a:t>Mosaic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437391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Появление </a:t>
            </a:r>
            <a:r>
              <a:rPr lang="en-US" dirty="0" smtClean="0">
                <a:solidFill>
                  <a:schemeClr val="bg1"/>
                </a:solidFill>
              </a:rPr>
              <a:t>Mozilla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41433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Из-за потери рынка доходы компании </a:t>
            </a:r>
            <a:r>
              <a:rPr lang="ru-RU" sz="1800" dirty="0" err="1" smtClean="0"/>
              <a:t>Netscape</a:t>
            </a:r>
            <a:r>
              <a:rPr lang="ru-RU" sz="1800" dirty="0" smtClean="0"/>
              <a:t> упали и её приобрела AOL, а исходный код браузера </a:t>
            </a:r>
            <a:r>
              <a:rPr lang="ru-RU" sz="1800" dirty="0" err="1" smtClean="0"/>
              <a:t>Netscape</a:t>
            </a:r>
            <a:r>
              <a:rPr lang="ru-RU" sz="1800" dirty="0" smtClean="0"/>
              <a:t> был выпущен под свободной лицензией Название «</a:t>
            </a:r>
            <a:r>
              <a:rPr lang="ru-RU" sz="1800" dirty="0" err="1" smtClean="0"/>
              <a:t>Mozilla</a:t>
            </a:r>
            <a:r>
              <a:rPr lang="ru-RU" sz="1800" dirty="0" smtClean="0"/>
              <a:t>» изначально присутствовало в браузере от </a:t>
            </a:r>
            <a:r>
              <a:rPr lang="ru-RU" sz="1800" dirty="0" err="1" smtClean="0"/>
              <a:t>Netscape</a:t>
            </a:r>
            <a:r>
              <a:rPr lang="ru-RU" sz="1800" dirty="0" smtClean="0"/>
              <a:t> и означало сокращение слов </a:t>
            </a:r>
            <a:r>
              <a:rPr lang="ru-RU" sz="1800" dirty="0" err="1" smtClean="0"/>
              <a:t>Mosaic+killer</a:t>
            </a:r>
            <a:r>
              <a:rPr lang="ru-RU" sz="1800" dirty="0" smtClean="0"/>
              <a:t>. Однако этот код было решено не использовать и вместо него для </a:t>
            </a:r>
            <a:r>
              <a:rPr lang="ru-RU" sz="1800" dirty="0" err="1" smtClean="0"/>
              <a:t>Netscape</a:t>
            </a:r>
            <a:r>
              <a:rPr lang="ru-RU" sz="1800" dirty="0" smtClean="0"/>
              <a:t> 6 с нуля был написан новый движок (</a:t>
            </a:r>
            <a:r>
              <a:rPr lang="ru-RU" sz="1800" dirty="0" err="1" smtClean="0"/>
              <a:t>Gecko</a:t>
            </a:r>
            <a:r>
              <a:rPr lang="ru-RU" sz="1800" dirty="0" smtClean="0"/>
              <a:t>), изначально ориентировавшийся на полную поддержку стандартов, на основе которого позже были создан</a:t>
            </a:r>
            <a:r>
              <a:rPr lang="en-US" sz="1800" dirty="0" smtClean="0"/>
              <a:t> </a:t>
            </a:r>
            <a:r>
              <a:rPr lang="ru-RU" sz="1800" dirty="0" smtClean="0"/>
              <a:t>браузер,</a:t>
            </a:r>
          </a:p>
          <a:p>
            <a:r>
              <a:rPr lang="ru-RU" sz="1800" dirty="0" smtClean="0"/>
              <a:t>Впоследствии в </a:t>
            </a:r>
            <a:r>
              <a:rPr lang="ru-RU" sz="1800" dirty="0" err="1" smtClean="0"/>
              <a:t>Mozilla</a:t>
            </a:r>
            <a:r>
              <a:rPr lang="ru-RU" sz="1800" dirty="0" smtClean="0"/>
              <a:t> </a:t>
            </a:r>
            <a:r>
              <a:rPr lang="ru-RU" sz="1800" dirty="0" err="1" smtClean="0"/>
              <a:t>Foundation</a:t>
            </a:r>
            <a:r>
              <a:rPr lang="ru-RU" sz="1800" dirty="0" smtClean="0"/>
              <a:t> было принято решение поставлять и развивать браузер отдельно от общего пакета и родился проект </a:t>
            </a:r>
            <a:r>
              <a:rPr lang="ru-RU" sz="1800" dirty="0" err="1" smtClean="0"/>
              <a:t>Mozilla</a:t>
            </a:r>
            <a:r>
              <a:rPr lang="ru-RU" sz="1800" dirty="0" smtClean="0"/>
              <a:t> </a:t>
            </a:r>
            <a:r>
              <a:rPr lang="ru-RU" sz="1800" dirty="0" err="1" smtClean="0"/>
              <a:t>Firefox</a:t>
            </a:r>
            <a:r>
              <a:rPr lang="ru-RU" sz="1800" dirty="0" smtClean="0"/>
              <a:t>. </a:t>
            </a:r>
            <a:r>
              <a:rPr lang="ru-RU" sz="1800" dirty="0" err="1" smtClean="0"/>
              <a:t>Firefox</a:t>
            </a:r>
            <a:r>
              <a:rPr lang="ru-RU" sz="1800" dirty="0" smtClean="0"/>
              <a:t> содержит много возможностей, отсутствующих в IE или других браузерах, и постепенно набирает популярность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4464070" cy="11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Классификация браузеров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1643074"/>
          </a:xfrm>
        </p:spPr>
        <p:txBody>
          <a:bodyPr/>
          <a:lstStyle/>
          <a:p>
            <a:r>
              <a:rPr lang="ru-RU" dirty="0" smtClean="0"/>
              <a:t>Конечно же, удобство и функциональность браузеров, позволяет выделить наиболее часто используемые и чуть менее используемые браузеры.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14348" y="4071943"/>
            <a:ext cx="142876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965967" y="3963991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965571" y="4035429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2786059"/>
            <a:ext cx="30718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Распространенные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86322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Internet Explorer, Mozilla Firefox, Safari, Google Chrome, Opera</a:t>
            </a:r>
            <a:endParaRPr lang="ru-RU" sz="2000" b="1" i="1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2428868"/>
            <a:ext cx="3214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Менее распространенные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4786322"/>
            <a:ext cx="3071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ChromePlus</a:t>
            </a:r>
            <a:r>
              <a:rPr lang="en-US" sz="2000" b="1" i="1" u="sng" dirty="0" smtClean="0"/>
              <a:t>[, </a:t>
            </a:r>
            <a:r>
              <a:rPr lang="en-US" sz="2000" b="1" i="1" u="sng" dirty="0" err="1" smtClean="0"/>
              <a:t>SRWare</a:t>
            </a:r>
            <a:r>
              <a:rPr lang="en-US" sz="2000" b="1" i="1" u="sng" dirty="0" smtClean="0"/>
              <a:t> Iron, Chromium, Mozilla, Netscape Navigator, Flock </a:t>
            </a:r>
            <a:r>
              <a:rPr lang="ru-RU" sz="2000" b="1" i="1" u="sng" dirty="0" smtClean="0"/>
              <a:t>и др.</a:t>
            </a:r>
            <a:endParaRPr lang="ru-RU" sz="2000" b="1" i="1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2786058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Текстовые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2198" y="4857760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u="sng" dirty="0" smtClean="0"/>
              <a:t>Alynx, ELinks, Links, Lynx, Netrik, w3m, WebbIE, DOSLynx</a:t>
            </a:r>
            <a:endParaRPr lang="ru-RU" sz="2000" b="1" i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География распространения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71464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России с января 2009 по конец сентября того же года первое место по популярности удерживает </a:t>
            </a:r>
            <a:r>
              <a:rPr lang="ru-RU" dirty="0" err="1" smtClean="0"/>
              <a:t>Opera</a:t>
            </a:r>
            <a:r>
              <a:rPr lang="ru-RU" dirty="0" smtClean="0"/>
              <a:t>, после чего случается резкое падение, в начале декабря </a:t>
            </a:r>
            <a:r>
              <a:rPr lang="ru-RU" dirty="0" err="1" smtClean="0"/>
              <a:t>Opera</a:t>
            </a:r>
            <a:r>
              <a:rPr lang="ru-RU" dirty="0" smtClean="0"/>
              <a:t> ненадолго восстанавливает лидерство, но затем уступает его </a:t>
            </a:r>
            <a:r>
              <a:rPr lang="ru-RU" dirty="0" err="1" smtClean="0"/>
              <a:t>Firefox'у</a:t>
            </a:r>
            <a:r>
              <a:rPr lang="ru-RU" dirty="0" smtClean="0"/>
              <a:t> и с тех пор всё время уступает ему на несколько процентов</a:t>
            </a:r>
          </a:p>
          <a:p>
            <a:r>
              <a:rPr lang="ru-RU" dirty="0" err="1" smtClean="0"/>
              <a:t>Opera</a:t>
            </a:r>
            <a:r>
              <a:rPr lang="ru-RU" dirty="0" smtClean="0"/>
              <a:t> также занимает первое место по частоте использования </a:t>
            </a:r>
            <a:r>
              <a:rPr lang="en-US" dirty="0" smtClean="0"/>
              <a:t> </a:t>
            </a:r>
            <a:r>
              <a:rPr lang="ru-RU" dirty="0" smtClean="0"/>
              <a:t>и пользуется большой популярностью в остальных странах СНГ.</a:t>
            </a:r>
          </a:p>
          <a:p>
            <a:r>
              <a:rPr lang="ru-RU" dirty="0" err="1" smtClean="0"/>
              <a:t>Mozilla</a:t>
            </a:r>
            <a:r>
              <a:rPr lang="ru-RU" dirty="0" smtClean="0"/>
              <a:t> </a:t>
            </a:r>
            <a:r>
              <a:rPr lang="ru-RU" dirty="0" err="1" smtClean="0"/>
              <a:t>Firefox</a:t>
            </a:r>
            <a:r>
              <a:rPr lang="ru-RU" dirty="0" smtClean="0"/>
              <a:t> лидирует в Индонезии (около 80 %), Германии (больше 50 %),странах Восточной Европы, некоторых странах Африки и Юго-Восточной Азии.</a:t>
            </a:r>
          </a:p>
          <a:p>
            <a:r>
              <a:rPr lang="ru-RU" dirty="0" smtClean="0"/>
              <a:t>В Южной Корее в 2007—2008 годах 99 % пользователей использовало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, так как все банковские и правительственные сайты по закону требовали использования </a:t>
            </a:r>
            <a:r>
              <a:rPr lang="ru-RU" dirty="0" err="1" smtClean="0"/>
              <a:t>ActiveX</a:t>
            </a:r>
            <a:r>
              <a:rPr lang="ru-RU" dirty="0" smtClean="0"/>
              <a:t> (в июне 2010 года этот закон был отменён). В Китае доля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Explorer'а</a:t>
            </a:r>
            <a:r>
              <a:rPr lang="ru-RU" dirty="0" smtClean="0"/>
              <a:t> также близка к 90%, кроме того, в этой стране популярен браузер </a:t>
            </a:r>
            <a:r>
              <a:rPr lang="ru-RU" dirty="0" err="1" smtClean="0"/>
              <a:t>Maxthon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Chrome</a:t>
            </a:r>
            <a:r>
              <a:rPr lang="ru-RU" dirty="0" smtClean="0"/>
              <a:t> в 2010 году вышел на первое место в Тунисе и Албании, в марте 2011 года также на Филиппинах и в Армении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72" y="3443311"/>
            <a:ext cx="7620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nfnbcnbr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071942"/>
            <a:ext cx="24384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Рыночные доли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ыночная-до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87524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Статистика браузеров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01122" cy="48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1345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Браузеры</vt:lpstr>
      <vt:lpstr>Что такое браузер??</vt:lpstr>
      <vt:lpstr>Слайд 3</vt:lpstr>
      <vt:lpstr>Первый браузер</vt:lpstr>
      <vt:lpstr>Появление Mozilla</vt:lpstr>
      <vt:lpstr>Классификация браузеров</vt:lpstr>
      <vt:lpstr>География распространения</vt:lpstr>
      <vt:lpstr>Рыночные доли</vt:lpstr>
      <vt:lpstr>Статистика браузеров</vt:lpstr>
      <vt:lpstr>Internet Explorer</vt:lpstr>
      <vt:lpstr>Mozilla Firefox</vt:lpstr>
      <vt:lpstr>Safari</vt:lpstr>
      <vt:lpstr>Google Chrome</vt:lpstr>
      <vt:lpstr>Opera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Браузеры</dc:title>
  <dc:creator>Admin</dc:creator>
  <cp:lastModifiedBy>Admin</cp:lastModifiedBy>
  <cp:revision>8</cp:revision>
  <dcterms:created xsi:type="dcterms:W3CDTF">2011-05-03T19:02:20Z</dcterms:created>
  <dcterms:modified xsi:type="dcterms:W3CDTF">2012-06-11T20:50:18Z</dcterms:modified>
</cp:coreProperties>
</file>