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64" r:id="rId3"/>
    <p:sldId id="266" r:id="rId4"/>
    <p:sldId id="333" r:id="rId5"/>
    <p:sldId id="265" r:id="rId6"/>
    <p:sldId id="336" r:id="rId7"/>
    <p:sldId id="293" r:id="rId8"/>
    <p:sldId id="331" r:id="rId9"/>
    <p:sldId id="312" r:id="rId10"/>
    <p:sldId id="330" r:id="rId11"/>
    <p:sldId id="332" r:id="rId12"/>
    <p:sldId id="313" r:id="rId13"/>
    <p:sldId id="294" r:id="rId14"/>
    <p:sldId id="295" r:id="rId15"/>
    <p:sldId id="259" r:id="rId16"/>
    <p:sldId id="329" r:id="rId17"/>
    <p:sldId id="337" r:id="rId18"/>
    <p:sldId id="334" r:id="rId19"/>
    <p:sldId id="318" r:id="rId20"/>
    <p:sldId id="308" r:id="rId21"/>
    <p:sldId id="278" r:id="rId22"/>
    <p:sldId id="279" r:id="rId23"/>
    <p:sldId id="277" r:id="rId24"/>
    <p:sldId id="268" r:id="rId25"/>
    <p:sldId id="270" r:id="rId26"/>
    <p:sldId id="274" r:id="rId27"/>
    <p:sldId id="275" r:id="rId28"/>
    <p:sldId id="276" r:id="rId29"/>
    <p:sldId id="319" r:id="rId30"/>
    <p:sldId id="321" r:id="rId31"/>
    <p:sldId id="338" r:id="rId32"/>
    <p:sldId id="322" r:id="rId33"/>
    <p:sldId id="323" r:id="rId34"/>
    <p:sldId id="325" r:id="rId35"/>
    <p:sldId id="340" r:id="rId36"/>
    <p:sldId id="263" r:id="rId37"/>
    <p:sldId id="287" r:id="rId38"/>
    <p:sldId id="288" r:id="rId39"/>
    <p:sldId id="292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E8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0" autoAdjust="0"/>
    <p:restoredTop sz="94660"/>
  </p:normalViewPr>
  <p:slideViewPr>
    <p:cSldViewPr>
      <p:cViewPr>
        <p:scale>
          <a:sx n="94" d="100"/>
          <a:sy n="94" d="100"/>
        </p:scale>
        <p:origin x="-87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266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1EE82729-BE8A-4E98-9FEB-72240729B6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22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D6972E49-D1B6-4F53-BE1F-E855FE493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835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4DE4A-863F-4120-8582-2C6B00C111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3668C-A362-4025-A2BB-D2D5941B4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36B13-485F-4FA2-8C72-96AADC7A7E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7F9AB-A936-4DC6-A1CA-63CCE8573A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985BB-68F3-4F67-B4C2-3AF9780664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D9046-3D2B-429E-BE95-51E7194006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95AC6-72CE-4981-81B5-B022E54624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DB392-E946-4C21-A9CD-2F03E4B995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68130-B8A7-44D4-8755-C1775C103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9B221-C453-4A51-B4D8-8128A69031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34A90-29C4-480C-AD74-CAECD76D8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E808C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52B6AFE8-ED64-4DDE-A26E-03D5085AA3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900igr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8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72816"/>
            <a:ext cx="8424862" cy="3311525"/>
          </a:xfrm>
        </p:spPr>
        <p:txBody>
          <a:bodyPr/>
          <a:lstStyle/>
          <a:p>
            <a:pPr algn="l" eaLnBrk="1" hangingPunct="1"/>
            <a:r>
              <a:rPr lang="ru-RU" sz="5400" b="1" dirty="0" smtClean="0"/>
              <a:t>Программный</a:t>
            </a:r>
            <a:br>
              <a:rPr lang="ru-RU" sz="5400" b="1" dirty="0" smtClean="0"/>
            </a:br>
            <a:r>
              <a:rPr lang="ru-RU" sz="5400" b="1" dirty="0" smtClean="0"/>
              <a:t>		принцип работы компьютера</a:t>
            </a:r>
            <a:br>
              <a:rPr lang="ru-RU" sz="5400" b="1" dirty="0" smtClean="0"/>
            </a:br>
            <a:r>
              <a:rPr lang="ru-RU" sz="5400" b="1" dirty="0" smtClean="0"/>
              <a:t>			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2" y="6021388"/>
            <a:ext cx="7524563" cy="373062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ru-RU" sz="1800" dirty="0" err="1" smtClean="0">
                <a:solidFill>
                  <a:schemeClr val="bg1"/>
                </a:solidFill>
                <a:cs typeface="Arial" charset="0"/>
              </a:rPr>
              <a:t>Хабибрахманова</a:t>
            </a:r>
            <a:r>
              <a:rPr lang="ru-RU" sz="1800" dirty="0" smtClean="0">
                <a:solidFill>
                  <a:schemeClr val="bg1"/>
                </a:solidFill>
                <a:cs typeface="Arial" charset="0"/>
              </a:rPr>
              <a:t> Алсу </a:t>
            </a:r>
            <a:r>
              <a:rPr lang="ru-RU" sz="1800" dirty="0" err="1" smtClean="0">
                <a:solidFill>
                  <a:schemeClr val="bg1"/>
                </a:solidFill>
                <a:cs typeface="Arial" charset="0"/>
              </a:rPr>
              <a:t>Ильгамовна</a:t>
            </a:r>
            <a:endParaRPr lang="en-US" sz="180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" name="Скругленный прямоугольник 5">
            <a:hlinkClick r:id="rId2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anchor="ctr"/>
          <a:lstStyle/>
          <a:p>
            <a:pPr algn="ctr">
              <a:defRPr/>
            </a:pPr>
            <a:r>
              <a:rPr lang="en-US" sz="2000" u="sng">
                <a:solidFill>
                  <a:srgbClr val="3333CC"/>
                </a:solidFill>
              </a:rPr>
              <a:t>900igr.net</a:t>
            </a:r>
            <a:endParaRPr lang="ru-RU" sz="2000" u="sng">
              <a:solidFill>
                <a:srgbClr val="3333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524" y="224644"/>
            <a:ext cx="86049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Федеральное государственное бюджетное образовательное учреждение</a:t>
            </a:r>
          </a:p>
          <a:p>
            <a:pPr algn="ctr"/>
            <a:r>
              <a:rPr lang="ru-RU" dirty="0">
                <a:solidFill>
                  <a:schemeClr val="accent1"/>
                </a:solidFill>
              </a:rPr>
              <a:t>в</a:t>
            </a:r>
            <a:r>
              <a:rPr lang="ru-RU" dirty="0" smtClean="0">
                <a:solidFill>
                  <a:schemeClr val="accent1"/>
                </a:solidFill>
              </a:rPr>
              <a:t>ысшего профессионального образования</a:t>
            </a: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«Казанский национальный  исследовательский технологический университет»</a:t>
            </a: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Кафедра химической кибернетики</a:t>
            </a: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Виды прикладного программного обеспечения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2800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Системы автоматизированного проектирования</a:t>
            </a:r>
            <a:r>
              <a:rPr lang="ru-RU" sz="2400" smtClean="0"/>
              <a:t> – предназначены для автоматизации проектно-конструкторских работ (</a:t>
            </a:r>
            <a:r>
              <a:rPr lang="ru-RU" sz="2400" b="1" smtClean="0"/>
              <a:t>КОМПАС 3</a:t>
            </a:r>
            <a:r>
              <a:rPr lang="en-US" sz="2400" b="1" smtClean="0"/>
              <a:t>D</a:t>
            </a:r>
            <a:r>
              <a:rPr lang="ru-RU" sz="2400" smtClean="0"/>
              <a:t>, </a:t>
            </a:r>
            <a:r>
              <a:rPr lang="en-US" sz="2400" b="1" smtClean="0"/>
              <a:t>AutoCAD</a:t>
            </a:r>
            <a:r>
              <a:rPr lang="ru-RU" sz="2400" smtClean="0"/>
              <a:t>).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z="2400" b="1" smtClean="0"/>
              <a:t>Настольные издательские системы</a:t>
            </a:r>
            <a:r>
              <a:rPr lang="ru-RU" sz="2400" smtClean="0"/>
              <a:t> – предназначены для автоматизации процесса верстки полиграфических изданий (</a:t>
            </a:r>
            <a:r>
              <a:rPr lang="en-US" sz="2400" b="1" smtClean="0"/>
              <a:t>PageMaker</a:t>
            </a:r>
            <a:r>
              <a:rPr lang="ru-RU" sz="2400" b="1" smtClean="0"/>
              <a:t>, </a:t>
            </a:r>
            <a:r>
              <a:rPr lang="en-US" sz="2400" b="1" smtClean="0"/>
              <a:t>QuarkExpress</a:t>
            </a:r>
            <a:r>
              <a:rPr lang="ru-RU" sz="2400" smtClean="0"/>
              <a:t>).</a:t>
            </a:r>
          </a:p>
        </p:txBody>
      </p:sp>
      <p:sp>
        <p:nvSpPr>
          <p:cNvPr id="12293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pic>
        <p:nvPicPr>
          <p:cNvPr id="12294" name="Picture 9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4616450"/>
            <a:ext cx="21240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0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4689475"/>
            <a:ext cx="17811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Виды прикладного программного обеспечения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538538" cy="2549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Браузеры </a:t>
            </a:r>
            <a:r>
              <a:rPr lang="ru-RU" sz="2400" smtClean="0"/>
              <a:t>– предназначенны для просмотра </a:t>
            </a:r>
            <a:r>
              <a:rPr lang="en-US" sz="2400" smtClean="0"/>
              <a:t>Web-</a:t>
            </a:r>
            <a:r>
              <a:rPr lang="ru-RU" sz="2400" smtClean="0"/>
              <a:t>документов, интернет-страниц (</a:t>
            </a:r>
            <a:r>
              <a:rPr lang="en-US" sz="2400" b="1" smtClean="0"/>
              <a:t>Internet Explorer, Netscape Navigator, Opera</a:t>
            </a:r>
            <a:r>
              <a:rPr lang="ru-RU" sz="2400" smtClean="0"/>
              <a:t>).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103688" y="1600200"/>
            <a:ext cx="4583112" cy="33766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Экспертные системы</a:t>
            </a:r>
            <a:r>
              <a:rPr lang="ru-RU" sz="2400" smtClean="0"/>
              <a:t> – предназначены для получения  рекомендаций, формирующихся на основе анализа данных, содержащихся в базах знаний; широко используются в медицине, фармакологии, химии, юриспруденции и других областях.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smtClean="0"/>
          </a:p>
        </p:txBody>
      </p:sp>
      <p:pic>
        <p:nvPicPr>
          <p:cNvPr id="13317" name="Picture 9" descr="amorob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2838" y="4797425"/>
            <a:ext cx="2098675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pic>
        <p:nvPicPr>
          <p:cNvPr id="13319" name="Picture 11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138" y="4365625"/>
            <a:ext cx="33147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Виды прикладного программного обеспечения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414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Обучающие системы, электронные энциклопедии, игры.</a:t>
            </a: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Банковские системы.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Системы управления транспортными перевозками.</a:t>
            </a:r>
          </a:p>
        </p:txBody>
      </p:sp>
      <p:sp>
        <p:nvSpPr>
          <p:cNvPr id="14340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pic>
        <p:nvPicPr>
          <p:cNvPr id="14341" name="Picture 10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" y="3141663"/>
            <a:ext cx="28384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1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32475" y="3176588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2" descr="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06738" y="4724400"/>
            <a:ext cx="29051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Системы программирования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К </a:t>
            </a:r>
            <a:r>
              <a:rPr lang="ru-RU" sz="2800" b="1" smtClean="0"/>
              <a:t>средам программирования</a:t>
            </a:r>
            <a:r>
              <a:rPr lang="ru-RU" sz="2800" smtClean="0"/>
              <a:t> относятся инструментальные средства для создания новых программ (ЛОГО, </a:t>
            </a:r>
            <a:r>
              <a:rPr lang="en-US" sz="2800" smtClean="0"/>
              <a:t>QuickBASIC, Pascal, Delphi </a:t>
            </a:r>
            <a:r>
              <a:rPr lang="ru-RU" sz="2800" smtClean="0"/>
              <a:t>и т. д.</a:t>
            </a:r>
            <a:r>
              <a:rPr lang="en-US" sz="2800" smtClean="0"/>
              <a:t>)</a:t>
            </a:r>
            <a:endParaRPr lang="ru-RU" sz="2800" smtClean="0"/>
          </a:p>
        </p:txBody>
      </p:sp>
      <p:sp>
        <p:nvSpPr>
          <p:cNvPr id="15364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pic>
        <p:nvPicPr>
          <p:cNvPr id="15365" name="Picture 14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392488"/>
            <a:ext cx="24003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32475" y="2960688"/>
            <a:ext cx="30670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6" descr="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43225" y="4810125"/>
            <a:ext cx="32575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Системное программное обеспечение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97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К системным  относятся программы, управляющие работой устройств компьютера: процессором, памятью, вводом-выводом.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24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2400" smtClean="0"/>
              <a:t>К </a:t>
            </a:r>
            <a:r>
              <a:rPr lang="ru-RU" sz="2400" b="1" smtClean="0"/>
              <a:t>системным</a:t>
            </a:r>
            <a:r>
              <a:rPr lang="ru-RU" sz="2400" smtClean="0"/>
              <a:t>  </a:t>
            </a:r>
            <a:r>
              <a:rPr lang="ru-RU" sz="2400" b="1" smtClean="0"/>
              <a:t>программам</a:t>
            </a:r>
            <a:r>
              <a:rPr lang="ru-RU" sz="2400" smtClean="0"/>
              <a:t> относятся прежде всего программы, входящие составной частью в </a:t>
            </a:r>
            <a:r>
              <a:rPr lang="ru-RU" sz="2400" b="1" smtClean="0"/>
              <a:t>операционную систему</a:t>
            </a:r>
            <a:r>
              <a:rPr lang="ru-RU" sz="2400" smtClean="0"/>
              <a:t> (например, драйвера для различных устройств компьютера («</a:t>
            </a:r>
            <a:r>
              <a:rPr lang="en-US" sz="2400" b="1" smtClean="0"/>
              <a:t>drive</a:t>
            </a:r>
            <a:r>
              <a:rPr lang="ru-RU" sz="2400" smtClean="0"/>
              <a:t>» – управлять), т. е. программы, управляющие работой устройств сканера, принтера и т. д.).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Операционные системы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smtClean="0"/>
              <a:t>Операционная система</a:t>
            </a:r>
            <a:r>
              <a:rPr lang="ru-RU" sz="2400" smtClean="0"/>
              <a:t> - набор специальных программ, обеспечивающих работоспособность компьютерной системы: управление аппаратурой и прикладными программами, интерфейс с пользователем.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Операционная система - это посредник между компьютером (процессором, диском и другими имеющимися на материнской плате устройствами), пользователем и прикладными программами.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Операционная система обычно хранится во внешней памяти компьютера — на </a:t>
            </a:r>
            <a:r>
              <a:rPr lang="ru-RU" sz="2400" b="1" smtClean="0"/>
              <a:t>диске</a:t>
            </a:r>
            <a:r>
              <a:rPr lang="ru-RU" sz="240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При включении компьютера она считывается с дисковой памяти и размещается в </a:t>
            </a:r>
            <a:r>
              <a:rPr lang="ru-RU" sz="2400" b="1" smtClean="0"/>
              <a:t>ОЗУ</a:t>
            </a:r>
            <a:r>
              <a:rPr lang="ru-RU" sz="2400" smtClean="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Этот процесс называется </a:t>
            </a:r>
            <a:r>
              <a:rPr lang="ru-RU" sz="2400" b="1" smtClean="0"/>
              <a:t>загрузкой операционной системы.</a:t>
            </a:r>
            <a:r>
              <a:rPr lang="ru-RU" sz="2400" smtClean="0"/>
              <a:t> </a:t>
            </a:r>
          </a:p>
        </p:txBody>
      </p:sp>
      <p:sp>
        <p:nvSpPr>
          <p:cNvPr id="17412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Состав системных программ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Анализ и исполнение команд пользователя, включая загрузку готовых программ из файлов в оперативную память и их запуск, осуществляет </a:t>
            </a:r>
            <a:r>
              <a:rPr lang="ru-RU" sz="2400" b="1" smtClean="0"/>
              <a:t>командный процессор</a:t>
            </a:r>
            <a:r>
              <a:rPr lang="ru-RU" sz="2400" smtClean="0"/>
              <a:t> операционной системы.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Для управления внешними устройствами компьютера используются специальные системные программы — </a:t>
            </a:r>
            <a:r>
              <a:rPr lang="ru-RU" sz="2400" b="1" smtClean="0"/>
              <a:t>драйверы</a:t>
            </a:r>
            <a:r>
              <a:rPr lang="ru-RU" sz="2400" smtClean="0"/>
              <a:t>. Драйверы стандартных устройств образуют в совокупности </a:t>
            </a:r>
            <a:r>
              <a:rPr lang="ru-RU" sz="2400" b="1" smtClean="0"/>
              <a:t>базовую систему ввода-вывода</a:t>
            </a:r>
            <a:r>
              <a:rPr lang="ru-RU" sz="2400" smtClean="0"/>
              <a:t> (</a:t>
            </a:r>
            <a:r>
              <a:rPr lang="ru-RU" sz="2400" b="1" smtClean="0"/>
              <a:t>BIOS</a:t>
            </a:r>
            <a:r>
              <a:rPr lang="ru-RU" sz="2400" smtClean="0"/>
              <a:t>), которая обычно заносится в постоянное ЗУ компьютера.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b="1" smtClean="0"/>
              <a:t>Сервисные программы</a:t>
            </a:r>
            <a:r>
              <a:rPr lang="ru-RU" sz="2400" smtClean="0"/>
              <a:t> (утилиты) - делают удобным и многосторонним процесс общения пользователя с компьютером.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098675"/>
          </a:xfrm>
        </p:spPr>
        <p:txBody>
          <a:bodyPr/>
          <a:lstStyle/>
          <a:p>
            <a:pPr eaLnBrk="1" hangingPunct="1"/>
            <a:r>
              <a:rPr lang="ru-RU" sz="4000" smtClean="0"/>
              <a:t>Действия, осуществляемые ОС при активизации прикладной программы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95588"/>
            <a:ext cx="8229600" cy="3330575"/>
          </a:xfrm>
        </p:spPr>
        <p:txBody>
          <a:bodyPr/>
          <a:lstStyle/>
          <a:p>
            <a:pPr eaLnBrk="1" hangingPunct="1"/>
            <a:r>
              <a:rPr lang="ru-RU" sz="2400" smtClean="0"/>
              <a:t>Загрузка в оперативную память исполняемых программ.</a:t>
            </a:r>
          </a:p>
          <a:p>
            <a:pPr eaLnBrk="1" hangingPunct="1"/>
            <a:r>
              <a:rPr lang="ru-RU" sz="2400" smtClean="0"/>
              <a:t>Передача им управления в начале их работы.</a:t>
            </a:r>
          </a:p>
          <a:p>
            <a:pPr eaLnBrk="1" hangingPunct="1"/>
            <a:r>
              <a:rPr lang="ru-RU" sz="2400" smtClean="0"/>
              <a:t>Выполнение различных вспомогательных действий по запросу выполняемой программы.</a:t>
            </a:r>
          </a:p>
          <a:p>
            <a:pPr eaLnBrk="1" hangingPunct="1"/>
            <a:r>
              <a:rPr lang="ru-RU" sz="2400" smtClean="0"/>
              <a:t>Освобождение занимаемой программами оперативной памяти при их завершении.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Утилиты</a:t>
            </a:r>
            <a:endParaRPr lang="ru-RU" sz="32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программы контроля</a:t>
            </a:r>
            <a:r>
              <a:rPr lang="ru-RU" sz="2400" smtClean="0"/>
              <a:t>,</a:t>
            </a:r>
            <a:r>
              <a:rPr lang="ru-RU" sz="2400" b="1" smtClean="0"/>
              <a:t> тестирования и диагностики</a:t>
            </a:r>
            <a:r>
              <a:rPr lang="ru-RU" sz="2400" smtClean="0"/>
              <a:t> правильности функционирования устройств компьютера и для обнаружения неисправностей в процессе эксплуатации;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программы-драйверы</a:t>
            </a:r>
            <a:r>
              <a:rPr lang="ru-RU" sz="2400" smtClean="0"/>
              <a:t>, которые расширяют возможности операционной системы по управлению устройствами ввода-вывода, оперативной памятью и т.д.; дают возможность подключения новых устройств или нестандартное использование имеющихся;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программы-упаковщики</a:t>
            </a:r>
            <a:r>
              <a:rPr lang="ru-RU" sz="2400" smtClean="0"/>
              <a:t> (архиваторы), которые позволяют записывать информацию на дисках более плотно; </a:t>
            </a:r>
          </a:p>
        </p:txBody>
      </p:sp>
      <p:sp>
        <p:nvSpPr>
          <p:cNvPr id="2150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pic>
        <p:nvPicPr>
          <p:cNvPr id="21509" name="Picture 6" descr="U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16800" y="260350"/>
            <a:ext cx="135572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Виды операционных систем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675" y="1592263"/>
            <a:ext cx="4176713" cy="4525962"/>
          </a:xfrm>
        </p:spPr>
        <p:txBody>
          <a:bodyPr/>
          <a:lstStyle/>
          <a:p>
            <a:pPr eaLnBrk="1" hangingPunct="1"/>
            <a:r>
              <a:rPr lang="en-US" smtClean="0"/>
              <a:t>MS DOS</a:t>
            </a:r>
          </a:p>
          <a:p>
            <a:pPr eaLnBrk="1" hangingPunct="1"/>
            <a:r>
              <a:rPr lang="en-US" smtClean="0"/>
              <a:t>Microsoft Windows</a:t>
            </a:r>
          </a:p>
          <a:p>
            <a:pPr eaLnBrk="1" hangingPunct="1"/>
            <a:r>
              <a:rPr lang="en-US" smtClean="0"/>
              <a:t>UNIX</a:t>
            </a:r>
          </a:p>
          <a:p>
            <a:pPr eaLnBrk="1" hangingPunct="1"/>
            <a:r>
              <a:rPr lang="en-US" smtClean="0"/>
              <a:t>MacOS</a:t>
            </a:r>
          </a:p>
          <a:p>
            <a:pPr eaLnBrk="1" hangingPunct="1"/>
            <a:r>
              <a:rPr lang="en-US" smtClean="0"/>
              <a:t>Linux</a:t>
            </a:r>
            <a:endParaRPr lang="ru-RU" smtClean="0"/>
          </a:p>
          <a:p>
            <a:pPr eaLnBrk="1" hangingPunct="1"/>
            <a:r>
              <a:rPr lang="en-US" smtClean="0"/>
              <a:t>OS</a:t>
            </a:r>
            <a:r>
              <a:rPr lang="ru-RU" smtClean="0"/>
              <a:t>/2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Программный принцип работы компьютера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15113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smtClean="0"/>
              <a:t>Компьютер – двуединая система, состоящая из </a:t>
            </a:r>
            <a:r>
              <a:rPr lang="ru-RU" sz="2400" b="1" smtClean="0"/>
              <a:t>аппаратной части</a:t>
            </a:r>
            <a:r>
              <a:rPr lang="ru-RU" sz="2400" smtClean="0"/>
              <a:t> (технических устройств) и информационной части (</a:t>
            </a:r>
            <a:r>
              <a:rPr lang="ru-RU" sz="2400" b="1" smtClean="0"/>
              <a:t>программного обеспечения</a:t>
            </a:r>
            <a:r>
              <a:rPr lang="ru-RU" sz="2400" smtClean="0"/>
              <a:t>):</a:t>
            </a:r>
            <a:endParaRPr lang="ru-RU" sz="2400" b="1" smtClean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322263" y="4075113"/>
            <a:ext cx="8389937" cy="1225550"/>
            <a:chOff x="158" y="1139"/>
            <a:chExt cx="5285" cy="772"/>
          </a:xfrm>
        </p:grpSpPr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431" y="1275"/>
              <a:ext cx="17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4103" name="Text Box 6"/>
            <p:cNvSpPr txBox="1">
              <a:spLocks noChangeArrowheads="1"/>
            </p:cNvSpPr>
            <p:nvPr/>
          </p:nvSpPr>
          <p:spPr bwMode="auto">
            <a:xfrm>
              <a:off x="158" y="1344"/>
              <a:ext cx="1452" cy="3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КОМПЬЮТЕР</a:t>
              </a:r>
            </a:p>
          </p:txBody>
        </p:sp>
        <p:sp>
          <p:nvSpPr>
            <p:cNvPr id="4104" name="Text Box 7"/>
            <p:cNvSpPr txBox="1">
              <a:spLocks noChangeArrowheads="1"/>
            </p:cNvSpPr>
            <p:nvPr/>
          </p:nvSpPr>
          <p:spPr bwMode="auto">
            <a:xfrm>
              <a:off x="1610" y="1389"/>
              <a:ext cx="3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=</a:t>
              </a:r>
              <a:endParaRPr lang="ru-RU" sz="2400"/>
            </a:p>
          </p:txBody>
        </p:sp>
        <p:sp>
          <p:nvSpPr>
            <p:cNvPr id="4105" name="Text Box 8"/>
            <p:cNvSpPr txBox="1">
              <a:spLocks noChangeArrowheads="1"/>
            </p:cNvSpPr>
            <p:nvPr/>
          </p:nvSpPr>
          <p:spPr bwMode="auto">
            <a:xfrm>
              <a:off x="1927" y="1253"/>
              <a:ext cx="1474" cy="54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АППАРАТУРА (</a:t>
              </a:r>
              <a:r>
                <a:rPr lang="en-US" sz="2400" b="1"/>
                <a:t>hardware</a:t>
              </a:r>
              <a:r>
                <a:rPr lang="ru-RU" sz="2400" b="1"/>
                <a:t>)</a:t>
              </a:r>
            </a:p>
          </p:txBody>
        </p:sp>
        <p:sp>
          <p:nvSpPr>
            <p:cNvPr id="4106" name="Text Box 9"/>
            <p:cNvSpPr txBox="1">
              <a:spLocks noChangeArrowheads="1"/>
            </p:cNvSpPr>
            <p:nvPr/>
          </p:nvSpPr>
          <p:spPr bwMode="auto">
            <a:xfrm>
              <a:off x="3402" y="1389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/>
                <a:t>+</a:t>
              </a:r>
              <a:endParaRPr lang="ru-RU" sz="2400"/>
            </a:p>
          </p:txBody>
        </p:sp>
        <p:sp>
          <p:nvSpPr>
            <p:cNvPr id="4107" name="Text Box 10"/>
            <p:cNvSpPr txBox="1">
              <a:spLocks noChangeArrowheads="1"/>
            </p:cNvSpPr>
            <p:nvPr/>
          </p:nvSpPr>
          <p:spPr bwMode="auto">
            <a:xfrm>
              <a:off x="3742" y="1139"/>
              <a:ext cx="1701" cy="7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ПРОГРАММНОЕ ОБЕСПЕЧЕНИЕ (</a:t>
              </a:r>
              <a:r>
                <a:rPr lang="en-US" sz="2400" b="1"/>
                <a:t>software</a:t>
              </a:r>
              <a:r>
                <a:rPr lang="ru-RU" sz="2400" b="1"/>
                <a:t>)</a:t>
              </a:r>
            </a:p>
          </p:txBody>
        </p:sp>
      </p:grpSp>
      <p:sp>
        <p:nvSpPr>
          <p:cNvPr id="4101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Операционная система </a:t>
            </a:r>
            <a:r>
              <a:rPr lang="ru-RU" sz="4000" b="1" smtClean="0"/>
              <a:t>MS DOS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92263"/>
            <a:ext cx="8229600" cy="2124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/>
              <a:t>MS</a:t>
            </a:r>
            <a:r>
              <a:rPr lang="ru-RU" sz="2400" b="1" smtClean="0"/>
              <a:t>-</a:t>
            </a:r>
            <a:r>
              <a:rPr lang="en-US" sz="2400" b="1" smtClean="0"/>
              <a:t>DOS</a:t>
            </a:r>
            <a:r>
              <a:rPr lang="ru-RU" sz="2400" smtClean="0"/>
              <a:t> – (</a:t>
            </a:r>
            <a:r>
              <a:rPr lang="en-US" sz="2400" b="1" smtClean="0"/>
              <a:t>Microsoft Disk Operations System</a:t>
            </a:r>
            <a:r>
              <a:rPr lang="ru-RU" sz="2400" smtClean="0"/>
              <a:t>, </a:t>
            </a:r>
            <a:r>
              <a:rPr lang="ru-RU" sz="2400" i="1" smtClean="0"/>
              <a:t>досл</a:t>
            </a:r>
            <a:r>
              <a:rPr lang="ru-RU" sz="2400" smtClean="0"/>
              <a:t>. дисковая операционная система фирмы </a:t>
            </a:r>
            <a:r>
              <a:rPr lang="en-US" sz="2400" smtClean="0"/>
              <a:t>Microsoft</a:t>
            </a:r>
            <a:r>
              <a:rPr lang="ru-RU" sz="2400" smtClean="0"/>
              <a:t>) достаточно проста в установке и конфигурации, не требует много ресурсов и поддерживает работу прикладных программ в однозадачном режиме.</a:t>
            </a:r>
            <a:endParaRPr lang="en-US" sz="2400" smtClean="0"/>
          </a:p>
        </p:txBody>
      </p:sp>
      <p:sp>
        <p:nvSpPr>
          <p:cNvPr id="2458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613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Операционная система </a:t>
            </a:r>
            <a:r>
              <a:rPr lang="en-US" sz="4000" b="1" smtClean="0"/>
              <a:t>Unix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Unix</a:t>
            </a:r>
            <a:r>
              <a:rPr lang="ru-RU" sz="2400" smtClean="0"/>
              <a:t> — многозадачная операционная система, способная обеспечить одновременную работу очень большого количество пользователей.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Простой, но мощный модульный пользовательский интерфейс.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Файловая система </a:t>
            </a:r>
            <a:r>
              <a:rPr lang="ru-RU" sz="2400" b="1" smtClean="0"/>
              <a:t>U</a:t>
            </a:r>
            <a:r>
              <a:rPr lang="en-US" sz="2400" b="1" smtClean="0"/>
              <a:t>nix</a:t>
            </a:r>
            <a:r>
              <a:rPr lang="ru-RU" sz="2400" smtClean="0"/>
              <a:t> — это не только доступ к данным, хранящимся на диске. Через унифицированный интерфейс файловой системы осуществляется доступ к терминалам, принтерам, сети и т.п. 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Операционная система </a:t>
            </a:r>
            <a:r>
              <a:rPr lang="en-US" sz="4000" b="1" smtClean="0"/>
              <a:t>Linux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766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Операционную систему </a:t>
            </a:r>
            <a:r>
              <a:rPr lang="en-US" sz="2400" b="1" smtClean="0"/>
              <a:t>Linux</a:t>
            </a:r>
            <a:r>
              <a:rPr lang="ru-RU" sz="2400" smtClean="0"/>
              <a:t> создал финский студент.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Многие программисты стали поддерживать </a:t>
            </a:r>
            <a:r>
              <a:rPr lang="en-US" sz="2400" b="1" smtClean="0"/>
              <a:t>Linux</a:t>
            </a:r>
            <a:r>
              <a:rPr lang="ru-RU" sz="2400" i="1" smtClean="0"/>
              <a:t>,</a:t>
            </a:r>
            <a:r>
              <a:rPr lang="ru-RU" sz="2400" smtClean="0"/>
              <a:t> добавляя драйверы устройств, разрабатывая разные приложения и др.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Атмосфера работы энтузиастов над полезным проектом, а также свободное распространение и использование исходных текстов стали основой феномена </a:t>
            </a:r>
            <a:r>
              <a:rPr lang="en-US" sz="2400" b="1" smtClean="0"/>
              <a:t>Linux</a:t>
            </a:r>
            <a:r>
              <a:rPr lang="ru-RU" sz="2400" i="1" smtClean="0"/>
              <a:t>.</a:t>
            </a:r>
            <a:r>
              <a:rPr lang="ru-RU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Linux</a:t>
            </a:r>
            <a:r>
              <a:rPr lang="ru-RU" sz="2400" smtClean="0"/>
              <a:t> — очень мощная система, но самое замечательное то, что она бесплатная (</a:t>
            </a:r>
            <a:r>
              <a:rPr lang="en-US" sz="2400" smtClean="0"/>
              <a:t>free</a:t>
            </a:r>
            <a:r>
              <a:rPr lang="ru-RU" sz="2400" smtClean="0"/>
              <a:t>). </a:t>
            </a:r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Операционная система</a:t>
            </a:r>
            <a:br>
              <a:rPr lang="ru-RU" sz="4000" smtClean="0"/>
            </a:br>
            <a:r>
              <a:rPr lang="en-US" sz="4000" b="1" smtClean="0"/>
              <a:t>Microsoft Windows</a:t>
            </a:r>
            <a:endParaRPr lang="ru-RU" sz="4000" b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В настоящее время большинство компьютеров в мире работают под управлением операционной среды </a:t>
            </a:r>
            <a:r>
              <a:rPr lang="en-US" sz="2400" b="1" smtClean="0"/>
              <a:t>Windows</a:t>
            </a:r>
            <a:r>
              <a:rPr lang="ru-RU" sz="2400" smtClean="0"/>
              <a:t> фирмы </a:t>
            </a:r>
            <a:r>
              <a:rPr lang="en-US" sz="2400" b="1" smtClean="0"/>
              <a:t>Microsoft</a:t>
            </a:r>
            <a:r>
              <a:rPr lang="ru-RU" sz="2400" b="1" i="1" smtClean="0"/>
              <a:t>.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smtClean="0"/>
              <a:t>Windows</a:t>
            </a:r>
            <a:r>
              <a:rPr lang="ru-RU" sz="2400" i="1" smtClean="0"/>
              <a:t> </a:t>
            </a:r>
            <a:r>
              <a:rPr lang="en-US" sz="2400" i="1" smtClean="0"/>
              <a:t>-</a:t>
            </a:r>
            <a:r>
              <a:rPr lang="ru-RU" sz="2400" smtClean="0"/>
              <a:t> </a:t>
            </a:r>
            <a:r>
              <a:rPr lang="ru-RU" sz="2400" b="1" smtClean="0"/>
              <a:t>ОС</a:t>
            </a:r>
            <a:r>
              <a:rPr lang="ru-RU" sz="2400" smtClean="0"/>
              <a:t> с графическим интерфейсом, со встроенной сетевой поддержкой и развитыми многопользовательскими средствами.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Она предоставляет пользователю широкие возможности работы с мультимедиа, обработки текстовой, графической, звуковой и видеоинформации.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Интегрированность подразумевает также </a:t>
            </a:r>
            <a:r>
              <a:rPr lang="ru-RU" sz="2400" b="1" smtClean="0"/>
              <a:t>совместное использование ресурсов компьютера всеми программами</a:t>
            </a:r>
            <a:r>
              <a:rPr lang="ru-RU" sz="2400" smtClean="0"/>
              <a:t>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Она предоставляет пользователям многозадачность, многопроцессорную поддержку, секретность, защиту данных и многое другое. </a:t>
            </a:r>
          </a:p>
        </p:txBody>
      </p:sp>
      <p:sp>
        <p:nvSpPr>
          <p:cNvPr id="2765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Многозадачный режим работы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Режим работы ОС </a:t>
            </a:r>
            <a:r>
              <a:rPr lang="en-US" sz="2400" b="1" smtClean="0"/>
              <a:t>Microsoft Windows</a:t>
            </a:r>
            <a:r>
              <a:rPr lang="ru-RU" sz="2400" smtClean="0"/>
              <a:t> –</a:t>
            </a:r>
            <a:r>
              <a:rPr lang="ru-RU" sz="2400" b="1" smtClean="0"/>
              <a:t>многозадачный</a:t>
            </a:r>
            <a:r>
              <a:rPr lang="ru-RU" sz="2400" smtClean="0"/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Пользователь может запустить сразу несколько прикладных программ и работать с ними одновременно.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Программы могут выполняться в </a:t>
            </a:r>
            <a:r>
              <a:rPr lang="ru-RU" sz="2400" b="1" smtClean="0"/>
              <a:t>фоновом</a:t>
            </a:r>
            <a:r>
              <a:rPr lang="ru-RU" sz="2400" i="1" smtClean="0"/>
              <a:t> </a:t>
            </a:r>
            <a:r>
              <a:rPr lang="ru-RU" sz="2400" smtClean="0"/>
              <a:t>режиме.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Для одновременного выполнения нескольких программ операционная система должна </a:t>
            </a:r>
            <a:r>
              <a:rPr lang="ru-RU" sz="2400" b="1" smtClean="0"/>
              <a:t>разделять</a:t>
            </a:r>
            <a:r>
              <a:rPr lang="ru-RU" sz="2400" smtClean="0"/>
              <a:t> между ними </a:t>
            </a:r>
            <a:r>
              <a:rPr lang="ru-RU" sz="2400" b="1" smtClean="0"/>
              <a:t>время работы процессора,</a:t>
            </a:r>
            <a:r>
              <a:rPr lang="ru-RU" sz="2400" smtClean="0"/>
              <a:t> следить за размещением этих программ и данных в памяти так, чтобы они не мешали друг другу </a:t>
            </a:r>
            <a:r>
              <a:rPr lang="ru-RU" sz="2400" b="1" smtClean="0"/>
              <a:t>(разделять память)</a:t>
            </a:r>
            <a:r>
              <a:rPr lang="ru-RU" sz="2400" smtClean="0"/>
              <a:t>.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Файлы и файловая система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Во всех операционных системах имеющаяся на компьютере информация хранится в виде файлов. </a:t>
            </a:r>
            <a:endParaRPr lang="ru-RU" sz="2400" b="1" smtClean="0"/>
          </a:p>
          <a:p>
            <a:pPr eaLnBrk="1" hangingPunct="1">
              <a:buFontTx/>
              <a:buNone/>
            </a:pPr>
            <a:endParaRPr lang="ru-RU" sz="2400" b="1" smtClean="0"/>
          </a:p>
          <a:p>
            <a:pPr eaLnBrk="1" hangingPunct="1">
              <a:buFontTx/>
              <a:buNone/>
            </a:pPr>
            <a:r>
              <a:rPr lang="ru-RU" sz="2400" b="1" smtClean="0"/>
              <a:t>Файл (</a:t>
            </a:r>
            <a:r>
              <a:rPr lang="ru-RU" sz="2400" smtClean="0"/>
              <a:t>англ. </a:t>
            </a:r>
            <a:r>
              <a:rPr lang="ru-RU" sz="2400" i="1" smtClean="0"/>
              <a:t>file</a:t>
            </a:r>
            <a:r>
              <a:rPr lang="ru-RU" sz="2400" smtClean="0"/>
              <a:t> —папка) – именованная область внешней памяти.</a:t>
            </a:r>
          </a:p>
          <a:p>
            <a:pPr eaLnBrk="1" hangingPunct="1">
              <a:buFontTx/>
              <a:buNone/>
            </a:pPr>
            <a:r>
              <a:rPr lang="ru-RU" sz="2400" smtClean="0"/>
              <a:t>Файл может содержать программу, числовые данные, текст, закодированное изображение и др. </a:t>
            </a:r>
          </a:p>
          <a:p>
            <a:pPr eaLnBrk="1" hangingPunct="1">
              <a:buFontTx/>
              <a:buNone/>
            </a:pPr>
            <a:r>
              <a:rPr lang="ru-RU" sz="2400" b="1" smtClean="0"/>
              <a:t>Файловая система — </a:t>
            </a:r>
            <a:r>
              <a:rPr lang="ru-RU" sz="2400" smtClean="0"/>
              <a:t>это средство для организации хранения файлов на каком-либо носителе. </a:t>
            </a:r>
          </a:p>
        </p:txBody>
      </p:sp>
      <p:sp>
        <p:nvSpPr>
          <p:cNvPr id="2970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Папки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Для удобства хранения и поиска файлов они объединены в папки.</a:t>
            </a:r>
          </a:p>
          <a:p>
            <a:pPr eaLnBrk="1" hangingPunct="1">
              <a:buFontTx/>
              <a:buNone/>
            </a:pPr>
            <a:r>
              <a:rPr lang="ru-RU" sz="2400" b="1" smtClean="0"/>
              <a:t>Папка (каталог)</a:t>
            </a:r>
            <a:r>
              <a:rPr lang="ru-RU" sz="2400" smtClean="0"/>
              <a:t> – именованная часть внешней памяти, хранящая данные о файлах.</a:t>
            </a:r>
          </a:p>
          <a:p>
            <a:pPr eaLnBrk="1" hangingPunct="1">
              <a:buFontTx/>
              <a:buNone/>
            </a:pPr>
            <a:r>
              <a:rPr lang="ru-RU" sz="2400" smtClean="0"/>
              <a:t>Папки могут быть вложены друг в друга, образуя многоуровневую древовидную структуру. </a:t>
            </a:r>
          </a:p>
        </p:txBody>
      </p:sp>
      <p:sp>
        <p:nvSpPr>
          <p:cNvPr id="327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Логические имена устройств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9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Для логических имен устройств (дисководов) используются латинские буквы:</a:t>
            </a:r>
            <a:endParaRPr lang="en-US" sz="2400" smtClean="0"/>
          </a:p>
          <a:p>
            <a:pPr eaLnBrk="1" hangingPunct="1"/>
            <a:r>
              <a:rPr lang="en-US" sz="2400" smtClean="0"/>
              <a:t>A</a:t>
            </a:r>
            <a:r>
              <a:rPr lang="ru-RU" sz="2400" smtClean="0"/>
              <a:t>:	- дисковод для дискет  3,5 дюйма.</a:t>
            </a:r>
            <a:endParaRPr lang="en-US" sz="2400" smtClean="0"/>
          </a:p>
          <a:p>
            <a:pPr eaLnBrk="1" hangingPunct="1"/>
            <a:r>
              <a:rPr lang="ru-RU" sz="2400" smtClean="0"/>
              <a:t>Начиная с </a:t>
            </a:r>
            <a:r>
              <a:rPr lang="en-US" sz="2400" smtClean="0"/>
              <a:t>C</a:t>
            </a:r>
            <a:r>
              <a:rPr lang="ru-RU" sz="2400" smtClean="0"/>
              <a:t>: (</a:t>
            </a:r>
            <a:r>
              <a:rPr lang="en-US" sz="2400" smtClean="0"/>
              <a:t>D:, E: …) </a:t>
            </a:r>
            <a:r>
              <a:rPr lang="ru-RU" sz="2400" smtClean="0"/>
              <a:t>- разбивается жесткий диск (винчестер) на логические блоки.</a:t>
            </a:r>
            <a:endParaRPr lang="en-US" sz="2400" smtClean="0"/>
          </a:p>
          <a:p>
            <a:pPr eaLnBrk="1" hangingPunct="1"/>
            <a:r>
              <a:rPr lang="ru-RU" sz="2400" smtClean="0"/>
              <a:t>Следующие </a:t>
            </a:r>
            <a:r>
              <a:rPr lang="en-US" sz="2400" smtClean="0"/>
              <a:t>D: (E: …)</a:t>
            </a:r>
            <a:r>
              <a:rPr lang="ru-RU" sz="2400" smtClean="0"/>
              <a:t> - дисководы для лазерных (</a:t>
            </a:r>
            <a:r>
              <a:rPr lang="en-US" sz="2400" smtClean="0"/>
              <a:t>CD</a:t>
            </a:r>
            <a:r>
              <a:rPr lang="ru-RU" sz="2400" smtClean="0"/>
              <a:t>-</a:t>
            </a:r>
            <a:r>
              <a:rPr lang="en-US" sz="2400" smtClean="0"/>
              <a:t>ROM</a:t>
            </a:r>
            <a:r>
              <a:rPr lang="ru-RU" sz="2400" smtClean="0"/>
              <a:t>) дисков, </a:t>
            </a:r>
            <a:r>
              <a:rPr lang="en-US" sz="2400" smtClean="0"/>
              <a:t>DVD</a:t>
            </a:r>
            <a:r>
              <a:rPr lang="ru-RU" sz="2400" smtClean="0"/>
              <a:t> –дисков, записывающих устройств.</a:t>
            </a:r>
          </a:p>
        </p:txBody>
      </p:sp>
      <p:sp>
        <p:nvSpPr>
          <p:cNvPr id="3379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Файловая структура жесткого диска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68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Жесткий диск имеет древовидную структуру.</a:t>
            </a:r>
          </a:p>
          <a:p>
            <a:pPr eaLnBrk="1" hangingPunct="1">
              <a:buFontTx/>
              <a:buNone/>
            </a:pPr>
            <a:endParaRPr lang="en-US" sz="2400" smtClean="0"/>
          </a:p>
          <a:p>
            <a:pPr eaLnBrk="1" hangingPunct="1">
              <a:buFontTx/>
              <a:buNone/>
            </a:pPr>
            <a:r>
              <a:rPr lang="ru-RU" sz="2400" smtClean="0"/>
              <a:t>Пример:</a:t>
            </a:r>
          </a:p>
        </p:txBody>
      </p:sp>
      <p:sp>
        <p:nvSpPr>
          <p:cNvPr id="34820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grpSp>
        <p:nvGrpSpPr>
          <p:cNvPr id="34821" name="Group 27"/>
          <p:cNvGrpSpPr>
            <a:grpSpLocks/>
          </p:cNvGrpSpPr>
          <p:nvPr/>
        </p:nvGrpSpPr>
        <p:grpSpPr bwMode="auto">
          <a:xfrm>
            <a:off x="755650" y="3033713"/>
            <a:ext cx="7200900" cy="2976562"/>
            <a:chOff x="249" y="2251"/>
            <a:chExt cx="4536" cy="1875"/>
          </a:xfrm>
        </p:grpSpPr>
        <p:sp>
          <p:nvSpPr>
            <p:cNvPr id="34822" name="Text Box 4"/>
            <p:cNvSpPr txBox="1">
              <a:spLocks noChangeArrowheads="1"/>
            </p:cNvSpPr>
            <p:nvPr/>
          </p:nvSpPr>
          <p:spPr bwMode="auto">
            <a:xfrm>
              <a:off x="249" y="2251"/>
              <a:ext cx="477" cy="36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 b="1"/>
                <a:t>С</a:t>
              </a:r>
              <a:r>
                <a:rPr lang="en-US" sz="3200" b="1"/>
                <a:t>:</a:t>
              </a:r>
              <a:endParaRPr lang="ru-RU" sz="3200" b="1"/>
            </a:p>
          </p:txBody>
        </p:sp>
        <p:sp>
          <p:nvSpPr>
            <p:cNvPr id="34823" name="Text Box 5"/>
            <p:cNvSpPr txBox="1">
              <a:spLocks noChangeArrowheads="1"/>
            </p:cNvSpPr>
            <p:nvPr/>
          </p:nvSpPr>
          <p:spPr bwMode="auto">
            <a:xfrm>
              <a:off x="1179" y="2273"/>
              <a:ext cx="1588" cy="3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Мои документы</a:t>
              </a:r>
            </a:p>
          </p:txBody>
        </p:sp>
        <p:sp>
          <p:nvSpPr>
            <p:cNvPr id="34824" name="Text Box 6"/>
            <p:cNvSpPr txBox="1">
              <a:spLocks noChangeArrowheads="1"/>
            </p:cNvSpPr>
            <p:nvPr/>
          </p:nvSpPr>
          <p:spPr bwMode="auto">
            <a:xfrm>
              <a:off x="1202" y="2750"/>
              <a:ext cx="1383" cy="3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Program Files</a:t>
              </a:r>
              <a:endParaRPr lang="ru-RU" sz="2400"/>
            </a:p>
          </p:txBody>
        </p:sp>
        <p:sp>
          <p:nvSpPr>
            <p:cNvPr id="34825" name="Text Box 7"/>
            <p:cNvSpPr txBox="1">
              <a:spLocks noChangeArrowheads="1"/>
            </p:cNvSpPr>
            <p:nvPr/>
          </p:nvSpPr>
          <p:spPr bwMode="auto">
            <a:xfrm>
              <a:off x="1224" y="3294"/>
              <a:ext cx="862" cy="3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Games</a:t>
              </a:r>
              <a:endParaRPr lang="ru-RU" sz="2400"/>
            </a:p>
          </p:txBody>
        </p:sp>
        <p:sp>
          <p:nvSpPr>
            <p:cNvPr id="34826" name="Text Box 8"/>
            <p:cNvSpPr txBox="1">
              <a:spLocks noChangeArrowheads="1"/>
            </p:cNvSpPr>
            <p:nvPr/>
          </p:nvSpPr>
          <p:spPr bwMode="auto">
            <a:xfrm>
              <a:off x="3492" y="2251"/>
              <a:ext cx="10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Стихи.</a:t>
              </a:r>
              <a:r>
                <a:rPr lang="en-US" sz="2400"/>
                <a:t>doc</a:t>
              </a:r>
              <a:endParaRPr lang="ru-RU" sz="2400"/>
            </a:p>
          </p:txBody>
        </p:sp>
        <p:sp>
          <p:nvSpPr>
            <p:cNvPr id="34827" name="Text Box 9"/>
            <p:cNvSpPr txBox="1">
              <a:spLocks noChangeArrowheads="1"/>
            </p:cNvSpPr>
            <p:nvPr/>
          </p:nvSpPr>
          <p:spPr bwMode="auto">
            <a:xfrm>
              <a:off x="3493" y="2523"/>
              <a:ext cx="12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/>
                <a:t>Рисунок</a:t>
              </a:r>
              <a:r>
                <a:rPr lang="en-US" sz="2400"/>
                <a:t>.bmp</a:t>
              </a:r>
              <a:endParaRPr lang="ru-RU" sz="2400"/>
            </a:p>
          </p:txBody>
        </p:sp>
        <p:sp>
          <p:nvSpPr>
            <p:cNvPr id="34828" name="Line 10"/>
            <p:cNvSpPr>
              <a:spLocks noChangeShapeType="1"/>
            </p:cNvSpPr>
            <p:nvPr/>
          </p:nvSpPr>
          <p:spPr bwMode="auto">
            <a:xfrm>
              <a:off x="2767" y="2409"/>
              <a:ext cx="70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29" name="Line 11"/>
            <p:cNvSpPr>
              <a:spLocks noChangeShapeType="1"/>
            </p:cNvSpPr>
            <p:nvPr/>
          </p:nvSpPr>
          <p:spPr bwMode="auto">
            <a:xfrm>
              <a:off x="2925" y="2409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0" name="Line 12"/>
            <p:cNvSpPr>
              <a:spLocks noChangeShapeType="1"/>
            </p:cNvSpPr>
            <p:nvPr/>
          </p:nvSpPr>
          <p:spPr bwMode="auto">
            <a:xfrm>
              <a:off x="2925" y="2636"/>
              <a:ext cx="52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1" name="Line 13"/>
            <p:cNvSpPr>
              <a:spLocks noChangeShapeType="1"/>
            </p:cNvSpPr>
            <p:nvPr/>
          </p:nvSpPr>
          <p:spPr bwMode="auto">
            <a:xfrm>
              <a:off x="2608" y="2931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2" name="Text Box 14"/>
            <p:cNvSpPr txBox="1">
              <a:spLocks noChangeArrowheads="1"/>
            </p:cNvSpPr>
            <p:nvPr/>
          </p:nvSpPr>
          <p:spPr bwMode="auto">
            <a:xfrm>
              <a:off x="3606" y="2818"/>
              <a:ext cx="9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…</a:t>
              </a:r>
              <a:endParaRPr lang="ru-RU" sz="2400" b="1"/>
            </a:p>
          </p:txBody>
        </p:sp>
        <p:sp>
          <p:nvSpPr>
            <p:cNvPr id="34833" name="Text Box 15"/>
            <p:cNvSpPr txBox="1">
              <a:spLocks noChangeArrowheads="1"/>
            </p:cNvSpPr>
            <p:nvPr/>
          </p:nvSpPr>
          <p:spPr bwMode="auto">
            <a:xfrm>
              <a:off x="3492" y="3294"/>
              <a:ext cx="1134" cy="3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DOOM III</a:t>
              </a:r>
              <a:endParaRPr lang="ru-RU" sz="2400"/>
            </a:p>
          </p:txBody>
        </p:sp>
        <p:sp>
          <p:nvSpPr>
            <p:cNvPr id="34834" name="Text Box 16"/>
            <p:cNvSpPr txBox="1">
              <a:spLocks noChangeArrowheads="1"/>
            </p:cNvSpPr>
            <p:nvPr/>
          </p:nvSpPr>
          <p:spPr bwMode="auto">
            <a:xfrm>
              <a:off x="3492" y="3748"/>
              <a:ext cx="1134" cy="3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GTA III</a:t>
              </a:r>
              <a:endParaRPr lang="ru-RU" sz="2400"/>
            </a:p>
          </p:txBody>
        </p:sp>
        <p:sp>
          <p:nvSpPr>
            <p:cNvPr id="34835" name="Line 17"/>
            <p:cNvSpPr>
              <a:spLocks noChangeShapeType="1"/>
            </p:cNvSpPr>
            <p:nvPr/>
          </p:nvSpPr>
          <p:spPr bwMode="auto">
            <a:xfrm>
              <a:off x="2086" y="3430"/>
              <a:ext cx="1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6" name="Line 18"/>
            <p:cNvSpPr>
              <a:spLocks noChangeShapeType="1"/>
            </p:cNvSpPr>
            <p:nvPr/>
          </p:nvSpPr>
          <p:spPr bwMode="auto">
            <a:xfrm>
              <a:off x="2880" y="3430"/>
              <a:ext cx="0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7" name="Line 19"/>
            <p:cNvSpPr>
              <a:spLocks noChangeShapeType="1"/>
            </p:cNvSpPr>
            <p:nvPr/>
          </p:nvSpPr>
          <p:spPr bwMode="auto">
            <a:xfrm>
              <a:off x="2880" y="3884"/>
              <a:ext cx="5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8" name="Line 20"/>
            <p:cNvSpPr>
              <a:spLocks noChangeShapeType="1"/>
            </p:cNvSpPr>
            <p:nvPr/>
          </p:nvSpPr>
          <p:spPr bwMode="auto">
            <a:xfrm>
              <a:off x="725" y="2409"/>
              <a:ext cx="45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9" name="Line 21"/>
            <p:cNvSpPr>
              <a:spLocks noChangeShapeType="1"/>
            </p:cNvSpPr>
            <p:nvPr/>
          </p:nvSpPr>
          <p:spPr bwMode="auto">
            <a:xfrm>
              <a:off x="907" y="2409"/>
              <a:ext cx="0" cy="1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40" name="Line 22"/>
            <p:cNvSpPr>
              <a:spLocks noChangeShapeType="1"/>
            </p:cNvSpPr>
            <p:nvPr/>
          </p:nvSpPr>
          <p:spPr bwMode="auto">
            <a:xfrm>
              <a:off x="907" y="2863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41" name="Line 23"/>
            <p:cNvSpPr>
              <a:spLocks noChangeShapeType="1"/>
            </p:cNvSpPr>
            <p:nvPr/>
          </p:nvSpPr>
          <p:spPr bwMode="auto">
            <a:xfrm>
              <a:off x="907" y="3453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42" name="Text Box 25"/>
            <p:cNvSpPr txBox="1">
              <a:spLocks noChangeArrowheads="1"/>
            </p:cNvSpPr>
            <p:nvPr/>
          </p:nvSpPr>
          <p:spPr bwMode="auto">
            <a:xfrm>
              <a:off x="1043" y="3838"/>
              <a:ext cx="5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Полное имя файла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Полное имя файла состоит из пути к файлу и имени файла.</a:t>
            </a:r>
          </a:p>
          <a:p>
            <a:pPr eaLnBrk="1" hangingPunct="1">
              <a:buFontTx/>
              <a:buNone/>
            </a:pPr>
            <a:r>
              <a:rPr lang="ru-RU" sz="2400" smtClean="0"/>
              <a:t>Путь к файлу представляет собой перечень имен папок, которые нужно последовательно открыть, чтобы спуститься к файлу с самого высокого уровня дерева файлов.</a:t>
            </a:r>
          </a:p>
          <a:p>
            <a:pPr eaLnBrk="1" hangingPunct="1">
              <a:buFontTx/>
              <a:buNone/>
            </a:pPr>
            <a:r>
              <a:rPr lang="ru-RU" sz="2400" smtClean="0"/>
              <a:t>Пример:</a:t>
            </a:r>
          </a:p>
          <a:p>
            <a:pPr eaLnBrk="1" hangingPunct="1">
              <a:buFontTx/>
              <a:buNone/>
            </a:pPr>
            <a:r>
              <a:rPr lang="ru-RU" sz="2400" smtClean="0"/>
              <a:t>C:</a:t>
            </a:r>
            <a:r>
              <a:rPr lang="en-US" sz="2400" smtClean="0"/>
              <a:t> </a:t>
            </a:r>
            <a:r>
              <a:rPr lang="ru-RU" sz="2400" smtClean="0"/>
              <a:t>\</a:t>
            </a:r>
            <a:r>
              <a:rPr lang="en-US" sz="2400" smtClean="0"/>
              <a:t> </a:t>
            </a:r>
            <a:r>
              <a:rPr lang="ru-RU" sz="2400" smtClean="0"/>
              <a:t>Program Files</a:t>
            </a:r>
            <a:r>
              <a:rPr lang="en-US" sz="2400" smtClean="0"/>
              <a:t> </a:t>
            </a:r>
            <a:r>
              <a:rPr lang="ru-RU" sz="2400" smtClean="0"/>
              <a:t>\</a:t>
            </a:r>
            <a:r>
              <a:rPr lang="en-US" sz="2400" smtClean="0"/>
              <a:t> </a:t>
            </a:r>
            <a:r>
              <a:rPr lang="ru-RU" sz="2400" smtClean="0"/>
              <a:t>Borland</a:t>
            </a:r>
            <a:r>
              <a:rPr lang="en-US" sz="2400" smtClean="0"/>
              <a:t> </a:t>
            </a:r>
            <a:r>
              <a:rPr lang="ru-RU" sz="2400" smtClean="0"/>
              <a:t>\</a:t>
            </a:r>
            <a:r>
              <a:rPr lang="en-US" sz="2400" smtClean="0"/>
              <a:t> </a:t>
            </a:r>
            <a:r>
              <a:rPr lang="ru-RU" sz="2400" smtClean="0"/>
              <a:t>Delphi7</a:t>
            </a:r>
            <a:r>
              <a:rPr lang="en-US" sz="2400" smtClean="0"/>
              <a:t> \ project.exe</a:t>
            </a:r>
            <a:endParaRPr lang="ru-RU" sz="2400" smtClean="0"/>
          </a:p>
        </p:txBody>
      </p:sp>
      <p:sp>
        <p:nvSpPr>
          <p:cNvPr id="3584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274638"/>
            <a:ext cx="8686800" cy="1143000"/>
          </a:xfrm>
        </p:spPr>
        <p:txBody>
          <a:bodyPr/>
          <a:lstStyle/>
          <a:p>
            <a:pPr eaLnBrk="1" hangingPunct="1"/>
            <a:r>
              <a:rPr lang="ru-RU" smtClean="0"/>
              <a:t>Программное обеспечение (ПО)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628775"/>
            <a:ext cx="8229600" cy="2339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/>
              <a:t>ПО</a:t>
            </a:r>
            <a:r>
              <a:rPr lang="ru-RU" sz="2400" smtClean="0"/>
              <a:t> – это совокупность программ, хранящихся на устройствах долговременной памяти компьютера и предназначенных для массового использования.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Использование компьютера человеком происходит по схеме:</a:t>
            </a:r>
            <a:endParaRPr lang="ru-RU" sz="2400" b="1" smtClean="0"/>
          </a:p>
        </p:txBody>
      </p:sp>
      <p:grpSp>
        <p:nvGrpSpPr>
          <p:cNvPr id="5124" name="Group 10"/>
          <p:cNvGrpSpPr>
            <a:grpSpLocks/>
          </p:cNvGrpSpPr>
          <p:nvPr/>
        </p:nvGrpSpPr>
        <p:grpSpPr bwMode="auto">
          <a:xfrm>
            <a:off x="827088" y="4076700"/>
            <a:ext cx="7632700" cy="1225550"/>
            <a:chOff x="363" y="2976"/>
            <a:chExt cx="4808" cy="772"/>
          </a:xfrm>
        </p:grpSpPr>
        <p:sp>
          <p:nvSpPr>
            <p:cNvPr id="5126" name="Text Box 5"/>
            <p:cNvSpPr txBox="1">
              <a:spLocks noChangeArrowheads="1"/>
            </p:cNvSpPr>
            <p:nvPr/>
          </p:nvSpPr>
          <p:spPr bwMode="auto">
            <a:xfrm>
              <a:off x="363" y="3226"/>
              <a:ext cx="953" cy="31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ЗАДАЧА</a:t>
              </a:r>
            </a:p>
          </p:txBody>
        </p:sp>
        <p:sp>
          <p:nvSpPr>
            <p:cNvPr id="5127" name="Text Box 6"/>
            <p:cNvSpPr txBox="1">
              <a:spLocks noChangeArrowheads="1"/>
            </p:cNvSpPr>
            <p:nvPr/>
          </p:nvSpPr>
          <p:spPr bwMode="auto">
            <a:xfrm>
              <a:off x="1678" y="2976"/>
              <a:ext cx="2019" cy="7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/>
                <a:t>ВЫБОР И ИНИЦИАЛИЗАЦИЯ ПРОГРАММЫ</a:t>
              </a:r>
            </a:p>
          </p:txBody>
        </p:sp>
        <p:sp>
          <p:nvSpPr>
            <p:cNvPr id="5128" name="Text Box 7"/>
            <p:cNvSpPr txBox="1">
              <a:spLocks noChangeArrowheads="1"/>
            </p:cNvSpPr>
            <p:nvPr/>
          </p:nvSpPr>
          <p:spPr bwMode="auto">
            <a:xfrm>
              <a:off x="4105" y="3181"/>
              <a:ext cx="1066" cy="26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ru-RU" sz="2400" b="1"/>
                <a:t>РАБОТА</a:t>
              </a:r>
              <a:endParaRPr lang="ru-RU" sz="2400"/>
            </a:p>
          </p:txBody>
        </p:sp>
        <p:sp>
          <p:nvSpPr>
            <p:cNvPr id="5129" name="Line 8"/>
            <p:cNvSpPr>
              <a:spLocks noChangeShapeType="1"/>
            </p:cNvSpPr>
            <p:nvPr/>
          </p:nvSpPr>
          <p:spPr bwMode="auto">
            <a:xfrm>
              <a:off x="1338" y="3385"/>
              <a:ext cx="3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Line 9"/>
            <p:cNvSpPr>
              <a:spLocks noChangeShapeType="1"/>
            </p:cNvSpPr>
            <p:nvPr/>
          </p:nvSpPr>
          <p:spPr bwMode="auto">
            <a:xfrm>
              <a:off x="3696" y="3317"/>
              <a:ext cx="3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Операции с файлами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9725" y="1600200"/>
            <a:ext cx="3311525" cy="4525963"/>
          </a:xfrm>
        </p:spPr>
        <p:txBody>
          <a:bodyPr/>
          <a:lstStyle/>
          <a:p>
            <a:pPr eaLnBrk="1" hangingPunct="1"/>
            <a:r>
              <a:rPr lang="ru-RU" sz="2400" smtClean="0"/>
              <a:t>Создание</a:t>
            </a:r>
          </a:p>
          <a:p>
            <a:pPr eaLnBrk="1" hangingPunct="1"/>
            <a:r>
              <a:rPr lang="ru-RU" sz="2400" smtClean="0"/>
              <a:t>Сохранение</a:t>
            </a:r>
          </a:p>
          <a:p>
            <a:pPr eaLnBrk="1" hangingPunct="1"/>
            <a:r>
              <a:rPr lang="ru-RU" sz="2400" smtClean="0"/>
              <a:t>Редактирование </a:t>
            </a:r>
          </a:p>
          <a:p>
            <a:pPr eaLnBrk="1" hangingPunct="1"/>
            <a:r>
              <a:rPr lang="ru-RU" sz="2400" smtClean="0"/>
              <a:t>Переименование</a:t>
            </a:r>
          </a:p>
          <a:p>
            <a:pPr eaLnBrk="1" hangingPunct="1"/>
            <a:r>
              <a:rPr lang="ru-RU" sz="2400" smtClean="0"/>
              <a:t>Перемещение</a:t>
            </a:r>
          </a:p>
          <a:p>
            <a:pPr eaLnBrk="1" hangingPunct="1"/>
            <a:r>
              <a:rPr lang="ru-RU" sz="2400" smtClean="0"/>
              <a:t>Копирование</a:t>
            </a:r>
          </a:p>
          <a:p>
            <a:pPr eaLnBrk="1" hangingPunct="1"/>
            <a:r>
              <a:rPr lang="ru-RU" sz="2400" smtClean="0"/>
              <a:t>Удаление</a:t>
            </a:r>
          </a:p>
        </p:txBody>
      </p:sp>
      <p:sp>
        <p:nvSpPr>
          <p:cNvPr id="368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Командное взаимодействие пользователя с компьютером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00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Каждая операционная система имеет свой </a:t>
            </a:r>
            <a:r>
              <a:rPr lang="ru-RU" sz="2400" b="1" smtClean="0"/>
              <a:t>командный язык</a:t>
            </a:r>
            <a:r>
              <a:rPr lang="ru-RU" sz="2400" smtClean="0"/>
              <a:t>, который позволяет пользователю выполнять те или иные действия: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работать с файлами;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выполнять разметку внешних носителей;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запускать программы;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и др. </a:t>
            </a:r>
          </a:p>
        </p:txBody>
      </p:sp>
      <p:sp>
        <p:nvSpPr>
          <p:cNvPr id="378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Графический интерфейс пользователя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808163"/>
            <a:ext cx="8229600" cy="3313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/>
              <a:t>Интерфейс</a:t>
            </a:r>
            <a:r>
              <a:rPr lang="ru-RU" sz="2400" smtClean="0"/>
              <a:t> (</a:t>
            </a:r>
            <a:r>
              <a:rPr lang="en-US" sz="2400" smtClean="0"/>
              <a:t>Interface</a:t>
            </a:r>
            <a:r>
              <a:rPr lang="ru-RU" sz="2400" smtClean="0"/>
              <a:t>) - </a:t>
            </a:r>
            <a:r>
              <a:rPr lang="ru-RU" sz="2400" i="1" smtClean="0"/>
              <a:t>досл.</a:t>
            </a:r>
            <a:r>
              <a:rPr lang="ru-RU" sz="2400" smtClean="0"/>
              <a:t> промежуточное лицо.</a:t>
            </a:r>
            <a:endParaRPr lang="ru-RU" sz="2400" i="1" u="sng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Интерфейсом пользователя называется программно реализованные средства общения человека и компьютера.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Интерфейс пользователя позволяет общаться с компьютером на уровне более-менее близких к человеческому мышлению категорий.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smtClean="0"/>
              <a:t>Пользователь</a:t>
            </a:r>
            <a:r>
              <a:rPr lang="ru-RU" sz="2400" smtClean="0"/>
              <a:t> - это тот, для кого выполняет задачи компьютер.</a:t>
            </a:r>
          </a:p>
        </p:txBody>
      </p:sp>
      <p:pic>
        <p:nvPicPr>
          <p:cNvPr id="82948" name="Picture 4" descr="долбец компьютер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5337175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Интерфейс </a:t>
            </a:r>
            <a:r>
              <a:rPr lang="en-US" sz="4000" smtClean="0"/>
              <a:t>Microsoft Windows</a:t>
            </a:r>
            <a:endParaRPr lang="ru-RU" sz="40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В интерфейсе </a:t>
            </a:r>
            <a:r>
              <a:rPr lang="en-US" sz="2400" b="1" smtClean="0"/>
              <a:t>Microsoft Windows</a:t>
            </a:r>
            <a:r>
              <a:rPr lang="ru-RU" sz="2400" smtClean="0"/>
              <a:t> резко снижены требования к подготовке пользователя, упрощена работа с файловой системой, интерфейс в большой степени является документоориентированным.</a:t>
            </a:r>
            <a:endParaRPr lang="en-US" sz="2400" smtClean="0"/>
          </a:p>
          <a:p>
            <a:pPr eaLnBrk="1" hangingPunct="1">
              <a:buFontTx/>
              <a:buNone/>
            </a:pPr>
            <a:r>
              <a:rPr lang="ru-RU" sz="2400" smtClean="0"/>
              <a:t>Объекты обработки снабжены наглядными значками, а техника манипуляции с файлами и папками основана, прежде всего, на аналогиях с бытовыми операциями.</a:t>
            </a:r>
          </a:p>
        </p:txBody>
      </p:sp>
      <p:sp>
        <p:nvSpPr>
          <p:cNvPr id="3994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5" descr="ok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6213" y="188913"/>
            <a:ext cx="37528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536575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Окна</a:t>
            </a:r>
          </a:p>
        </p:txBody>
      </p:sp>
      <p:sp>
        <p:nvSpPr>
          <p:cNvPr id="41988" name="Text Box 8"/>
          <p:cNvSpPr txBox="1">
            <a:spLocks noChangeArrowheads="1"/>
          </p:cNvSpPr>
          <p:nvPr/>
        </p:nvSpPr>
        <p:spPr bwMode="auto">
          <a:xfrm>
            <a:off x="3276600" y="3249613"/>
            <a:ext cx="47879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Окно</a:t>
            </a:r>
            <a:r>
              <a:rPr lang="ru-RU" sz="2400"/>
              <a:t> – прямоугольная область экрана,</a:t>
            </a:r>
          </a:p>
          <a:p>
            <a:r>
              <a:rPr lang="ru-RU" sz="2400"/>
              <a:t>в которой выполняются различные программы, располагаются документы, ведутся диалоги с пользователем</a:t>
            </a:r>
          </a:p>
        </p:txBody>
      </p:sp>
      <p:sp>
        <p:nvSpPr>
          <p:cNvPr id="41989" name="Text Box 9"/>
          <p:cNvSpPr txBox="1">
            <a:spLocks noChangeArrowheads="1"/>
          </p:cNvSpPr>
          <p:nvPr/>
        </p:nvSpPr>
        <p:spPr bwMode="auto">
          <a:xfrm>
            <a:off x="503238" y="1304925"/>
            <a:ext cx="39592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Ключевым элементом графического интерфейса операционной системы </a:t>
            </a:r>
            <a:r>
              <a:rPr lang="en-US" sz="2400"/>
              <a:t>Microsoft Windows</a:t>
            </a:r>
            <a:r>
              <a:rPr lang="ru-RU" sz="2400"/>
              <a:t> являются </a:t>
            </a:r>
            <a:r>
              <a:rPr lang="ru-RU" sz="2400" b="1"/>
              <a:t>Окна</a:t>
            </a:r>
            <a:r>
              <a:rPr lang="ru-RU" sz="2400"/>
              <a:t>.</a:t>
            </a:r>
          </a:p>
        </p:txBody>
      </p:sp>
      <p:sp>
        <p:nvSpPr>
          <p:cNvPr id="41990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pic>
        <p:nvPicPr>
          <p:cNvPr id="41991" name="Picture 11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800" y="3429000"/>
            <a:ext cx="23812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2" name="Picture 12" descr="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38850" y="5337175"/>
            <a:ext cx="3105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Многовариантность подачи команд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84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dirty="0" smtClean="0"/>
          </a:p>
        </p:txBody>
      </p:sp>
      <p:sp>
        <p:nvSpPr>
          <p:cNvPr id="117773" name="Text Box 13"/>
          <p:cNvSpPr txBox="1">
            <a:spLocks noChangeArrowheads="1"/>
          </p:cNvSpPr>
          <p:nvPr/>
        </p:nvSpPr>
        <p:spPr bwMode="auto">
          <a:xfrm>
            <a:off x="2484438" y="2816225"/>
            <a:ext cx="4681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Ctrl + C (</a:t>
            </a:r>
            <a:r>
              <a:rPr lang="ru-RU" sz="2400"/>
              <a:t>копирование)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843213" y="2816225"/>
            <a:ext cx="2905125" cy="3841750"/>
            <a:chOff x="680" y="2115"/>
            <a:chExt cx="1830" cy="2420"/>
          </a:xfrm>
        </p:grpSpPr>
        <p:grpSp>
          <p:nvGrpSpPr>
            <p:cNvPr id="44049" name="Group 10"/>
            <p:cNvGrpSpPr>
              <a:grpSpLocks/>
            </p:cNvGrpSpPr>
            <p:nvPr/>
          </p:nvGrpSpPr>
          <p:grpSpPr bwMode="auto">
            <a:xfrm>
              <a:off x="680" y="2115"/>
              <a:ext cx="1830" cy="2420"/>
              <a:chOff x="1950" y="1729"/>
              <a:chExt cx="1830" cy="2420"/>
            </a:xfrm>
          </p:grpSpPr>
          <p:pic>
            <p:nvPicPr>
              <p:cNvPr id="44051" name="Picture 8" descr="m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950" y="1729"/>
                <a:ext cx="18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052" name="Picture 9" descr="m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90" y="2001"/>
                <a:ext cx="1212" cy="2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4050" name="Oval 14"/>
            <p:cNvSpPr>
              <a:spLocks noChangeArrowheads="1"/>
            </p:cNvSpPr>
            <p:nvPr/>
          </p:nvSpPr>
          <p:spPr bwMode="auto">
            <a:xfrm>
              <a:off x="907" y="2795"/>
              <a:ext cx="1542" cy="204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348038" y="2749550"/>
            <a:ext cx="1871662" cy="2047875"/>
            <a:chOff x="3946" y="2727"/>
            <a:chExt cx="1179" cy="1290"/>
          </a:xfrm>
        </p:grpSpPr>
        <p:pic>
          <p:nvPicPr>
            <p:cNvPr id="44047" name="Picture 11" descr="km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46" y="2727"/>
              <a:ext cx="1128" cy="1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048" name="Oval 16"/>
            <p:cNvSpPr>
              <a:spLocks noChangeArrowheads="1"/>
            </p:cNvSpPr>
            <p:nvPr/>
          </p:nvSpPr>
          <p:spPr bwMode="auto">
            <a:xfrm>
              <a:off x="3946" y="3702"/>
              <a:ext cx="1179" cy="182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879725" y="2781300"/>
            <a:ext cx="3486150" cy="468313"/>
            <a:chOff x="1814" y="1752"/>
            <a:chExt cx="2196" cy="295"/>
          </a:xfrm>
        </p:grpSpPr>
        <p:pic>
          <p:nvPicPr>
            <p:cNvPr id="44045" name="Picture 12" descr="pi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14" y="1842"/>
              <a:ext cx="219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046" name="Oval 18"/>
            <p:cNvSpPr>
              <a:spLocks noChangeArrowheads="1"/>
            </p:cNvSpPr>
            <p:nvPr/>
          </p:nvSpPr>
          <p:spPr bwMode="auto">
            <a:xfrm>
              <a:off x="3175" y="1752"/>
              <a:ext cx="136" cy="295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4044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8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Компьютерные вирусы и антивирусные программы</a:t>
            </a:r>
          </a:p>
        </p:txBody>
      </p:sp>
      <p:sp>
        <p:nvSpPr>
          <p:cNvPr id="45059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«Троянские кони»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089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«Троянские кони» — программы, предназначенные для перехвата данных на чужом компьютере или получения контроля над ним.</a:t>
            </a:r>
          </a:p>
          <a:p>
            <a:pPr eaLnBrk="1" hangingPunct="1">
              <a:buFontTx/>
              <a:buNone/>
            </a:pPr>
            <a:r>
              <a:rPr lang="ru-RU" sz="2400" smtClean="0"/>
              <a:t>Троянские программы, попав на компьютер, глубоко проникают в систему, маскируются и ведут себя не совсем так, как другие типы вирусов.</a:t>
            </a:r>
          </a:p>
          <a:p>
            <a:pPr eaLnBrk="1" hangingPunct="1">
              <a:buFontTx/>
              <a:buNone/>
            </a:pPr>
            <a:r>
              <a:rPr lang="ru-RU" sz="2400" smtClean="0"/>
              <a:t>Как правило, троянца сложнее обнаружить и удалить.</a:t>
            </a:r>
            <a:r>
              <a:rPr lang="ru-RU" smtClean="0"/>
              <a:t> </a:t>
            </a:r>
          </a:p>
        </p:txBody>
      </p:sp>
      <p:pic>
        <p:nvPicPr>
          <p:cNvPr id="59396" name="Picture 4" descr="Без имени-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7FE"/>
              </a:clrFrom>
              <a:clrTo>
                <a:srgbClr val="FEF7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4467225"/>
            <a:ext cx="20955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80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Антивирусные программы</a:t>
            </a:r>
          </a:p>
        </p:txBody>
      </p:sp>
      <p:sp>
        <p:nvSpPr>
          <p:cNvPr id="60419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313"/>
            <a:ext cx="8229600" cy="1511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>
                <a:solidFill>
                  <a:schemeClr val="accent1"/>
                </a:solidFill>
              </a:rPr>
              <a:t>Антивирусные программы включают антивирусные базы, содержащие средства против самых опасных вирусов.</a:t>
            </a:r>
          </a:p>
        </p:txBody>
      </p:sp>
      <p:sp>
        <p:nvSpPr>
          <p:cNvPr id="60420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pic>
        <p:nvPicPr>
          <p:cNvPr id="60421" name="Picture 15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4175"/>
            <a:ext cx="33432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2" name="Picture 16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816225"/>
            <a:ext cx="3581400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3" name="Picture 17" descr="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51163" y="4829175"/>
            <a:ext cx="33528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Архиваторы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2232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Архиватор - специальная компьютерная программа, позволяющая </a:t>
            </a:r>
            <a:r>
              <a:rPr lang="ru-RU" sz="2400" b="1" smtClean="0"/>
              <a:t>архивировать</a:t>
            </a:r>
            <a:r>
              <a:rPr lang="ru-RU" sz="2400" smtClean="0"/>
              <a:t> файлы сжатием хранимой в них информации.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Применяются для размещение информации на носителях внешней памяти в более компактном виде, что требует меньших объёмов памяти.</a:t>
            </a:r>
          </a:p>
        </p:txBody>
      </p:sp>
      <p:sp>
        <p:nvSpPr>
          <p:cNvPr id="61444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pic>
        <p:nvPicPr>
          <p:cNvPr id="61445" name="Picture 9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3789363"/>
            <a:ext cx="37623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6" name="Picture 10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5850" y="3824288"/>
            <a:ext cx="39719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Программы и данные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9813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Программное обеспечение – это не только собственно </a:t>
            </a:r>
            <a:r>
              <a:rPr lang="ru-RU" sz="2400" b="1" smtClean="0"/>
              <a:t>программы</a:t>
            </a:r>
            <a:r>
              <a:rPr lang="ru-RU" sz="2400" smtClean="0"/>
              <a:t>, но и </a:t>
            </a:r>
            <a:r>
              <a:rPr lang="ru-RU" sz="2400" b="1" smtClean="0"/>
              <a:t>данные</a:t>
            </a:r>
            <a:r>
              <a:rPr lang="ru-RU" sz="2400" smtClean="0"/>
              <a:t>, с которыми работают эти программы.</a:t>
            </a:r>
          </a:p>
          <a:p>
            <a:pPr eaLnBrk="1" hangingPunct="1">
              <a:buFontTx/>
              <a:buNone/>
            </a:pPr>
            <a:r>
              <a:rPr lang="ru-RU" sz="2400" smtClean="0"/>
              <a:t>Данные и программы хранятся на дисках, в отдельных файлах.</a:t>
            </a:r>
            <a:endParaRPr lang="en-US" sz="2400" smtClean="0"/>
          </a:p>
          <a:p>
            <a:pPr eaLnBrk="1" hangingPunct="1">
              <a:buFontTx/>
              <a:buNone/>
            </a:pPr>
            <a:r>
              <a:rPr lang="ru-RU" sz="2400" smtClean="0"/>
              <a:t>Часто объем данных во много раз превышает размер программ.</a:t>
            </a:r>
          </a:p>
        </p:txBody>
      </p:sp>
      <p:sp>
        <p:nvSpPr>
          <p:cNvPr id="614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Классификация ПО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z="2400" smtClean="0"/>
              <a:t>Среди всего многообразия программ можно выделить три основные группы:</a:t>
            </a:r>
          </a:p>
          <a:p>
            <a:pPr eaLnBrk="1" hangingPunct="1"/>
            <a:r>
              <a:rPr lang="ru-RU" sz="2400" smtClean="0"/>
              <a:t>Прикладные программы.</a:t>
            </a:r>
          </a:p>
          <a:p>
            <a:pPr eaLnBrk="1" hangingPunct="1"/>
            <a:r>
              <a:rPr lang="ru-RU" sz="2400" smtClean="0"/>
              <a:t>Системы программирования.</a:t>
            </a:r>
          </a:p>
          <a:p>
            <a:pPr eaLnBrk="1" hangingPunct="1"/>
            <a:r>
              <a:rPr lang="ru-RU" sz="2400" smtClean="0"/>
              <a:t>Системное программное обеспечение</a:t>
            </a:r>
            <a:r>
              <a:rPr lang="ru-RU" smtClean="0"/>
              <a:t>.</a:t>
            </a:r>
          </a:p>
        </p:txBody>
      </p:sp>
      <p:pic>
        <p:nvPicPr>
          <p:cNvPr id="7172" name="Picture 8" descr="exc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7050" y="5505450"/>
            <a:ext cx="19177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8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5553075"/>
            <a:ext cx="18288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9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138" y="3860800"/>
            <a:ext cx="16573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20" descr="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56438" y="3752850"/>
            <a:ext cx="1552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21" descr="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3238" y="5619750"/>
            <a:ext cx="22574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22" descr="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8038" y="4149725"/>
            <a:ext cx="30099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Структура программного обеспечения компьютера</a:t>
            </a:r>
          </a:p>
        </p:txBody>
      </p:sp>
      <p:grpSp>
        <p:nvGrpSpPr>
          <p:cNvPr id="8195" name="Group 54"/>
          <p:cNvGrpSpPr>
            <a:grpSpLocks/>
          </p:cNvGrpSpPr>
          <p:nvPr/>
        </p:nvGrpSpPr>
        <p:grpSpPr bwMode="auto">
          <a:xfrm>
            <a:off x="274638" y="1327150"/>
            <a:ext cx="8794750" cy="5305425"/>
            <a:chOff x="173" y="836"/>
            <a:chExt cx="5540" cy="3342"/>
          </a:xfrm>
        </p:grpSpPr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340" y="913"/>
              <a:ext cx="842" cy="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Утилиты</a:t>
              </a:r>
            </a:p>
            <a:p>
              <a:pPr eaLnBrk="0" hangingPunct="0">
                <a:buFontTx/>
                <a:buChar char="•"/>
              </a:pPr>
              <a:r>
                <a:rPr lang="ru-RU" sz="1000"/>
                <a:t> драйверы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 антивирусные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для тестирования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для диагностики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для управления памятью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для печати экрана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и т. п.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1111" y="913"/>
              <a:ext cx="873" cy="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Системы программирования</a:t>
              </a:r>
            </a:p>
            <a:p>
              <a:pPr eaLnBrk="0" hangingPunct="0"/>
              <a:r>
                <a:rPr lang="ru-RU" sz="1000"/>
                <a:t>(языки Бейсик, Паскаль, СИ, и др.)</a:t>
              </a:r>
            </a:p>
            <a:p>
              <a:pPr eaLnBrk="0" hangingPunct="0">
                <a:buFontTx/>
                <a:buChar char="•"/>
              </a:pPr>
              <a:r>
                <a:rPr lang="ru-RU" sz="1000"/>
                <a:t> компилятор или интерпретатор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диалоговая среда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редактор текста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библиотека стандартных программ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отладчики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справочная служба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и другие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1880" y="904"/>
              <a:ext cx="905" cy="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Инструментальные системы включают:</a:t>
              </a:r>
            </a:p>
            <a:p>
              <a:pPr eaLnBrk="0" hangingPunct="0">
                <a:buFontTx/>
                <a:buChar char="•"/>
              </a:pPr>
              <a:r>
                <a:rPr lang="ru-RU" sz="1000"/>
                <a:t> редакторы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компоновщики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отладчики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графические пакеты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макроассемблеры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загрузчики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и другое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2723" y="904"/>
              <a:ext cx="811" cy="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Интегрированные пакеты программ включают:</a:t>
              </a:r>
            </a:p>
            <a:p>
              <a:pPr eaLnBrk="0" hangingPunct="0">
                <a:buFontTx/>
                <a:buChar char="•"/>
              </a:pPr>
              <a:r>
                <a:rPr lang="ru-RU" sz="1000"/>
                <a:t> тестовые редакторы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 электронные таблицы</a:t>
              </a:r>
              <a:endParaRPr lang="ru-RU" sz="1000">
                <a:latin typeface="Times New Roman" pitchFamily="18" charset="0"/>
              </a:endParaRP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 системы управления базами данных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другие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3472" y="904"/>
              <a:ext cx="780" cy="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Системы машинной графики:</a:t>
              </a:r>
            </a:p>
            <a:p>
              <a:pPr eaLnBrk="0" hangingPunct="0">
                <a:buFontTx/>
                <a:buChar char="•"/>
              </a:pPr>
              <a:r>
                <a:rPr lang="ru-RU" sz="1000"/>
                <a:t>деловые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научные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учебные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творческие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анимационные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и другие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4189" y="904"/>
              <a:ext cx="562" cy="15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Системы управления базами данных</a:t>
              </a: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4719" y="902"/>
              <a:ext cx="843" cy="1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Прикладные программы и пакеты:</a:t>
              </a:r>
            </a:p>
            <a:p>
              <a:pPr eaLnBrk="0" hangingPunct="0">
                <a:buFontTx/>
                <a:buChar char="•"/>
              </a:pPr>
              <a:r>
                <a:rPr lang="ru-RU" sz="1000"/>
                <a:t>бухгалтерские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обучающие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издательские системы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электронные таблицы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системы автоматизированного проектирования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ru-RU" sz="1000"/>
                <a:t>и другие</a:t>
              </a:r>
            </a:p>
            <a:p>
              <a:pPr eaLnBrk="0" hangingPunct="0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515" y="2885"/>
              <a:ext cx="4856" cy="20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1200"/>
                <a:t>Программы управления файлами и планирования заданий</a:t>
              </a:r>
              <a:endParaRPr lang="ru-RU" sz="2400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697" y="2497"/>
              <a:ext cx="0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1473" y="2497"/>
              <a:ext cx="0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2270" y="2497"/>
              <a:ext cx="0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3091" y="2497"/>
              <a:ext cx="0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3798" y="2497"/>
              <a:ext cx="0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4482" y="2497"/>
              <a:ext cx="0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>
              <a:off x="5143" y="2475"/>
              <a:ext cx="0" cy="4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515" y="3181"/>
              <a:ext cx="719" cy="36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Программа начальной загрузки</a:t>
              </a:r>
              <a:endParaRPr lang="ru-RU" sz="2400"/>
            </a:p>
          </p:txBody>
        </p:sp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1564" y="3204"/>
              <a:ext cx="2713" cy="18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1000"/>
                <a:t>Программы управления Вводом-Выводом</a:t>
              </a:r>
              <a:endParaRPr lang="ru-RU" sz="2400"/>
            </a:p>
          </p:txBody>
        </p:sp>
        <p:sp>
          <p:nvSpPr>
            <p:cNvPr id="8213" name="Text Box 21"/>
            <p:cNvSpPr txBox="1">
              <a:spLocks noChangeArrowheads="1"/>
            </p:cNvSpPr>
            <p:nvPr/>
          </p:nvSpPr>
          <p:spPr bwMode="auto">
            <a:xfrm>
              <a:off x="4541" y="3181"/>
              <a:ext cx="830" cy="4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Программа управления оперативной памятью</a:t>
              </a:r>
              <a:endParaRPr lang="ru-RU" sz="2400"/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1359" y="3501"/>
              <a:ext cx="615" cy="34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Драйверы клавиатуры</a:t>
              </a:r>
              <a:endParaRPr lang="ru-RU" sz="2400"/>
            </a:p>
          </p:txBody>
        </p:sp>
        <p:sp>
          <p:nvSpPr>
            <p:cNvPr id="8215" name="Text Box 23"/>
            <p:cNvSpPr txBox="1">
              <a:spLocks noChangeArrowheads="1"/>
            </p:cNvSpPr>
            <p:nvPr/>
          </p:nvSpPr>
          <p:spPr bwMode="auto">
            <a:xfrm>
              <a:off x="2065" y="3501"/>
              <a:ext cx="525" cy="31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Драйверы монитора</a:t>
              </a:r>
              <a:endParaRPr lang="ru-RU" sz="2400"/>
            </a:p>
          </p:txBody>
        </p:sp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2681" y="3501"/>
              <a:ext cx="518" cy="31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Драйверы принтера</a:t>
              </a:r>
              <a:endParaRPr lang="ru-RU" sz="2400"/>
            </a:p>
          </p:txBody>
        </p:sp>
        <p:sp>
          <p:nvSpPr>
            <p:cNvPr id="8217" name="Text Box 25"/>
            <p:cNvSpPr txBox="1">
              <a:spLocks noChangeArrowheads="1"/>
            </p:cNvSpPr>
            <p:nvPr/>
          </p:nvSpPr>
          <p:spPr bwMode="auto">
            <a:xfrm>
              <a:off x="3274" y="3501"/>
              <a:ext cx="524" cy="31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Драйвер жесткого диска</a:t>
              </a:r>
              <a:endParaRPr lang="ru-RU" sz="2400"/>
            </a:p>
          </p:txBody>
        </p:sp>
        <p:sp>
          <p:nvSpPr>
            <p:cNvPr id="8218" name="Text Box 26"/>
            <p:cNvSpPr txBox="1">
              <a:spLocks noChangeArrowheads="1"/>
            </p:cNvSpPr>
            <p:nvPr/>
          </p:nvSpPr>
          <p:spPr bwMode="auto">
            <a:xfrm>
              <a:off x="3912" y="3501"/>
              <a:ext cx="566" cy="29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1000"/>
                <a:t>Драйверы дисководов</a:t>
              </a:r>
              <a:endParaRPr lang="ru-RU" sz="2400"/>
            </a:p>
          </p:txBody>
        </p:sp>
        <p:sp>
          <p:nvSpPr>
            <p:cNvPr id="8219" name="Line 27"/>
            <p:cNvSpPr>
              <a:spLocks noChangeShapeType="1"/>
            </p:cNvSpPr>
            <p:nvPr/>
          </p:nvSpPr>
          <p:spPr bwMode="auto">
            <a:xfrm>
              <a:off x="1700" y="3387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auto">
            <a:xfrm>
              <a:off x="2293" y="3387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2909" y="3387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3524" y="3387"/>
              <a:ext cx="0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4140" y="3387"/>
              <a:ext cx="0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>
              <a:off x="1700" y="3843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>
              <a:off x="2293" y="3843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>
              <a:off x="2886" y="3820"/>
              <a:ext cx="0" cy="1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>
              <a:off x="3524" y="3843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8" name="Line 36"/>
            <p:cNvSpPr>
              <a:spLocks noChangeShapeType="1"/>
            </p:cNvSpPr>
            <p:nvPr/>
          </p:nvSpPr>
          <p:spPr bwMode="auto">
            <a:xfrm>
              <a:off x="4163" y="3820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9" name="Text Box 37"/>
            <p:cNvSpPr txBox="1">
              <a:spLocks noChangeArrowheads="1"/>
            </p:cNvSpPr>
            <p:nvPr/>
          </p:nvSpPr>
          <p:spPr bwMode="auto">
            <a:xfrm>
              <a:off x="1450" y="3888"/>
              <a:ext cx="3055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ru-RU" sz="2600">
                  <a:sym typeface="Wingdings" pitchFamily="2" charset="2"/>
                </a:rPr>
                <a:t></a:t>
              </a:r>
              <a:r>
                <a:rPr lang="ru-RU" sz="2600"/>
                <a:t>         </a:t>
              </a:r>
              <a:r>
                <a:rPr lang="ru-RU" sz="2600">
                  <a:sym typeface="Webdings" pitchFamily="18" charset="2"/>
                </a:rPr>
                <a:t></a:t>
              </a:r>
              <a:r>
                <a:rPr lang="ru-RU" sz="2600"/>
                <a:t>      </a:t>
              </a:r>
              <a:r>
                <a:rPr lang="ru-RU" sz="2600">
                  <a:sym typeface="Webdings" pitchFamily="18" charset="2"/>
                </a:rPr>
                <a:t></a:t>
              </a:r>
              <a:r>
                <a:rPr lang="ru-RU" sz="2600"/>
                <a:t>        </a:t>
              </a:r>
              <a:r>
                <a:rPr lang="ru-RU" sz="2600">
                  <a:sym typeface="Wingdings" pitchFamily="2" charset="2"/>
                </a:rPr>
                <a:t></a:t>
              </a:r>
              <a:r>
                <a:rPr lang="ru-RU" sz="2600"/>
                <a:t>        </a:t>
              </a:r>
              <a:r>
                <a:rPr lang="ru-RU" sz="2600">
                  <a:sym typeface="Webdings" pitchFamily="18" charset="2"/>
                </a:rPr>
                <a:t></a:t>
              </a:r>
              <a:endParaRPr lang="ru-RU" sz="2400"/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auto">
            <a:xfrm>
              <a:off x="333" y="2611"/>
              <a:ext cx="5243" cy="13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1" name="Text Box 39"/>
            <p:cNvSpPr txBox="1">
              <a:spLocks noChangeArrowheads="1"/>
            </p:cNvSpPr>
            <p:nvPr/>
          </p:nvSpPr>
          <p:spPr bwMode="auto">
            <a:xfrm>
              <a:off x="1519" y="2659"/>
              <a:ext cx="2614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ru-RU" sz="1400" b="1"/>
                <a:t>О п е р а ц и о н н а я   с и с т е м а</a:t>
              </a:r>
              <a:endParaRPr lang="ru-RU" sz="1400"/>
            </a:p>
          </p:txBody>
        </p:sp>
        <p:sp>
          <p:nvSpPr>
            <p:cNvPr id="8232" name="Line 40"/>
            <p:cNvSpPr>
              <a:spLocks noChangeShapeType="1"/>
            </p:cNvSpPr>
            <p:nvPr/>
          </p:nvSpPr>
          <p:spPr bwMode="auto">
            <a:xfrm>
              <a:off x="1234" y="3295"/>
              <a:ext cx="3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3" name="Line 41"/>
            <p:cNvSpPr>
              <a:spLocks noChangeShapeType="1"/>
            </p:cNvSpPr>
            <p:nvPr/>
          </p:nvSpPr>
          <p:spPr bwMode="auto">
            <a:xfrm>
              <a:off x="4277" y="3295"/>
              <a:ext cx="2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>
              <a:off x="2909" y="3090"/>
              <a:ext cx="0" cy="1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5" name="Rectangle 43"/>
            <p:cNvSpPr>
              <a:spLocks noChangeArrowheads="1"/>
            </p:cNvSpPr>
            <p:nvPr/>
          </p:nvSpPr>
          <p:spPr bwMode="auto">
            <a:xfrm>
              <a:off x="173" y="836"/>
              <a:ext cx="5540" cy="334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6" name="Rectangle 45"/>
            <p:cNvSpPr>
              <a:spLocks noChangeArrowheads="1"/>
            </p:cNvSpPr>
            <p:nvPr/>
          </p:nvSpPr>
          <p:spPr bwMode="auto">
            <a:xfrm>
              <a:off x="340" y="890"/>
              <a:ext cx="5216" cy="16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7" name="Line 46"/>
            <p:cNvSpPr>
              <a:spLocks noChangeShapeType="1"/>
            </p:cNvSpPr>
            <p:nvPr/>
          </p:nvSpPr>
          <p:spPr bwMode="auto">
            <a:xfrm>
              <a:off x="1134" y="890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8" name="Line 47"/>
            <p:cNvSpPr>
              <a:spLocks noChangeShapeType="1"/>
            </p:cNvSpPr>
            <p:nvPr/>
          </p:nvSpPr>
          <p:spPr bwMode="auto">
            <a:xfrm>
              <a:off x="1905" y="890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9" name="Line 48"/>
            <p:cNvSpPr>
              <a:spLocks noChangeShapeType="1"/>
            </p:cNvSpPr>
            <p:nvPr/>
          </p:nvSpPr>
          <p:spPr bwMode="auto">
            <a:xfrm>
              <a:off x="2721" y="890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40" name="Line 49"/>
            <p:cNvSpPr>
              <a:spLocks noChangeShapeType="1"/>
            </p:cNvSpPr>
            <p:nvPr/>
          </p:nvSpPr>
          <p:spPr bwMode="auto">
            <a:xfrm>
              <a:off x="3492" y="890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41" name="Line 50"/>
            <p:cNvSpPr>
              <a:spLocks noChangeShapeType="1"/>
            </p:cNvSpPr>
            <p:nvPr/>
          </p:nvSpPr>
          <p:spPr bwMode="auto">
            <a:xfrm>
              <a:off x="4173" y="890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42" name="Line 51"/>
            <p:cNvSpPr>
              <a:spLocks noChangeShapeType="1"/>
            </p:cNvSpPr>
            <p:nvPr/>
          </p:nvSpPr>
          <p:spPr bwMode="auto">
            <a:xfrm>
              <a:off x="4717" y="890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3" name="Picture 9" descr="pr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4495800"/>
            <a:ext cx="31337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Прикладные программы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229600" cy="16557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smtClean="0"/>
              <a:t>К </a:t>
            </a:r>
            <a:r>
              <a:rPr lang="ru-RU" sz="2800" b="1" smtClean="0"/>
              <a:t>прикладным</a:t>
            </a:r>
            <a:r>
              <a:rPr lang="ru-RU" sz="2800" smtClean="0"/>
              <a:t> относятся программы, предназначенные для решения задач в различных сферах деятельности человека.</a:t>
            </a:r>
          </a:p>
        </p:txBody>
      </p:sp>
      <p:pic>
        <p:nvPicPr>
          <p:cNvPr id="47114" name="Picture 10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4076700"/>
            <a:ext cx="3352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5" name="Picture 11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9725" y="3321050"/>
            <a:ext cx="35242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6" name="Picture 12" descr="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088" y="2960688"/>
            <a:ext cx="34766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Виды прикладного программного обеспечения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400" b="1" smtClean="0"/>
              <a:t>Текстовые процессоры</a:t>
            </a:r>
            <a:r>
              <a:rPr lang="ru-RU" sz="2400" smtClean="0"/>
              <a:t> – позволяют вводить, редактировать и форматировать  тест (</a:t>
            </a:r>
            <a:r>
              <a:rPr lang="en-US" sz="2400" b="1" smtClean="0"/>
              <a:t>Microsoft Word</a:t>
            </a:r>
            <a:r>
              <a:rPr lang="ru-RU" sz="2400" smtClean="0"/>
              <a:t>).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1600200"/>
            <a:ext cx="4330700" cy="4525963"/>
          </a:xfrm>
        </p:spPr>
        <p:txBody>
          <a:bodyPr/>
          <a:lstStyle/>
          <a:p>
            <a:pPr eaLnBrk="1" hangingPunct="1"/>
            <a:r>
              <a:rPr lang="ru-RU" sz="2400" b="1" smtClean="0"/>
              <a:t>Графические редакторы</a:t>
            </a:r>
            <a:r>
              <a:rPr lang="ru-RU" sz="2400" smtClean="0"/>
              <a:t> – предназначены для создания и (или) обработки графических изображений. Различают растровые и векторные редакторы и программные средства для создания и обработки трехмерной графики (3</a:t>
            </a:r>
            <a:r>
              <a:rPr lang="en-US" sz="2400" smtClean="0"/>
              <a:t>D</a:t>
            </a:r>
            <a:r>
              <a:rPr lang="ru-RU" sz="2400" smtClean="0"/>
              <a:t>-редакторы) (</a:t>
            </a:r>
            <a:r>
              <a:rPr lang="en-US" sz="2400" b="1" smtClean="0"/>
              <a:t>Adobe PhotoShop</a:t>
            </a:r>
            <a:r>
              <a:rPr lang="ru-RU" sz="2400" i="1" smtClean="0"/>
              <a:t>).</a:t>
            </a:r>
            <a:endParaRPr lang="ru-RU" sz="2400" smtClean="0"/>
          </a:p>
        </p:txBody>
      </p:sp>
      <p:sp>
        <p:nvSpPr>
          <p:cNvPr id="10245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88238" y="6308725"/>
            <a:ext cx="1655762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Содержание</a:t>
            </a:r>
          </a:p>
        </p:txBody>
      </p:sp>
      <p:pic>
        <p:nvPicPr>
          <p:cNvPr id="10246" name="Picture 11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4149725"/>
            <a:ext cx="27336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2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5697538"/>
            <a:ext cx="220027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Виды прикладного программного обеспечения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Системы управления базами данных</a:t>
            </a:r>
            <a:r>
              <a:rPr lang="ru-RU" sz="2400" smtClean="0"/>
              <a:t> (СУБД) – предназначены для создания базы данных, централизованного управления данными (</a:t>
            </a:r>
            <a:r>
              <a:rPr lang="en-US" sz="2400" b="1" smtClean="0"/>
              <a:t>Microsoft Access</a:t>
            </a:r>
            <a:r>
              <a:rPr lang="ru-RU" sz="2400" b="1" smtClean="0"/>
              <a:t>, </a:t>
            </a:r>
            <a:r>
              <a:rPr lang="en-US" sz="2400" b="1" smtClean="0"/>
              <a:t>FoxPro, Oracle, Paradox</a:t>
            </a:r>
            <a:r>
              <a:rPr lang="ru-RU" sz="2400" smtClean="0"/>
              <a:t>).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z="2400" b="1" smtClean="0"/>
              <a:t>Табличные процессоры</a:t>
            </a:r>
            <a:r>
              <a:rPr lang="ru-RU" sz="2400" smtClean="0"/>
              <a:t> –  для автоматизации числовых расчетов на основе использования электронных таблиц (</a:t>
            </a:r>
            <a:r>
              <a:rPr lang="en-US" sz="2400" b="1" smtClean="0"/>
              <a:t>Microsoft Excel</a:t>
            </a:r>
            <a:r>
              <a:rPr lang="ru-RU" sz="2400" smtClean="0"/>
              <a:t>).</a:t>
            </a:r>
          </a:p>
        </p:txBody>
      </p:sp>
      <p:pic>
        <p:nvPicPr>
          <p:cNvPr id="11269" name="Picture 11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8063" y="4648200"/>
            <a:ext cx="27717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2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4652963"/>
            <a:ext cx="32480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366"/>
      </a:hlink>
      <a:folHlink>
        <a:srgbClr val="99CCFF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FF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CC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CC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1697</Words>
  <Application>Microsoft Office PowerPoint</Application>
  <PresentationFormat>Экран (4:3)</PresentationFormat>
  <Paragraphs>264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Оформление по умолчанию</vt:lpstr>
      <vt:lpstr>Программный   принцип работы компьютера     </vt:lpstr>
      <vt:lpstr>Программный принцип работы компьютера</vt:lpstr>
      <vt:lpstr>Программное обеспечение (ПО)</vt:lpstr>
      <vt:lpstr>Программы и данные</vt:lpstr>
      <vt:lpstr>Классификация ПО</vt:lpstr>
      <vt:lpstr>Структура программного обеспечения компьютера</vt:lpstr>
      <vt:lpstr>Прикладные программы</vt:lpstr>
      <vt:lpstr>Виды прикладного программного обеспечения</vt:lpstr>
      <vt:lpstr>Виды прикладного программного обеспечения</vt:lpstr>
      <vt:lpstr>Виды прикладного программного обеспечения</vt:lpstr>
      <vt:lpstr>Виды прикладного программного обеспечения</vt:lpstr>
      <vt:lpstr>Виды прикладного программного обеспечения</vt:lpstr>
      <vt:lpstr>Системы программирования</vt:lpstr>
      <vt:lpstr>Системное программное обеспечение</vt:lpstr>
      <vt:lpstr>Операционные системы</vt:lpstr>
      <vt:lpstr>Состав системных программ</vt:lpstr>
      <vt:lpstr>Действия, осуществляемые ОС при активизации прикладной программы</vt:lpstr>
      <vt:lpstr>Утилиты</vt:lpstr>
      <vt:lpstr>Виды операционных систем</vt:lpstr>
      <vt:lpstr>Операционная система MS DOS</vt:lpstr>
      <vt:lpstr>Операционная система Unix</vt:lpstr>
      <vt:lpstr>Операционная система Linux</vt:lpstr>
      <vt:lpstr>Операционная система Microsoft Windows</vt:lpstr>
      <vt:lpstr>Многозадачный режим работы</vt:lpstr>
      <vt:lpstr>Файлы и файловая система</vt:lpstr>
      <vt:lpstr>Папки</vt:lpstr>
      <vt:lpstr>Логические имена устройств</vt:lpstr>
      <vt:lpstr>Файловая структура жесткого диска</vt:lpstr>
      <vt:lpstr>Полное имя файла</vt:lpstr>
      <vt:lpstr>Операции с файлами</vt:lpstr>
      <vt:lpstr>Командное взаимодействие пользователя с компьютером</vt:lpstr>
      <vt:lpstr>Графический интерфейс пользователя</vt:lpstr>
      <vt:lpstr>Интерфейс Microsoft Windows</vt:lpstr>
      <vt:lpstr>Окна</vt:lpstr>
      <vt:lpstr>Многовариантность подачи команд</vt:lpstr>
      <vt:lpstr>Компьютерные вирусы и антивирусные программы</vt:lpstr>
      <vt:lpstr>«Троянские кони»</vt:lpstr>
      <vt:lpstr>Антивирусные программы</vt:lpstr>
      <vt:lpstr>Архиваторы</vt:lpstr>
    </vt:vector>
  </TitlesOfParts>
  <Company>Main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Программное обеспечение компьютера</dc:title>
  <dc:creator>Main</dc:creator>
  <cp:lastModifiedBy>user</cp:lastModifiedBy>
  <cp:revision>202</cp:revision>
  <dcterms:created xsi:type="dcterms:W3CDTF">2005-04-02T12:34:05Z</dcterms:created>
  <dcterms:modified xsi:type="dcterms:W3CDTF">2015-01-27T18:12:02Z</dcterms:modified>
</cp:coreProperties>
</file>