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85" r:id="rId8"/>
    <p:sldId id="261" r:id="rId9"/>
    <p:sldId id="262" r:id="rId10"/>
    <p:sldId id="286" r:id="rId11"/>
    <p:sldId id="263" r:id="rId12"/>
    <p:sldId id="289" r:id="rId13"/>
    <p:sldId id="290" r:id="rId14"/>
    <p:sldId id="266" r:id="rId15"/>
    <p:sldId id="267" r:id="rId16"/>
    <p:sldId id="268" r:id="rId17"/>
    <p:sldId id="269" r:id="rId18"/>
    <p:sldId id="270" r:id="rId19"/>
    <p:sldId id="291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2" r:id="rId30"/>
    <p:sldId id="280" r:id="rId31"/>
    <p:sldId id="281" r:id="rId32"/>
    <p:sldId id="293" r:id="rId33"/>
    <p:sldId id="282" r:id="rId34"/>
    <p:sldId id="294" r:id="rId35"/>
    <p:sldId id="283" r:id="rId36"/>
    <p:sldId id="284" r:id="rId37"/>
    <p:sldId id="296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1/19/2014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1/19/2014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72817"/>
            <a:ext cx="8077200" cy="2016224"/>
          </a:xfrm>
        </p:spPr>
        <p:txBody>
          <a:bodyPr>
            <a:prstTxWarp prst="textCurveUp">
              <a:avLst/>
            </a:prstTxWarp>
            <a:noAutofit/>
          </a:bodyPr>
          <a:lstStyle/>
          <a:p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Історія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виникнення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інтернету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Розма</a:t>
            </a:r>
            <a:r>
              <a:rPr lang="uk-UA" dirty="0" err="1" smtClean="0"/>
              <a:t>їтий</a:t>
            </a:r>
            <a:r>
              <a:rPr lang="uk-UA" dirty="0" smtClean="0"/>
              <a:t> Дмитро, 9-Б клас</a:t>
            </a:r>
            <a:endParaRPr lang="ru-RU" dirty="0"/>
          </a:p>
        </p:txBody>
      </p:sp>
      <p:pic>
        <p:nvPicPr>
          <p:cNvPr id="31746" name="Picture 2" descr="http://im1-tub-ua.yandex.net/i?id=523788619-2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3550636" cy="2420888"/>
          </a:xfrm>
          <a:prstGeom prst="rect">
            <a:avLst/>
          </a:prstGeom>
          <a:noFill/>
        </p:spPr>
      </p:pic>
      <p:pic>
        <p:nvPicPr>
          <p:cNvPr id="31748" name="Picture 4" descr="http://im2-tub-ua.yandex.net/i?id=132815806-3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75856" cy="2456892"/>
          </a:xfrm>
          <a:prstGeom prst="rect">
            <a:avLst/>
          </a:prstGeom>
          <a:noFill/>
        </p:spPr>
      </p:pic>
      <p:pic>
        <p:nvPicPr>
          <p:cNvPr id="31750" name="Picture 6" descr="http://im0-tub-ua.yandex.net/i?id=484979607-3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-1"/>
            <a:ext cx="3096344" cy="2254619"/>
          </a:xfrm>
          <a:prstGeom prst="rect">
            <a:avLst/>
          </a:prstGeom>
          <a:noFill/>
        </p:spPr>
      </p:pic>
      <p:pic>
        <p:nvPicPr>
          <p:cNvPr id="31752" name="Picture 8" descr="http://im4-tub-ua.yandex.net/i?id=117577692-1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437112"/>
            <a:ext cx="2483768" cy="2420888"/>
          </a:xfrm>
          <a:prstGeom prst="rect">
            <a:avLst/>
          </a:prstGeom>
          <a:noFill/>
        </p:spPr>
      </p:pic>
      <p:pic>
        <p:nvPicPr>
          <p:cNvPr id="31754" name="Picture 10" descr="http://im2-tub-ua.yandex.net/i?id=53628829-3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37112"/>
            <a:ext cx="3082597" cy="2420888"/>
          </a:xfrm>
          <a:prstGeom prst="rect">
            <a:avLst/>
          </a:prstGeom>
          <a:noFill/>
        </p:spPr>
      </p:pic>
      <p:pic>
        <p:nvPicPr>
          <p:cNvPr id="31756" name="Picture 12" descr="http://im5-tub-ua.yandex.net/i?id=66488130-57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0"/>
            <a:ext cx="2771800" cy="16630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1962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перспективних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en-US" dirty="0" smtClean="0"/>
              <a:t>APRA,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оборони США, завершило роботу над проектом,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повинний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одного боку,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руйнації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боку - </a:t>
            </a:r>
            <a:r>
              <a:rPr lang="ru-RU" dirty="0" err="1" smtClean="0"/>
              <a:t>полегшити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розкиданими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штатах </a:t>
            </a:r>
            <a:r>
              <a:rPr lang="ru-RU" dirty="0" err="1" smtClean="0"/>
              <a:t>дослідницькими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</a:t>
            </a:r>
            <a:r>
              <a:rPr lang="ru-RU" dirty="0" err="1" smtClean="0"/>
              <a:t>оборонної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У рамках Агентства </a:t>
            </a:r>
            <a:r>
              <a:rPr lang="en-US" dirty="0" smtClean="0"/>
              <a:t>ARPA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комп'ютерними</a:t>
            </a:r>
            <a:r>
              <a:rPr lang="ru-RU" dirty="0" smtClean="0"/>
              <a:t> проектами. </a:t>
            </a:r>
            <a:r>
              <a:rPr lang="ru-RU" dirty="0" err="1" smtClean="0"/>
              <a:t>Керував</a:t>
            </a:r>
            <a:r>
              <a:rPr lang="ru-RU" dirty="0" smtClean="0"/>
              <a:t> </a:t>
            </a:r>
            <a:r>
              <a:rPr lang="ru-RU" dirty="0" err="1" smtClean="0"/>
              <a:t>комп'ютерними</a:t>
            </a:r>
            <a:r>
              <a:rPr lang="ru-RU" dirty="0" smtClean="0"/>
              <a:t> </a:t>
            </a:r>
            <a:r>
              <a:rPr lang="ru-RU" dirty="0" err="1" smtClean="0"/>
              <a:t>програмами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5" name="Picture 4" descr="http://im3-tub-ua.yandex.net/i?id=110794600-38-72&amp;n=2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049141" cy="3658969"/>
          </a:xfrm>
          <a:prstGeom prst="rect">
            <a:avLst/>
          </a:prstGeom>
        </p:spPr>
      </p:pic>
      <p:pic>
        <p:nvPicPr>
          <p:cNvPr id="6" name="Picture 6" descr="http://im7-tub-ua.yandex.net/i?id=432565614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62167"/>
            <a:ext cx="2808312" cy="35398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5153417"/>
            <a:ext cx="3312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Джозеф </a:t>
            </a:r>
            <a:r>
              <a:rPr lang="ru-RU" sz="2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Ліклайдер</a:t>
            </a:r>
            <a:r>
              <a:rPr lang="ru-RU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611560" y="548680"/>
            <a:ext cx="8064896" cy="2880320"/>
          </a:xfrm>
          <a:prstGeom prst="wedgeRoundRectCallout">
            <a:avLst>
              <a:gd name="adj1" fmla="val 3892"/>
              <a:gd name="adj2" fmla="val 923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Перший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значний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крок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створенні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Інтернету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був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зроблений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вересня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1969 року в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Каліфорнійському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університеті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де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разом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зі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своєю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командою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успішно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з'єднав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комп'ютер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маршрутизатором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відомим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назвою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Interphase</a:t>
            </a:r>
            <a:r>
              <a:rPr lang="en-US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Message Processor,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розміром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холодильник.</a:t>
            </a:r>
            <a:endParaRPr lang="uk-UA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0180" name="Picture 4" descr="http://bigpicture.ru/wp-content/uploads/2010/08/10128.jpg"/>
          <p:cNvPicPr>
            <a:picLocks noChangeAspect="1" noChangeArrowheads="1"/>
          </p:cNvPicPr>
          <p:nvPr/>
        </p:nvPicPr>
        <p:blipFill>
          <a:blip r:embed="rId2" cstate="print"/>
          <a:srcRect t="3744" r="776"/>
          <a:stretch>
            <a:fillRect/>
          </a:stretch>
        </p:blipFill>
        <p:spPr bwMode="auto">
          <a:xfrm>
            <a:off x="179511" y="3717032"/>
            <a:ext cx="4529985" cy="2905870"/>
          </a:xfrm>
          <a:prstGeom prst="rect">
            <a:avLst/>
          </a:prstGeom>
          <a:noFill/>
        </p:spPr>
      </p:pic>
      <p:pic>
        <p:nvPicPr>
          <p:cNvPr id="50182" name="Picture 6" descr="http://www.ed-thelen.org/comp-hist/vs-bbn-i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1549362" cy="26686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Перша </a:t>
            </a:r>
            <a:r>
              <a:rPr lang="ru-RU" sz="3200" dirty="0" err="1" smtClean="0"/>
              <a:t>спроба</a:t>
            </a:r>
            <a:r>
              <a:rPr lang="ru-RU" sz="3200" dirty="0" smtClean="0"/>
              <a:t> </a:t>
            </a:r>
            <a:r>
              <a:rPr lang="ru-RU" sz="3200" dirty="0" err="1" smtClean="0"/>
              <a:t>з'єднати</a:t>
            </a:r>
            <a:r>
              <a:rPr lang="ru-RU" sz="3200" dirty="0" smtClean="0"/>
              <a:t> два </a:t>
            </a:r>
            <a:r>
              <a:rPr lang="ru-RU" sz="3200" dirty="0" err="1" smtClean="0"/>
              <a:t>комп'ютери</a:t>
            </a:r>
            <a:r>
              <a:rPr lang="ru-RU" sz="3200" dirty="0" smtClean="0"/>
              <a:t> в мережу </a:t>
            </a:r>
            <a:r>
              <a:rPr lang="ru-RU" sz="3200" dirty="0" err="1" smtClean="0"/>
              <a:t>закінчилася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невдачею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52226" name="Picture 2" descr="http://im6-tub-ua.yandex.net/i?id=166842553-2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21088"/>
            <a:ext cx="2506745" cy="2364854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11560" y="1700808"/>
            <a:ext cx="8064896" cy="2376264"/>
          </a:xfrm>
          <a:prstGeom prst="wedgeRoundRectCallout">
            <a:avLst>
              <a:gd name="adj1" fmla="val 3892"/>
              <a:gd name="adj2" fmla="val 923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 </a:t>
            </a:r>
            <a:r>
              <a:rPr lang="ru-RU" sz="2800" dirty="0" err="1" smtClean="0"/>
              <a:t>жовтня</a:t>
            </a:r>
            <a:r>
              <a:rPr lang="ru-RU" sz="2800" dirty="0" smtClean="0"/>
              <a:t> 1969 року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</a:t>
            </a:r>
            <a:r>
              <a:rPr lang="en-US" sz="2800" dirty="0" smtClean="0"/>
              <a:t>’</a:t>
            </a:r>
            <a:r>
              <a:rPr lang="ru-RU" sz="2800" dirty="0" err="1" smtClean="0"/>
              <a:t>ютерщиків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Каліфорнійського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університету</a:t>
            </a:r>
            <a:r>
              <a:rPr lang="ru-RU" sz="2800" dirty="0" smtClean="0"/>
              <a:t> </a:t>
            </a:r>
            <a:r>
              <a:rPr lang="ru-RU" sz="2800" dirty="0" err="1" smtClean="0"/>
              <a:t>вирішила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з'єднати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комп'ютер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комп'ютером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Стенфордського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дослідницького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інституту</a:t>
            </a:r>
            <a:r>
              <a:rPr lang="ru-RU" sz="2800" dirty="0" smtClean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півночі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Каліфорнії</a:t>
            </a:r>
            <a:r>
              <a:rPr lang="ru-RU" sz="2800" dirty="0" smtClean="0"/>
              <a:t>.</a:t>
            </a:r>
            <a:endParaRPr lang="uk-UA" sz="2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79512" y="188640"/>
            <a:ext cx="8712968" cy="5760640"/>
          </a:xfrm>
          <a:prstGeom prst="wedgeRoundRectCallout">
            <a:avLst>
              <a:gd name="adj1" fmla="val 3337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Один учений </a:t>
            </a:r>
            <a:r>
              <a:rPr lang="ru-RU" sz="2400" dirty="0" err="1" smtClean="0"/>
              <a:t>сидів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комп'ютером</a:t>
            </a:r>
            <a:r>
              <a:rPr lang="ru-RU" sz="2400" dirty="0" smtClean="0"/>
              <a:t> у 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розмовляв</a:t>
            </a:r>
            <a:r>
              <a:rPr lang="ru-RU" sz="2400" dirty="0" smtClean="0"/>
              <a:t> по телефону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ученим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СДІ. Коли </a:t>
            </a:r>
            <a:r>
              <a:rPr lang="ru-RU" sz="2400" dirty="0" err="1" smtClean="0"/>
              <a:t>відбулося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з'єднання</a:t>
            </a:r>
            <a:r>
              <a:rPr lang="ru-RU" sz="2400" dirty="0" smtClean="0"/>
              <a:t>, перший </a:t>
            </a:r>
            <a:r>
              <a:rPr lang="ru-RU" sz="2400" dirty="0" err="1" smtClean="0"/>
              <a:t>повинний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написати</a:t>
            </a:r>
            <a:r>
              <a:rPr lang="ru-RU" sz="2400" dirty="0" smtClean="0"/>
              <a:t> слово "</a:t>
            </a:r>
            <a:r>
              <a:rPr lang="ru-RU" sz="2400" dirty="0" err="1" smtClean="0"/>
              <a:t>log</a:t>
            </a:r>
            <a:r>
              <a:rPr lang="ru-RU" sz="2400" dirty="0" smtClean="0"/>
              <a:t>", а </a:t>
            </a:r>
            <a:r>
              <a:rPr lang="ru-RU" sz="2400" dirty="0" err="1" smtClean="0"/>
              <a:t>фахівець</a:t>
            </a:r>
            <a:r>
              <a:rPr lang="ru-RU" sz="2400" dirty="0" smtClean="0"/>
              <a:t> у СДІ у </a:t>
            </a:r>
            <a:r>
              <a:rPr lang="ru-RU" sz="2400" dirty="0" err="1" smtClean="0"/>
              <a:t>відповідь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написати</a:t>
            </a:r>
            <a:r>
              <a:rPr lang="ru-RU" sz="2400" dirty="0" smtClean="0"/>
              <a:t> "</a:t>
            </a:r>
            <a:r>
              <a:rPr lang="ru-RU" sz="2400" dirty="0" err="1" smtClean="0"/>
              <a:t>in</a:t>
            </a:r>
            <a:r>
              <a:rPr lang="ru-RU" sz="2400" dirty="0" smtClean="0"/>
              <a:t>",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мало </a:t>
            </a:r>
            <a:r>
              <a:rPr lang="ru-RU" sz="2400" dirty="0" err="1" smtClean="0"/>
              <a:t>утворитися</a:t>
            </a:r>
            <a:r>
              <a:rPr lang="ru-RU" sz="2400" dirty="0" smtClean="0"/>
              <a:t> слово "</a:t>
            </a:r>
            <a:r>
              <a:rPr lang="ru-RU" sz="2400" dirty="0" err="1" smtClean="0"/>
              <a:t>login</a:t>
            </a:r>
            <a:r>
              <a:rPr lang="ru-RU" sz="2400" dirty="0" smtClean="0"/>
              <a:t>" (процедура </a:t>
            </a:r>
            <a:r>
              <a:rPr lang="ru-RU" sz="2400" dirty="0" err="1" smtClean="0"/>
              <a:t>ідентифікації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користувача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підключенні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комп'ютера</a:t>
            </a:r>
            <a:r>
              <a:rPr lang="ru-RU" sz="2400" dirty="0" smtClean="0"/>
              <a:t> по </a:t>
            </a:r>
            <a:r>
              <a:rPr lang="ru-RU" sz="2400" dirty="0" err="1" smtClean="0"/>
              <a:t>лінії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зв'язку</a:t>
            </a:r>
            <a:r>
              <a:rPr lang="ru-RU" sz="2400" dirty="0" smtClean="0"/>
              <a:t>). </a:t>
            </a:r>
            <a:r>
              <a:rPr lang="ru-RU" sz="2400" dirty="0" err="1" smtClean="0"/>
              <a:t>Науковець</a:t>
            </a:r>
            <a:r>
              <a:rPr lang="ru-RU" sz="2400" dirty="0" smtClean="0"/>
              <a:t> у КУ написав "</a:t>
            </a:r>
            <a:r>
              <a:rPr lang="ru-RU" sz="2400" dirty="0" err="1" smtClean="0"/>
              <a:t>l</a:t>
            </a:r>
            <a:r>
              <a:rPr lang="ru-RU" sz="2400" dirty="0" smtClean="0"/>
              <a:t>" </a:t>
            </a:r>
            <a:r>
              <a:rPr lang="ru-RU" sz="2400" dirty="0" err="1" smtClean="0"/>
              <a:t>і</a:t>
            </a:r>
            <a:r>
              <a:rPr lang="ru-RU" sz="2400" dirty="0" smtClean="0"/>
              <a:t> запитав по телефону </a:t>
            </a:r>
            <a:r>
              <a:rPr lang="ru-RU" sz="2400" dirty="0" err="1" smtClean="0"/>
              <a:t>колегу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Стенфорді</a:t>
            </a:r>
            <a:r>
              <a:rPr lang="ru-RU" sz="2400" dirty="0" smtClean="0"/>
              <a:t>, </a:t>
            </a:r>
            <a:r>
              <a:rPr lang="ru-RU" sz="2400" dirty="0" err="1" smtClean="0"/>
              <a:t>чи</a:t>
            </a:r>
            <a:r>
              <a:rPr lang="ru-RU" sz="2400" dirty="0" smtClean="0"/>
              <a:t> той одержав букву. </a:t>
            </a:r>
            <a:r>
              <a:rPr lang="ru-RU" sz="2400" dirty="0" err="1" smtClean="0"/>
              <a:t>Відповідь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позитивною. </a:t>
            </a:r>
            <a:r>
              <a:rPr lang="ru-RU" sz="2400" dirty="0" err="1" smtClean="0"/>
              <a:t>Успішно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передалася</a:t>
            </a:r>
            <a:r>
              <a:rPr lang="ru-RU" sz="2400" dirty="0" smtClean="0"/>
              <a:t> буква "</a:t>
            </a:r>
            <a:r>
              <a:rPr lang="ru-RU" sz="2400" dirty="0" err="1" smtClean="0"/>
              <a:t>o</a:t>
            </a:r>
            <a:r>
              <a:rPr lang="ru-RU" sz="2400" dirty="0" smtClean="0"/>
              <a:t>". А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з'єднання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обірвалося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нічого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вдалося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передати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початок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покладений</a:t>
            </a:r>
            <a:r>
              <a:rPr lang="ru-RU" sz="2400" dirty="0" smtClean="0"/>
              <a:t>.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мережа </a:t>
            </a:r>
            <a:r>
              <a:rPr lang="ru-RU" sz="2400" dirty="0" err="1" smtClean="0"/>
              <a:t>допомагала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комп'ютерах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колег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центрах.</a:t>
            </a:r>
            <a:endParaRPr lang="uk-UA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 1966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почате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комп'ютерної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smtClean="0"/>
              <a:t>. </a:t>
            </a:r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 1967 року </a:t>
            </a:r>
            <a:r>
              <a:rPr lang="ru-RU" dirty="0" err="1" smtClean="0"/>
              <a:t>англійський</a:t>
            </a:r>
            <a:r>
              <a:rPr lang="ru-RU" dirty="0" smtClean="0"/>
              <a:t> учений Дональд </a:t>
            </a:r>
            <a:r>
              <a:rPr lang="ru-RU" dirty="0" err="1" smtClean="0"/>
              <a:t>Девіс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досліджував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пакетної</a:t>
            </a:r>
            <a:r>
              <a:rPr lang="ru-RU" dirty="0" smtClean="0"/>
              <a:t> </a:t>
            </a:r>
            <a:r>
              <a:rPr lang="ru-RU" dirty="0" err="1" smtClean="0"/>
              <a:t>пересилки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,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застосував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"пакет".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 1967 року для </a:t>
            </a:r>
            <a:r>
              <a:rPr lang="ru-RU" dirty="0" err="1" smtClean="0"/>
              <a:t>створення</a:t>
            </a:r>
            <a:r>
              <a:rPr lang="ru-RU" dirty="0" smtClean="0"/>
              <a:t> Арпанет </a:t>
            </a:r>
            <a:r>
              <a:rPr lang="ru-RU" dirty="0" err="1" smtClean="0"/>
              <a:t>вирішено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П. </a:t>
            </a:r>
            <a:r>
              <a:rPr lang="ru-RU" dirty="0" err="1" smtClean="0"/>
              <a:t>Берена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Дж. </a:t>
            </a:r>
            <a:r>
              <a:rPr lang="ru-RU" dirty="0" err="1" smtClean="0"/>
              <a:t>Ліклайдера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6" name="Picture 4" descr="File:Arpanet logical map, march 19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2" y="0"/>
            <a:ext cx="9110428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основу проекту </a:t>
            </a:r>
            <a:r>
              <a:rPr lang="ru-RU" sz="3600" dirty="0" err="1" smtClean="0"/>
              <a:t>були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покладені</a:t>
            </a:r>
            <a:r>
              <a:rPr lang="ru-RU" sz="3600" dirty="0" smtClean="0"/>
              <a:t> три </a:t>
            </a:r>
            <a:r>
              <a:rPr lang="ru-RU" sz="3600" dirty="0" err="1" smtClean="0"/>
              <a:t>основні</a:t>
            </a:r>
            <a:r>
              <a:rPr lang="ru-RU" sz="3600" dirty="0" smtClean="0"/>
              <a:t> </a:t>
            </a:r>
            <a:r>
              <a:rPr lang="ru-RU" sz="3600" dirty="0" err="1" smtClean="0"/>
              <a:t>ідеї</a:t>
            </a:r>
            <a:r>
              <a:rPr lang="ru-RU" sz="3600" dirty="0" smtClean="0"/>
              <a:t>: 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сполучений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, так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вузла</a:t>
            </a:r>
            <a:r>
              <a:rPr lang="ru-RU" dirty="0" smtClean="0"/>
              <a:t> до </a:t>
            </a:r>
            <a:r>
              <a:rPr lang="ru-RU" dirty="0" err="1" smtClean="0"/>
              <a:t>вузла</a:t>
            </a:r>
            <a:r>
              <a:rPr lang="ru-RU" dirty="0" smtClean="0"/>
              <a:t>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як </a:t>
            </a:r>
            <a:r>
              <a:rPr lang="ru-RU" dirty="0" err="1" smtClean="0"/>
              <a:t>ненадійні</a:t>
            </a:r>
            <a:r>
              <a:rPr lang="ru-RU" dirty="0" smtClean="0"/>
              <a:t> - </a:t>
            </a:r>
            <a:r>
              <a:rPr lang="ru-RU" dirty="0" err="1" smtClean="0"/>
              <a:t>існують</a:t>
            </a:r>
            <a:r>
              <a:rPr lang="ru-RU" dirty="0" smtClean="0"/>
              <a:t> автоматично </a:t>
            </a:r>
            <a:r>
              <a:rPr lang="ru-RU" dirty="0" err="1" smtClean="0"/>
              <a:t>обновлювані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перенаправлення</a:t>
            </a:r>
            <a:r>
              <a:rPr lang="ru-RU" dirty="0" smtClean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; </a:t>
            </a:r>
            <a:br>
              <a:rPr lang="ru-RU" dirty="0" smtClean="0"/>
            </a:b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пакет,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несусіднього</a:t>
            </a:r>
            <a:r>
              <a:rPr lang="ru-RU" dirty="0" smtClean="0"/>
              <a:t> </a:t>
            </a:r>
            <a:r>
              <a:rPr lang="ru-RU" dirty="0" err="1" smtClean="0"/>
              <a:t>вузла</a:t>
            </a:r>
            <a:r>
              <a:rPr lang="ru-RU" dirty="0" smtClean="0"/>
              <a:t>, </a:t>
            </a:r>
            <a:r>
              <a:rPr lang="ru-RU" dirty="0" err="1" smtClean="0"/>
              <a:t>відправляється</a:t>
            </a:r>
            <a:r>
              <a:rPr lang="ru-RU" dirty="0" smtClean="0"/>
              <a:t> на </a:t>
            </a:r>
            <a:r>
              <a:rPr lang="ru-RU" dirty="0" err="1" smtClean="0"/>
              <a:t>найближчий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перенаправлення</a:t>
            </a:r>
            <a:r>
              <a:rPr lang="ru-RU" dirty="0" smtClean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, при </a:t>
            </a:r>
            <a:r>
              <a:rPr lang="ru-RU" dirty="0" err="1" smtClean="0"/>
              <a:t>недоступності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вузла</a:t>
            </a:r>
            <a:r>
              <a:rPr lang="ru-RU" dirty="0" smtClean="0"/>
              <a:t> - на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 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Суть </a:t>
            </a:r>
            <a:r>
              <a:rPr lang="ru-RU" dirty="0" err="1" smtClean="0"/>
              <a:t>ідеї</a:t>
            </a:r>
            <a:r>
              <a:rPr lang="ru-RU" dirty="0" smtClean="0"/>
              <a:t> П. </a:t>
            </a:r>
            <a:r>
              <a:rPr lang="ru-RU" dirty="0" err="1" smtClean="0"/>
              <a:t>Берена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файл,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по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розбивається</a:t>
            </a:r>
            <a:r>
              <a:rPr lang="ru-RU" dirty="0" smtClean="0"/>
              <a:t> на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- </a:t>
            </a:r>
            <a:r>
              <a:rPr lang="ru-RU" dirty="0" err="1" smtClean="0"/>
              <a:t>пакетів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пакет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На </a:t>
            </a:r>
            <a:r>
              <a:rPr lang="ru-RU" dirty="0" err="1" smtClean="0"/>
              <a:t>кінцевому</a:t>
            </a:r>
            <a:r>
              <a:rPr lang="ru-RU" dirty="0" smtClean="0"/>
              <a:t> </a:t>
            </a:r>
            <a:r>
              <a:rPr lang="ru-RU" dirty="0" err="1" smtClean="0"/>
              <a:t>пункті</a:t>
            </a:r>
            <a:r>
              <a:rPr lang="ru-RU" dirty="0" smtClean="0"/>
              <a:t> в </a:t>
            </a:r>
            <a:r>
              <a:rPr lang="ru-RU" dirty="0" err="1" smtClean="0"/>
              <a:t>комп'ютері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пакети</a:t>
            </a:r>
            <a:r>
              <a:rPr lang="ru-RU" dirty="0" smtClean="0"/>
              <a:t> </a:t>
            </a:r>
            <a:r>
              <a:rPr lang="ru-RU" dirty="0" err="1" smtClean="0"/>
              <a:t>збираються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один файл.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пакети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, то </a:t>
            </a:r>
            <a:r>
              <a:rPr lang="ru-RU" dirty="0" err="1" smtClean="0"/>
              <a:t>кожен</a:t>
            </a:r>
            <a:r>
              <a:rPr lang="ru-RU" dirty="0" smtClean="0"/>
              <a:t> пакет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дійти</a:t>
            </a:r>
            <a:r>
              <a:rPr lang="ru-RU" dirty="0" smtClean="0"/>
              <a:t> до </a:t>
            </a:r>
            <a:r>
              <a:rPr lang="ru-RU" dirty="0" err="1" smtClean="0"/>
              <a:t>кінцевого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шляхом. </a:t>
            </a: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Щоб</a:t>
            </a:r>
            <a:r>
              <a:rPr lang="ru-RU" dirty="0" smtClean="0"/>
              <a:t> мережа,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рівноправних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, </a:t>
            </a:r>
            <a:r>
              <a:rPr lang="ru-RU" dirty="0" err="1" smtClean="0"/>
              <a:t>працювала</a:t>
            </a:r>
            <a:r>
              <a:rPr lang="ru-RU" dirty="0" smtClean="0"/>
              <a:t>, кожному </a:t>
            </a:r>
            <a:r>
              <a:rPr lang="ru-RU" dirty="0" err="1" smtClean="0"/>
              <a:t>комп'ютеру</a:t>
            </a:r>
            <a:r>
              <a:rPr lang="ru-RU" dirty="0" smtClean="0"/>
              <a:t> </a:t>
            </a:r>
            <a:r>
              <a:rPr lang="ru-RU" dirty="0" err="1" smtClean="0"/>
              <a:t>присвоюється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комп'ютер</a:t>
            </a:r>
            <a:r>
              <a:rPr lang="ru-RU" dirty="0" smtClean="0"/>
              <a:t> </a:t>
            </a:r>
            <a:r>
              <a:rPr lang="ru-RU" dirty="0" err="1" smtClean="0"/>
              <a:t>записується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</a:t>
            </a:r>
            <a:r>
              <a:rPr lang="ru-RU" dirty="0" err="1" smtClean="0"/>
              <a:t>імен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</a:t>
            </a:r>
            <a:r>
              <a:rPr lang="ru-RU" dirty="0" err="1" smtClean="0"/>
              <a:t>з'єднань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даним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комп'ютер</a:t>
            </a:r>
            <a:r>
              <a:rPr lang="ru-RU" dirty="0" smtClean="0"/>
              <a:t> "</a:t>
            </a:r>
            <a:r>
              <a:rPr lang="ru-RU" dirty="0" err="1" smtClean="0"/>
              <a:t>знає</a:t>
            </a:r>
            <a:r>
              <a:rPr lang="ru-RU" dirty="0" smtClean="0"/>
              <a:t>", </a:t>
            </a:r>
            <a:r>
              <a:rPr lang="ru-RU" dirty="0" err="1" smtClean="0"/>
              <a:t>яким</a:t>
            </a:r>
            <a:r>
              <a:rPr lang="ru-RU" dirty="0" smtClean="0"/>
              <a:t> шляхом </a:t>
            </a:r>
            <a:r>
              <a:rPr lang="ru-RU" dirty="0" err="1" smtClean="0"/>
              <a:t>направити</a:t>
            </a:r>
            <a:r>
              <a:rPr lang="ru-RU" dirty="0" smtClean="0"/>
              <a:t> пакет.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перевіряється</a:t>
            </a:r>
            <a:r>
              <a:rPr lang="ru-RU" dirty="0" smtClean="0"/>
              <a:t> </a:t>
            </a:r>
            <a:r>
              <a:rPr lang="ru-RU" dirty="0" err="1" smtClean="0"/>
              <a:t>найкоротший</a:t>
            </a:r>
            <a:r>
              <a:rPr lang="ru-RU" dirty="0" smtClean="0"/>
              <a:t> шлях,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зайнятий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зруйнований</a:t>
            </a:r>
            <a:r>
              <a:rPr lang="ru-RU" dirty="0" smtClean="0"/>
              <a:t>, то </a:t>
            </a:r>
            <a:r>
              <a:rPr lang="ru-RU" dirty="0" err="1" smtClean="0"/>
              <a:t>перевіряється</a:t>
            </a:r>
            <a:r>
              <a:rPr lang="ru-RU" dirty="0" smtClean="0"/>
              <a:t>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найкоротший</a:t>
            </a:r>
            <a:r>
              <a:rPr lang="ru-RU" dirty="0" smtClean="0"/>
              <a:t> шлях </a:t>
            </a:r>
            <a:r>
              <a:rPr lang="ru-RU" dirty="0" err="1" smtClean="0"/>
              <a:t>і</a:t>
            </a:r>
            <a:r>
              <a:rPr lang="ru-RU" dirty="0" smtClean="0"/>
              <a:t> т.д. </a:t>
            </a: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пакети</a:t>
            </a:r>
            <a:r>
              <a:rPr lang="ru-RU" dirty="0" smtClean="0"/>
              <a:t> </a:t>
            </a:r>
            <a:r>
              <a:rPr lang="ru-RU" dirty="0" err="1" smtClean="0"/>
              <a:t>потраплять</a:t>
            </a:r>
            <a:r>
              <a:rPr lang="ru-RU" dirty="0" smtClean="0"/>
              <a:t> на </a:t>
            </a:r>
            <a:r>
              <a:rPr lang="ru-RU" dirty="0" err="1" smtClean="0"/>
              <a:t>комп'ютер-отримувач</a:t>
            </a:r>
            <a:r>
              <a:rPr lang="ru-RU" dirty="0" smtClean="0"/>
              <a:t>, </a:t>
            </a:r>
            <a:r>
              <a:rPr lang="ru-RU" dirty="0" err="1" smtClean="0"/>
              <a:t>перевіряється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файл.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пакета не </a:t>
            </a:r>
            <a:r>
              <a:rPr lang="ru-RU" dirty="0" err="1" smtClean="0"/>
              <a:t>вистачає</a:t>
            </a:r>
            <a:r>
              <a:rPr lang="ru-RU" dirty="0" smtClean="0"/>
              <a:t>, </a:t>
            </a:r>
            <a:r>
              <a:rPr lang="ru-RU" dirty="0" err="1" smtClean="0"/>
              <a:t>комп'ютер</a:t>
            </a:r>
            <a:r>
              <a:rPr lang="ru-RU" dirty="0" smtClean="0"/>
              <a:t> </a:t>
            </a:r>
            <a:r>
              <a:rPr lang="ru-RU" dirty="0" err="1" smtClean="0"/>
              <a:t>надсилає</a:t>
            </a:r>
            <a:r>
              <a:rPr lang="ru-RU" dirty="0" smtClean="0"/>
              <a:t> запит на </a:t>
            </a:r>
            <a:r>
              <a:rPr lang="ru-RU" dirty="0" err="1" smtClean="0"/>
              <a:t>комп'ютер-відправник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повідомляє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пакет </a:t>
            </a:r>
            <a:r>
              <a:rPr lang="ru-RU" dirty="0" err="1" smtClean="0"/>
              <a:t>відсутній</a:t>
            </a:r>
            <a:r>
              <a:rPr lang="ru-RU" dirty="0" smtClean="0"/>
              <a:t>. </a:t>
            </a:r>
            <a:r>
              <a:rPr lang="ru-RU" dirty="0" err="1" smtClean="0"/>
              <a:t>Потрібний</a:t>
            </a:r>
            <a:r>
              <a:rPr lang="ru-RU" dirty="0" smtClean="0"/>
              <a:t> пакет наново </a:t>
            </a:r>
            <a:r>
              <a:rPr lang="ru-RU" dirty="0" err="1" smtClean="0"/>
              <a:t>посилається</a:t>
            </a:r>
            <a:r>
              <a:rPr lang="ru-RU" dirty="0" smtClean="0"/>
              <a:t> адресату. </a:t>
            </a:r>
            <a:r>
              <a:rPr lang="ru-RU" dirty="0" err="1" smtClean="0"/>
              <a:t>Усі</a:t>
            </a:r>
            <a:r>
              <a:rPr lang="ru-RU" dirty="0" smtClean="0"/>
              <a:t> правила </a:t>
            </a:r>
            <a:r>
              <a:rPr lang="ru-RU" dirty="0" err="1" smtClean="0"/>
              <a:t>кодування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пересилки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записуються</a:t>
            </a:r>
            <a:r>
              <a:rPr lang="ru-RU" dirty="0" smtClean="0"/>
              <a:t> в мережному </a:t>
            </a:r>
            <a:r>
              <a:rPr lang="ru-RU" dirty="0" err="1" smtClean="0"/>
              <a:t>протоколі</a:t>
            </a:r>
            <a:r>
              <a:rPr lang="ru-RU" dirty="0" smtClean="0"/>
              <a:t>. 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руйнації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. У </a:t>
            </a:r>
            <a:r>
              <a:rPr lang="ru-RU" dirty="0" err="1" smtClean="0"/>
              <a:t>принципі</a:t>
            </a:r>
            <a:r>
              <a:rPr lang="ru-RU" dirty="0" smtClean="0"/>
              <a:t>, мережу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працездатною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випадку</a:t>
            </a:r>
            <a:r>
              <a:rPr lang="ru-RU" dirty="0" smtClean="0"/>
              <a:t>, коли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функціонувати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два </a:t>
            </a:r>
            <a:r>
              <a:rPr lang="ru-RU" dirty="0" err="1" smtClean="0"/>
              <a:t>комп'ютери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 створена за таким принципом система не мала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</a:t>
            </a:r>
            <a:r>
              <a:rPr lang="ru-RU" dirty="0" err="1" smtClean="0"/>
              <a:t>вузла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отже</a:t>
            </a:r>
            <a:r>
              <a:rPr lang="ru-RU" dirty="0" smtClean="0"/>
              <a:t> </a:t>
            </a:r>
            <a:r>
              <a:rPr lang="ru-RU" dirty="0" err="1" smtClean="0"/>
              <a:t>безболісно</a:t>
            </a:r>
            <a:r>
              <a:rPr lang="ru-RU" dirty="0" smtClean="0"/>
              <a:t> могла </a:t>
            </a:r>
            <a:r>
              <a:rPr lang="ru-RU" dirty="0" err="1" smtClean="0"/>
              <a:t>змінювати</a:t>
            </a:r>
            <a:r>
              <a:rPr lang="ru-RU" dirty="0" smtClean="0"/>
              <a:t> свою </a:t>
            </a:r>
            <a:r>
              <a:rPr lang="ru-RU" dirty="0" err="1" smtClean="0"/>
              <a:t>конфігурацію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Непрямим</a:t>
            </a:r>
            <a:r>
              <a:rPr lang="ru-RU" dirty="0" smtClean="0"/>
              <a:t> </a:t>
            </a:r>
            <a:r>
              <a:rPr lang="ru-RU" dirty="0" err="1" smtClean="0"/>
              <a:t>поштовхом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став запуск </a:t>
            </a:r>
            <a:r>
              <a:rPr lang="ru-RU" dirty="0" err="1" smtClean="0"/>
              <a:t>Радянським</a:t>
            </a:r>
            <a:r>
              <a:rPr lang="ru-RU" dirty="0" smtClean="0"/>
              <a:t> Союзом у 1957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штучного </a:t>
            </a:r>
            <a:r>
              <a:rPr lang="ru-RU" dirty="0" err="1" smtClean="0"/>
              <a:t>супутника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На той час уже </a:t>
            </a:r>
            <a:r>
              <a:rPr lang="ru-RU" dirty="0" err="1" smtClean="0"/>
              <a:t>почалася</a:t>
            </a:r>
            <a:r>
              <a:rPr lang="ru-RU" dirty="0" smtClean="0"/>
              <a:t> Холодна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, </a:t>
            </a:r>
            <a:r>
              <a:rPr lang="ru-RU" dirty="0" err="1" smtClean="0"/>
              <a:t>розуміючи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вершина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у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побачили</a:t>
            </a:r>
            <a:r>
              <a:rPr lang="ru-RU" dirty="0" smtClean="0"/>
              <a:t> для себе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ракет СРСР як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ж 1957 </a:t>
            </a:r>
            <a:r>
              <a:rPr lang="ru-RU" dirty="0" err="1" smtClean="0"/>
              <a:t>році</a:t>
            </a:r>
            <a:r>
              <a:rPr lang="ru-RU" dirty="0" smtClean="0"/>
              <a:t> при </a:t>
            </a:r>
            <a:r>
              <a:rPr lang="ru-RU" dirty="0" err="1" smtClean="0"/>
              <a:t>департаменті</a:t>
            </a:r>
            <a:r>
              <a:rPr lang="ru-RU" dirty="0" smtClean="0"/>
              <a:t> оборони США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створене</a:t>
            </a:r>
            <a:r>
              <a:rPr lang="ru-RU" dirty="0" smtClean="0"/>
              <a:t> Агентство </a:t>
            </a:r>
            <a:r>
              <a:rPr lang="ru-RU" dirty="0" err="1" smtClean="0"/>
              <a:t>дослідницьких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 - ARPA.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Агентства стало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для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. </a:t>
            </a:r>
            <a:endParaRPr lang="uk-UA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американській</a:t>
            </a:r>
            <a:r>
              <a:rPr lang="ru-RU" dirty="0" smtClean="0"/>
              <a:t> </a:t>
            </a:r>
            <a:r>
              <a:rPr lang="ru-RU" dirty="0" err="1" smtClean="0"/>
              <a:t>комп'ютерній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1970-х-80-х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випускали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комп'ютери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оперативними</a:t>
            </a:r>
            <a:r>
              <a:rPr lang="ru-RU" dirty="0" smtClean="0"/>
              <a:t> системами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en-US" dirty="0" smtClean="0"/>
              <a:t>IBM, </a:t>
            </a:r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обчислювальні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en-US" dirty="0" smtClean="0"/>
              <a:t>Microsoft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Apple). </a:t>
            </a:r>
            <a:r>
              <a:rPr lang="ru-RU" dirty="0" smtClean="0"/>
              <a:t>Не </a:t>
            </a:r>
            <a:r>
              <a:rPr lang="ru-RU" dirty="0" err="1" smtClean="0"/>
              <a:t>дуже</a:t>
            </a:r>
            <a:r>
              <a:rPr lang="ru-RU" dirty="0" smtClean="0"/>
              <a:t> складно </a:t>
            </a:r>
            <a:r>
              <a:rPr lang="ru-RU" dirty="0" err="1" smtClean="0"/>
              <a:t>виявилося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п'ятдесят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 </a:t>
            </a:r>
            <a:r>
              <a:rPr lang="en-US" dirty="0" smtClean="0"/>
              <a:t>IBM </a:t>
            </a:r>
            <a:r>
              <a:rPr lang="ru-RU" dirty="0" smtClean="0"/>
              <a:t>у мережу </a:t>
            </a:r>
            <a:r>
              <a:rPr lang="en-US" dirty="0" smtClean="0"/>
              <a:t>IBM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п'ятдесят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 </a:t>
            </a:r>
            <a:r>
              <a:rPr lang="ru-RU" dirty="0" err="1" smtClean="0"/>
              <a:t>Макінтош</a:t>
            </a:r>
            <a:r>
              <a:rPr lang="ru-RU" dirty="0" smtClean="0"/>
              <a:t> у мережу </a:t>
            </a:r>
            <a:r>
              <a:rPr lang="ru-RU" dirty="0" err="1" smtClean="0"/>
              <a:t>Макінтош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п'ятдесят</a:t>
            </a:r>
            <a:r>
              <a:rPr lang="ru-RU" dirty="0" smtClean="0"/>
              <a:t> </a:t>
            </a:r>
            <a:r>
              <a:rPr lang="en-US" dirty="0" smtClean="0"/>
              <a:t>IBM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п'ятдесят</a:t>
            </a:r>
            <a:r>
              <a:rPr lang="ru-RU" dirty="0" smtClean="0"/>
              <a:t> </a:t>
            </a:r>
            <a:r>
              <a:rPr lang="ru-RU" dirty="0" err="1" smtClean="0"/>
              <a:t>Макінтошів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в мережу, </a:t>
            </a:r>
            <a:r>
              <a:rPr lang="ru-RU" dirty="0" err="1" smtClean="0"/>
              <a:t>здатну</a:t>
            </a:r>
            <a:r>
              <a:rPr lang="ru-RU" dirty="0" smtClean="0"/>
              <a:t> на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складніше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14338" name="Picture 2" descr="http://im2-tub-ua.yandex.net/i?id=113280494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1378" cy="3284984"/>
          </a:xfrm>
          <a:prstGeom prst="rect">
            <a:avLst/>
          </a:prstGeom>
          <a:noFill/>
        </p:spPr>
      </p:pic>
      <p:pic>
        <p:nvPicPr>
          <p:cNvPr id="14344" name="Picture 8" descr="http://im1-tub-ua.yandex.net/i?id=219672164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5"/>
            <a:ext cx="7495838" cy="3573016"/>
          </a:xfrm>
          <a:prstGeom prst="rect">
            <a:avLst/>
          </a:prstGeom>
          <a:noFill/>
        </p:spPr>
      </p:pic>
      <p:pic>
        <p:nvPicPr>
          <p:cNvPr id="14342" name="Picture 6" descr="http://scaredpoet.com/blog/wp-content/uploads/2010/03/Apple-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619201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мережі</a:t>
            </a:r>
            <a:r>
              <a:rPr lang="ru-RU" dirty="0" smtClean="0"/>
              <a:t> Арпанет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протокол IP (</a:t>
            </a:r>
            <a:r>
              <a:rPr lang="ru-RU" dirty="0" err="1" smtClean="0"/>
              <a:t>Інтернет</a:t>
            </a:r>
            <a:r>
              <a:rPr lang="ru-RU" dirty="0" smtClean="0"/>
              <a:t> протокол), </a:t>
            </a:r>
            <a:r>
              <a:rPr lang="ru-RU" dirty="0" err="1" smtClean="0"/>
              <a:t>що</a:t>
            </a:r>
            <a:r>
              <a:rPr lang="ru-RU" dirty="0" smtClean="0"/>
              <a:t> дозволяв </a:t>
            </a:r>
            <a:r>
              <a:rPr lang="ru-RU" dirty="0" err="1" smtClean="0"/>
              <a:t>поділяти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на </a:t>
            </a:r>
            <a:r>
              <a:rPr lang="ru-RU" dirty="0" err="1" smtClean="0"/>
              <a:t>пакети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пакети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вузла</a:t>
            </a:r>
            <a:r>
              <a:rPr lang="ru-RU" dirty="0" smtClean="0"/>
              <a:t> до </a:t>
            </a:r>
            <a:r>
              <a:rPr lang="ru-RU" dirty="0" err="1" smtClean="0"/>
              <a:t>вузла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створений</a:t>
            </a:r>
            <a:r>
              <a:rPr lang="ru-RU" dirty="0" smtClean="0"/>
              <a:t> протокол TCP,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забезпечував</a:t>
            </a:r>
            <a:r>
              <a:rPr lang="ru-RU" dirty="0" smtClean="0"/>
              <a:t> передачу </a:t>
            </a:r>
            <a:r>
              <a:rPr lang="ru-RU" dirty="0" err="1" smtClean="0"/>
              <a:t>пакетів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комп'ютером-відправником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комп'ютером-приймачем</a:t>
            </a:r>
            <a:r>
              <a:rPr lang="ru-RU" dirty="0" smtClean="0"/>
              <a:t>, </a:t>
            </a:r>
            <a:r>
              <a:rPr lang="ru-RU" dirty="0" err="1" smtClean="0"/>
              <a:t>цей</a:t>
            </a:r>
            <a:r>
              <a:rPr lang="ru-RU" dirty="0" smtClean="0"/>
              <a:t> протокол дозволяв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досилати</a:t>
            </a:r>
            <a:r>
              <a:rPr lang="ru-RU" dirty="0" smtClean="0"/>
              <a:t> </a:t>
            </a:r>
            <a:r>
              <a:rPr lang="ru-RU" dirty="0" err="1" smtClean="0"/>
              <a:t>загублені</a:t>
            </a:r>
            <a:r>
              <a:rPr lang="ru-RU" dirty="0" smtClean="0"/>
              <a:t> </a:t>
            </a:r>
            <a:r>
              <a:rPr lang="ru-RU" dirty="0" err="1" smtClean="0"/>
              <a:t>пакети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протоколу TCP дозволили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для </a:t>
            </a:r>
            <a:r>
              <a:rPr lang="ru-RU" dirty="0" err="1" smtClean="0"/>
              <a:t>міжмережевого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файлами. </a:t>
            </a:r>
            <a:endParaRPr lang="uk-UA" dirty="0"/>
          </a:p>
        </p:txBody>
      </p:sp>
      <p:pic>
        <p:nvPicPr>
          <p:cNvPr id="13314" name="Picture 2" descr="http://podrostok.org.ru/uploads/posts/2010-07/1278912200_kjarypmzsgjcu1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02413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жовтня</a:t>
            </a:r>
            <a:r>
              <a:rPr lang="ru-RU" dirty="0" smtClean="0"/>
              <a:t> по </a:t>
            </a:r>
            <a:r>
              <a:rPr lang="ru-RU" dirty="0" err="1" smtClean="0"/>
              <a:t>грудень</a:t>
            </a:r>
            <a:r>
              <a:rPr lang="ru-RU" dirty="0" smtClean="0"/>
              <a:t> 1969 року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університетські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США - </a:t>
            </a:r>
            <a:r>
              <a:rPr lang="ru-RU" dirty="0" err="1" smtClean="0"/>
              <a:t>Каліфорнійський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Лос-Анджелеса, </a:t>
            </a:r>
            <a:r>
              <a:rPr lang="ru-RU" dirty="0" err="1" smtClean="0"/>
              <a:t>Каліфорнійський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Санта-Барбари</a:t>
            </a:r>
            <a:r>
              <a:rPr lang="ru-RU" dirty="0" smtClean="0"/>
              <a:t>, </a:t>
            </a:r>
            <a:r>
              <a:rPr lang="ru-RU" dirty="0" err="1" smtClean="0"/>
              <a:t>Стенфордський</a:t>
            </a:r>
            <a:r>
              <a:rPr lang="ru-RU" dirty="0" smtClean="0"/>
              <a:t> </a:t>
            </a:r>
            <a:r>
              <a:rPr lang="ru-RU" dirty="0" err="1" smtClean="0"/>
              <a:t>дослідницький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штату Юта </a:t>
            </a:r>
            <a:r>
              <a:rPr lang="ru-RU" dirty="0" err="1" smtClean="0"/>
              <a:t>об'єдналися</a:t>
            </a:r>
            <a:r>
              <a:rPr lang="ru-RU" dirty="0" smtClean="0"/>
              <a:t> в одну мережу. </a:t>
            </a:r>
            <a:endParaRPr lang="uk-UA" dirty="0"/>
          </a:p>
        </p:txBody>
      </p:sp>
      <p:pic>
        <p:nvPicPr>
          <p:cNvPr id="12290" name="Picture 2" descr="http://www.m.sobesednik.ru/sites/default/files/image-annons/univer_0.jpg?1351761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6149" cy="4437112"/>
          </a:xfrm>
          <a:prstGeom prst="rect">
            <a:avLst/>
          </a:prstGeom>
          <a:noFill/>
        </p:spPr>
      </p:pic>
      <p:pic>
        <p:nvPicPr>
          <p:cNvPr id="12292" name="Picture 4" descr="http://im6-tub-ua.yandex.net/i?id=234034643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437112"/>
            <a:ext cx="3227851" cy="2420888"/>
          </a:xfrm>
          <a:prstGeom prst="rect">
            <a:avLst/>
          </a:prstGeom>
          <a:noFill/>
        </p:spPr>
      </p:pic>
      <p:pic>
        <p:nvPicPr>
          <p:cNvPr id="12294" name="Picture 6" descr="http://www.greatrealtyusa.com/content/photo/704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3200400" cy="4953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068960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1969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роком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подальші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показали, </a:t>
            </a:r>
            <a:r>
              <a:rPr lang="ru-RU" dirty="0" err="1" smtClean="0"/>
              <a:t>що</a:t>
            </a:r>
            <a:r>
              <a:rPr lang="ru-RU" dirty="0" smtClean="0"/>
              <a:t> основою </a:t>
            </a:r>
            <a:r>
              <a:rPr lang="ru-RU" dirty="0" err="1" smtClean="0"/>
              <a:t>Інтернету</a:t>
            </a:r>
            <a:r>
              <a:rPr lang="ru-RU" dirty="0" smtClean="0"/>
              <a:t> стала мережа Арпанет. </a:t>
            </a:r>
            <a:br>
              <a:rPr lang="ru-RU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1266" name="Picture 2" descr="http://im6-tub-ua.yandex.net/i?id=7966398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49080"/>
            <a:ext cx="2232248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Арпанет у США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з'єднували</a:t>
            </a:r>
            <a:r>
              <a:rPr lang="ru-RU" dirty="0" smtClean="0"/>
              <a:t>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мереж стали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протокол </a:t>
            </a:r>
            <a:r>
              <a:rPr lang="en-US" dirty="0" smtClean="0"/>
              <a:t>IP. </a:t>
            </a:r>
            <a:r>
              <a:rPr lang="ru-RU" dirty="0" smtClean="0"/>
              <a:t>Цей протокол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легко </a:t>
            </a:r>
            <a:r>
              <a:rPr lang="ru-RU" dirty="0" err="1" smtClean="0"/>
              <a:t>нарощувати</a:t>
            </a:r>
            <a:r>
              <a:rPr lang="ru-RU" dirty="0" smtClean="0"/>
              <a:t> мережу, </a:t>
            </a:r>
            <a:r>
              <a:rPr lang="ru-RU" dirty="0" err="1" smtClean="0"/>
              <a:t>приєднуючи</a:t>
            </a:r>
            <a:r>
              <a:rPr lang="ru-RU" dirty="0" smtClean="0"/>
              <a:t> </a:t>
            </a:r>
            <a:r>
              <a:rPr lang="ru-RU" dirty="0" err="1" smtClean="0"/>
              <a:t>будь-скільки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. Але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en-US" dirty="0" smtClean="0"/>
              <a:t>IP-</a:t>
            </a:r>
            <a:r>
              <a:rPr lang="ru-RU" dirty="0" smtClean="0"/>
              <a:t>мереж,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за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мережними</a:t>
            </a:r>
            <a:r>
              <a:rPr lang="ru-RU" dirty="0" smtClean="0"/>
              <a:t> протоколами. </a:t>
            </a:r>
            <a:endParaRPr lang="uk-UA" dirty="0"/>
          </a:p>
        </p:txBody>
      </p:sp>
      <p:pic>
        <p:nvPicPr>
          <p:cNvPr id="10242" name="Picture 2" descr="http://im6-tub-ua.yandex.net/i?id=7966398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1512168" cy="5417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600200"/>
            <a:ext cx="8219257" cy="4525963"/>
          </a:xfrm>
        </p:spPr>
        <p:txBody>
          <a:bodyPr/>
          <a:lstStyle/>
          <a:p>
            <a:r>
              <a:rPr lang="ru-RU" dirty="0" smtClean="0"/>
              <a:t>У 1972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Вашингтонові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перша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. У </a:t>
            </a:r>
            <a:r>
              <a:rPr lang="ru-RU" dirty="0" err="1" smtClean="0"/>
              <a:t>конференції</a:t>
            </a:r>
            <a:r>
              <a:rPr lang="ru-RU" dirty="0" smtClean="0"/>
              <a:t> брали участь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10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r>
              <a:rPr lang="ru-RU" dirty="0" err="1" smtClean="0"/>
              <a:t>Учасникам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продемонстрували</a:t>
            </a:r>
            <a:r>
              <a:rPr lang="ru-RU" dirty="0" smtClean="0"/>
              <a:t> мережу Арпанет, вона перестала бути секретною </a:t>
            </a:r>
            <a:r>
              <a:rPr lang="ru-RU" dirty="0" err="1" smtClean="0"/>
              <a:t>розробкою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9218" name="Picture 2" descr="http://im6-tub-ua.yandex.net/i?id=7966398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81128"/>
            <a:ext cx="1584176" cy="6137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Мережа Арпанет - перша глобальна мережа;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повно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до Арпанет стали </a:t>
            </a:r>
            <a:r>
              <a:rPr lang="ru-RU" dirty="0" err="1" smtClean="0"/>
              <a:t>приєднуватися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освітніми</a:t>
            </a:r>
            <a:r>
              <a:rPr lang="ru-RU" dirty="0" smtClean="0"/>
              <a:t>, </a:t>
            </a:r>
            <a:r>
              <a:rPr lang="ru-RU" dirty="0" err="1" smtClean="0"/>
              <a:t>науковими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урядовими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8194" name="Picture 2" descr="http://im6-tub-ua.yandex.net/i?id=7966398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1656184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 1972 року </a:t>
            </a:r>
            <a:r>
              <a:rPr lang="ru-RU" sz="2800" dirty="0" err="1" smtClean="0"/>
              <a:t>починає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організація</a:t>
            </a:r>
            <a:r>
              <a:rPr lang="ru-RU" sz="2800" dirty="0" smtClean="0"/>
              <a:t> </a:t>
            </a:r>
            <a:r>
              <a:rPr lang="en-US" sz="2800" dirty="0" smtClean="0"/>
              <a:t>INWG - </a:t>
            </a:r>
            <a:r>
              <a:rPr lang="ru-RU" sz="2800" dirty="0" err="1" smtClean="0"/>
              <a:t>робоча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міжнародних</a:t>
            </a:r>
            <a:r>
              <a:rPr lang="ru-RU" sz="2800" dirty="0" smtClean="0"/>
              <a:t> мереж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керівництвом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Вінсента</a:t>
            </a:r>
            <a:r>
              <a:rPr lang="ru-RU" sz="2800" dirty="0" smtClean="0"/>
              <a:t> </a:t>
            </a:r>
            <a:r>
              <a:rPr lang="ru-RU" sz="2800" dirty="0" err="1" smtClean="0"/>
              <a:t>Сьорфа</a:t>
            </a:r>
            <a:r>
              <a:rPr lang="ru-RU" sz="2800" dirty="0" smtClean="0"/>
              <a:t>. </a:t>
            </a:r>
            <a:r>
              <a:rPr lang="en-US" sz="2800" dirty="0" smtClean="0"/>
              <a:t>INWG </a:t>
            </a:r>
            <a:r>
              <a:rPr lang="ru-RU" sz="2800" dirty="0" err="1" smtClean="0"/>
              <a:t>координувала</a:t>
            </a:r>
            <a:r>
              <a:rPr lang="ru-RU" sz="2800" dirty="0" smtClean="0"/>
              <a:t> роботу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міжмережевого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обміну</a:t>
            </a:r>
            <a:r>
              <a:rPr lang="ru-RU" sz="2800" dirty="0" smtClean="0"/>
              <a:t>. Для </a:t>
            </a:r>
            <a:r>
              <a:rPr lang="ru-RU" sz="2800" dirty="0" err="1" smtClean="0"/>
              <a:t>об'єднання</a:t>
            </a:r>
            <a:r>
              <a:rPr lang="ru-RU" sz="2800" dirty="0" smtClean="0"/>
              <a:t> мереж,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працюють</a:t>
            </a:r>
            <a:r>
              <a:rPr lang="ru-RU" sz="2800" dirty="0" smtClean="0"/>
              <a:t> за протоколом </a:t>
            </a:r>
            <a:r>
              <a:rPr lang="en-US" sz="2800" dirty="0" smtClean="0"/>
              <a:t>IP </a:t>
            </a:r>
            <a:r>
              <a:rPr lang="ru-RU" sz="2800" dirty="0" err="1" smtClean="0"/>
              <a:t>і</a:t>
            </a:r>
            <a:r>
              <a:rPr lang="ru-RU" sz="2800" dirty="0" smtClean="0"/>
              <a:t> мереж,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працюють</a:t>
            </a:r>
            <a:r>
              <a:rPr lang="ru-RU" sz="2800" dirty="0" smtClean="0"/>
              <a:t> за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протоколами,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міжмережевий</a:t>
            </a:r>
            <a:r>
              <a:rPr lang="ru-RU" sz="2800" dirty="0" smtClean="0"/>
              <a:t> протокол. </a:t>
            </a:r>
            <a:endParaRPr lang="uk-UA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Такий</a:t>
            </a:r>
            <a:r>
              <a:rPr lang="ru-RU" dirty="0" smtClean="0"/>
              <a:t> протокол, </a:t>
            </a:r>
            <a:r>
              <a:rPr lang="en-US" dirty="0" smtClean="0"/>
              <a:t>TCP, </a:t>
            </a:r>
            <a:r>
              <a:rPr lang="ru-RU" dirty="0" err="1" smtClean="0"/>
              <a:t>розробили</a:t>
            </a:r>
            <a:r>
              <a:rPr lang="ru-RU" dirty="0" smtClean="0"/>
              <a:t> </a:t>
            </a:r>
            <a:r>
              <a:rPr lang="ru-RU" dirty="0" err="1" smtClean="0"/>
              <a:t>Вінсент</a:t>
            </a:r>
            <a:r>
              <a:rPr lang="ru-RU" dirty="0" smtClean="0"/>
              <a:t> </a:t>
            </a:r>
            <a:r>
              <a:rPr lang="ru-RU" dirty="0" err="1" smtClean="0"/>
              <a:t>Сьорф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Роберт Кан у 1974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в 1982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протоколів</a:t>
            </a:r>
            <a:r>
              <a:rPr lang="ru-RU" dirty="0" smtClean="0"/>
              <a:t> </a:t>
            </a:r>
            <a:r>
              <a:rPr lang="en-US" dirty="0" smtClean="0"/>
              <a:t>TCP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IP </a:t>
            </a:r>
            <a:r>
              <a:rPr lang="ru-RU" dirty="0" smtClean="0"/>
              <a:t>в один, протокол </a:t>
            </a:r>
            <a:r>
              <a:rPr lang="en-US" dirty="0" smtClean="0"/>
              <a:t>TCP/IP </a:t>
            </a:r>
            <a:r>
              <a:rPr lang="ru-RU" dirty="0" smtClean="0"/>
              <a:t>став </a:t>
            </a:r>
            <a:r>
              <a:rPr lang="ru-RU" dirty="0" err="1" smtClean="0"/>
              <a:t>стандартним</a:t>
            </a:r>
            <a:r>
              <a:rPr lang="ru-RU" dirty="0" smtClean="0"/>
              <a:t> протоколом </a:t>
            </a:r>
            <a:r>
              <a:rPr lang="ru-RU" dirty="0" err="1" smtClean="0"/>
              <a:t>об'єднаної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- </a:t>
            </a:r>
            <a:r>
              <a:rPr lang="ru-RU" dirty="0" err="1" smtClean="0"/>
              <a:t>Інтернет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ж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Сьорф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колеги</a:t>
            </a:r>
            <a:r>
              <a:rPr lang="ru-RU" dirty="0" smtClean="0"/>
              <a:t> ввели </a:t>
            </a:r>
            <a:r>
              <a:rPr lang="ru-RU" dirty="0" err="1" smtClean="0"/>
              <a:t>термін</a:t>
            </a:r>
            <a:r>
              <a:rPr lang="ru-RU" dirty="0" smtClean="0"/>
              <a:t> "</a:t>
            </a:r>
            <a:r>
              <a:rPr lang="ru-RU" dirty="0" err="1" smtClean="0"/>
              <a:t>Інтернет</a:t>
            </a:r>
            <a:r>
              <a:rPr lang="ru-RU" dirty="0" smtClean="0"/>
              <a:t>".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Вінсента</a:t>
            </a:r>
            <a:r>
              <a:rPr lang="ru-RU" dirty="0" smtClean="0"/>
              <a:t> </a:t>
            </a:r>
            <a:r>
              <a:rPr lang="ru-RU" dirty="0" err="1" smtClean="0"/>
              <a:t>Сьорфа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"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". </a:t>
            </a:r>
            <a:endParaRPr lang="uk-UA" dirty="0"/>
          </a:p>
        </p:txBody>
      </p:sp>
      <p:pic>
        <p:nvPicPr>
          <p:cNvPr id="54274" name="Picture 2" descr="Или стали отцы Интернета Витон Серф и Роберт Ка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4153"/>
            <a:ext cx="5400600" cy="687215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err="1" smtClean="0"/>
              <a:t>Спочатку</a:t>
            </a:r>
            <a:r>
              <a:rPr lang="ru-RU" sz="4000" dirty="0" smtClean="0"/>
              <a:t> мережа </a:t>
            </a:r>
            <a:r>
              <a:rPr lang="ru-RU" sz="4000" dirty="0" err="1" smtClean="0"/>
              <a:t>складалася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17 </a:t>
            </a:r>
            <a:r>
              <a:rPr lang="ru-RU" sz="4000" dirty="0" err="1" smtClean="0"/>
              <a:t>мінікомп'ютерів</a:t>
            </a:r>
            <a:r>
              <a:rPr lang="ru-RU" sz="4000" dirty="0" smtClean="0"/>
              <a:t>. </a:t>
            </a:r>
            <a:r>
              <a:rPr lang="ru-RU" sz="4000" dirty="0" err="1" smtClean="0"/>
              <a:t>Пам'ять</a:t>
            </a:r>
            <a:r>
              <a:rPr lang="ru-RU" sz="4000" dirty="0" smtClean="0"/>
              <a:t> кожного мала </a:t>
            </a:r>
            <a:r>
              <a:rPr lang="ru-RU" sz="4000" dirty="0" err="1" smtClean="0"/>
              <a:t>обсяг</a:t>
            </a:r>
            <a:r>
              <a:rPr lang="ru-RU" sz="4000" dirty="0" smtClean="0"/>
              <a:t> 12 Кбайт. У </a:t>
            </a:r>
            <a:r>
              <a:rPr lang="ru-RU" sz="4000" dirty="0" err="1" smtClean="0"/>
              <a:t>квітні</a:t>
            </a:r>
            <a:r>
              <a:rPr lang="ru-RU" sz="4000" dirty="0" smtClean="0"/>
              <a:t> 1971 року до </a:t>
            </a:r>
            <a:r>
              <a:rPr lang="ru-RU" sz="4000" dirty="0" err="1" smtClean="0"/>
              <a:t>мережі</a:t>
            </a:r>
            <a:r>
              <a:rPr lang="ru-RU" sz="4000" dirty="0" smtClean="0"/>
              <a:t> </a:t>
            </a:r>
            <a:r>
              <a:rPr lang="ru-RU" sz="4000" dirty="0" err="1" smtClean="0"/>
              <a:t>вже</a:t>
            </a:r>
            <a:r>
              <a:rPr lang="ru-RU" sz="4000" dirty="0" smtClean="0"/>
              <a:t> залучено 15 </a:t>
            </a:r>
            <a:r>
              <a:rPr lang="ru-RU" sz="4000" dirty="0" err="1" smtClean="0"/>
              <a:t>вузлів</a:t>
            </a:r>
            <a:r>
              <a:rPr lang="ru-RU" sz="4000" dirty="0" smtClean="0"/>
              <a:t>. У 1975 </a:t>
            </a:r>
            <a:r>
              <a:rPr lang="ru-RU" sz="4000" dirty="0" err="1" smtClean="0"/>
              <a:t>році</a:t>
            </a:r>
            <a:r>
              <a:rPr lang="ru-RU" sz="4000" dirty="0" smtClean="0"/>
              <a:t> мережа </a:t>
            </a:r>
            <a:r>
              <a:rPr lang="en-US" sz="4000" dirty="0" err="1" smtClean="0"/>
              <a:t>APRAnet</a:t>
            </a:r>
            <a:r>
              <a:rPr lang="en-US" sz="4000" dirty="0" smtClean="0"/>
              <a:t> </a:t>
            </a:r>
            <a:r>
              <a:rPr lang="ru-RU" sz="4000" dirty="0" err="1" smtClean="0"/>
              <a:t>складалася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63 </a:t>
            </a:r>
            <a:r>
              <a:rPr lang="ru-RU" sz="4000" dirty="0" err="1" smtClean="0"/>
              <a:t>вузлів</a:t>
            </a:r>
            <a:r>
              <a:rPr lang="ru-RU" sz="4000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6146" name="Picture 2" descr="http://im6-tub-ua.yandex.net/i?id=7966398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2232248" cy="6480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Перед </a:t>
            </a:r>
            <a:r>
              <a:rPr lang="ru-RU" dirty="0" err="1" smtClean="0"/>
              <a:t>американськими</a:t>
            </a:r>
            <a:r>
              <a:rPr lang="ru-RU" dirty="0" smtClean="0"/>
              <a:t> </a:t>
            </a:r>
            <a:r>
              <a:rPr lang="ru-RU" dirty="0" err="1" smtClean="0"/>
              <a:t>ученими</a:t>
            </a:r>
            <a:r>
              <a:rPr lang="ru-RU" dirty="0" smtClean="0"/>
              <a:t> Пентагон поставив </a:t>
            </a:r>
            <a:r>
              <a:rPr lang="ru-RU" dirty="0" err="1" smtClean="0"/>
              <a:t>нелегке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: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комп'ютерну</a:t>
            </a:r>
            <a:r>
              <a:rPr lang="ru-RU" dirty="0" smtClean="0"/>
              <a:t> мережу, </a:t>
            </a:r>
            <a:r>
              <a:rPr lang="ru-RU" dirty="0" err="1" smtClean="0"/>
              <a:t>якою</a:t>
            </a:r>
            <a:r>
              <a:rPr lang="ru-RU" dirty="0" smtClean="0"/>
              <a:t> могли б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 при ядерному </a:t>
            </a:r>
            <a:r>
              <a:rPr lang="ru-RU" dirty="0" err="1" smtClean="0"/>
              <a:t>нападі</a:t>
            </a:r>
            <a:r>
              <a:rPr lang="ru-RU" dirty="0" smtClean="0"/>
              <a:t> на </a:t>
            </a:r>
            <a:r>
              <a:rPr lang="ru-RU" dirty="0" err="1" smtClean="0"/>
              <a:t>країну</a:t>
            </a:r>
            <a:r>
              <a:rPr lang="ru-RU" dirty="0" smtClean="0"/>
              <a:t>. Мережа повинна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командними</a:t>
            </a:r>
            <a:r>
              <a:rPr lang="ru-RU" dirty="0" smtClean="0"/>
              <a:t> пунктами </a:t>
            </a:r>
            <a:r>
              <a:rPr lang="ru-RU" dirty="0" err="1" smtClean="0"/>
              <a:t>системи</a:t>
            </a:r>
            <a:r>
              <a:rPr lang="ru-RU" dirty="0" smtClean="0"/>
              <a:t> оборони.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критерієм</a:t>
            </a:r>
            <a:r>
              <a:rPr lang="ru-RU" dirty="0" smtClean="0"/>
              <a:t> при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вважалась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невразливість</a:t>
            </a:r>
            <a:r>
              <a:rPr lang="ru-RU" dirty="0" smtClean="0"/>
              <a:t> до </a:t>
            </a:r>
            <a:r>
              <a:rPr lang="ru-RU" dirty="0" err="1" smtClean="0"/>
              <a:t>часткової</a:t>
            </a:r>
            <a:r>
              <a:rPr lang="ru-RU" dirty="0" smtClean="0"/>
              <a:t> </a:t>
            </a:r>
            <a:r>
              <a:rPr lang="ru-RU" dirty="0" err="1" smtClean="0"/>
              <a:t>руйнації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ядерної</a:t>
            </a:r>
            <a:r>
              <a:rPr lang="ru-RU" dirty="0" smtClean="0"/>
              <a:t> атаки. </a:t>
            </a:r>
            <a:r>
              <a:rPr lang="ru-RU" dirty="0" err="1" smtClean="0"/>
              <a:t>Навіть</a:t>
            </a:r>
            <a:r>
              <a:rPr lang="ru-RU" dirty="0" smtClean="0"/>
              <a:t> при </a:t>
            </a:r>
            <a:r>
              <a:rPr lang="ru-RU" dirty="0" err="1" smtClean="0"/>
              <a:t>руйнації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гілок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,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потрапляти</a:t>
            </a:r>
            <a:r>
              <a:rPr lang="ru-RU" dirty="0" smtClean="0"/>
              <a:t> до адресата. </a:t>
            </a: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 </a:t>
            </a:r>
            <a:r>
              <a:rPr lang="ru-RU" sz="3600" dirty="0" err="1" smtClean="0"/>
              <a:t>середині</a:t>
            </a:r>
            <a:r>
              <a:rPr lang="ru-RU" sz="3600" dirty="0" smtClean="0"/>
              <a:t> 1972 року </a:t>
            </a:r>
            <a:r>
              <a:rPr lang="ru-RU" sz="3600" dirty="0" err="1" smtClean="0"/>
              <a:t>серед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користувачів</a:t>
            </a:r>
            <a:r>
              <a:rPr lang="ru-RU" sz="3600" dirty="0" smtClean="0"/>
              <a:t> </a:t>
            </a:r>
            <a:r>
              <a:rPr lang="ru-RU" sz="3600" dirty="0" err="1" smtClean="0"/>
              <a:t>мережі</a:t>
            </a:r>
            <a:r>
              <a:rPr lang="ru-RU" sz="3600" dirty="0" smtClean="0"/>
              <a:t> стало </a:t>
            </a:r>
            <a:r>
              <a:rPr lang="ru-RU" sz="3600" dirty="0" err="1" smtClean="0"/>
              <a:t>поширюватися</a:t>
            </a:r>
            <a:r>
              <a:rPr lang="ru-RU" sz="3600" dirty="0" smtClean="0"/>
              <a:t> думка про те,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передавати</a:t>
            </a:r>
            <a:r>
              <a:rPr lang="ru-RU" sz="3600" dirty="0" smtClean="0"/>
              <a:t> лист через </a:t>
            </a:r>
            <a:r>
              <a:rPr lang="ru-RU" sz="3600" dirty="0" err="1" smtClean="0"/>
              <a:t>комп'ютерну</a:t>
            </a:r>
            <a:r>
              <a:rPr lang="ru-RU" sz="3600" dirty="0" smtClean="0"/>
              <a:t> мережу </a:t>
            </a:r>
            <a:r>
              <a:rPr lang="ru-RU" sz="3600" dirty="0" err="1" smtClean="0"/>
              <a:t>набагато</a:t>
            </a:r>
            <a:r>
              <a:rPr lang="ru-RU" sz="3600" dirty="0" smtClean="0"/>
              <a:t> </a:t>
            </a:r>
            <a:r>
              <a:rPr lang="ru-RU" sz="3600" dirty="0" err="1" smtClean="0"/>
              <a:t>швидше</a:t>
            </a:r>
            <a:r>
              <a:rPr lang="ru-RU" sz="3600" dirty="0" smtClean="0"/>
              <a:t>, </a:t>
            </a:r>
            <a:r>
              <a:rPr lang="ru-RU" sz="3600" dirty="0" err="1" smtClean="0"/>
              <a:t>легше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дешевше</a:t>
            </a:r>
            <a:r>
              <a:rPr lang="ru-RU" sz="3600" dirty="0" smtClean="0"/>
              <a:t>, </a:t>
            </a:r>
            <a:r>
              <a:rPr lang="ru-RU" sz="3600" dirty="0" err="1" smtClean="0"/>
              <a:t>ніж</a:t>
            </a:r>
            <a:r>
              <a:rPr lang="ru-RU" sz="3600" dirty="0" smtClean="0"/>
              <a:t> </a:t>
            </a:r>
            <a:r>
              <a:rPr lang="ru-RU" sz="3600" dirty="0" err="1" smtClean="0"/>
              <a:t>традиційним</a:t>
            </a:r>
            <a:r>
              <a:rPr lang="ru-RU" sz="3600" dirty="0" smtClean="0"/>
              <a:t> методом. </a:t>
            </a:r>
            <a:endParaRPr lang="uk-UA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 почав </a:t>
            </a:r>
            <a:r>
              <a:rPr lang="ru-RU" dirty="0" err="1" smtClean="0"/>
              <a:t>зароджуватися</a:t>
            </a:r>
            <a:r>
              <a:rPr lang="ru-RU" dirty="0" smtClean="0"/>
              <a:t> перший </a:t>
            </a:r>
            <a:r>
              <a:rPr lang="ru-RU" dirty="0" err="1" smtClean="0"/>
              <a:t>сервіс</a:t>
            </a:r>
            <a:r>
              <a:rPr lang="ru-RU" dirty="0" smtClean="0"/>
              <a:t>, без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не </a:t>
            </a:r>
            <a:r>
              <a:rPr lang="ru-RU" dirty="0" err="1" smtClean="0"/>
              <a:t>мислимий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en-US" dirty="0" smtClean="0"/>
              <a:t>E-Mail. </a:t>
            </a:r>
            <a:r>
              <a:rPr lang="ru-RU" dirty="0" smtClean="0"/>
              <a:t>У 1976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en-US" dirty="0" smtClean="0"/>
              <a:t>UUCP (Unix-to-Unix Copy) -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офлайн</a:t>
            </a:r>
            <a:r>
              <a:rPr lang="ru-RU" dirty="0" smtClean="0"/>
              <a:t> (</a:t>
            </a:r>
            <a:r>
              <a:rPr lang="ru-RU" dirty="0" err="1" smtClean="0"/>
              <a:t>фрінет</a:t>
            </a:r>
            <a:r>
              <a:rPr lang="ru-RU" dirty="0" smtClean="0"/>
              <a:t> -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проглядати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як </a:t>
            </a:r>
            <a:r>
              <a:rPr lang="en-US" dirty="0" err="1" smtClean="0"/>
              <a:t>USEnet</a:t>
            </a:r>
            <a:r>
              <a:rPr lang="en-US" dirty="0" smtClean="0"/>
              <a:t> (</a:t>
            </a:r>
            <a:r>
              <a:rPr lang="ru-RU" dirty="0" err="1" smtClean="0"/>
              <a:t>групи</a:t>
            </a:r>
            <a:r>
              <a:rPr lang="ru-RU" dirty="0" smtClean="0"/>
              <a:t> новин). 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5298" name="Picture 2" descr="http://im5-tub-ua.yandex.net/i?id=209650152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2976"/>
            <a:ext cx="4276828" cy="3645023"/>
          </a:xfrm>
          <a:prstGeom prst="rect">
            <a:avLst/>
          </a:prstGeom>
          <a:noFill/>
        </p:spPr>
      </p:pic>
      <p:pic>
        <p:nvPicPr>
          <p:cNvPr id="55300" name="Picture 4" descr="http://im7-tub-ua.yandex.net/i?id=109453620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3212976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Саме</a:t>
            </a:r>
            <a:r>
              <a:rPr lang="ru-RU" dirty="0" smtClean="0"/>
              <a:t> так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називалася</a:t>
            </a:r>
            <a:r>
              <a:rPr lang="ru-RU" dirty="0" smtClean="0"/>
              <a:t> мережа, </a:t>
            </a:r>
            <a:r>
              <a:rPr lang="ru-RU" dirty="0" err="1" smtClean="0"/>
              <a:t>що</a:t>
            </a:r>
            <a:r>
              <a:rPr lang="ru-RU" dirty="0" smtClean="0"/>
              <a:t> дозволяла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ввійти</a:t>
            </a:r>
            <a:r>
              <a:rPr lang="ru-RU" dirty="0" smtClean="0"/>
              <a:t> на машину, де </a:t>
            </a:r>
            <a:r>
              <a:rPr lang="ru-RU" dirty="0" err="1" smtClean="0"/>
              <a:t>розміщувалася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звідти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на </a:t>
            </a:r>
            <a:r>
              <a:rPr lang="ru-RU" dirty="0" err="1" smtClean="0"/>
              <a:t>початковому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err="1" smtClean="0"/>
              <a:t>USEnet</a:t>
            </a:r>
            <a:r>
              <a:rPr lang="en-US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потроювалася</a:t>
            </a:r>
            <a:r>
              <a:rPr lang="ru-RU" dirty="0" smtClean="0"/>
              <a:t>. </a:t>
            </a: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 1983 року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600, а в 1985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добовий</a:t>
            </a:r>
            <a:r>
              <a:rPr lang="ru-RU" dirty="0" smtClean="0"/>
              <a:t> </a:t>
            </a:r>
            <a:r>
              <a:rPr lang="ru-RU" dirty="0" err="1" smtClean="0"/>
              <a:t>трафік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склав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мегабайта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en-US" dirty="0" err="1" smtClean="0"/>
              <a:t>USEnet</a:t>
            </a:r>
            <a:r>
              <a:rPr lang="en-US" dirty="0" smtClean="0"/>
              <a:t> </a:t>
            </a:r>
            <a:r>
              <a:rPr lang="ru-RU" dirty="0" err="1" smtClean="0"/>
              <a:t>нараховує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15000 </a:t>
            </a:r>
            <a:r>
              <a:rPr lang="ru-RU" dirty="0" err="1" smtClean="0"/>
              <a:t>конференцій</a:t>
            </a:r>
            <a:r>
              <a:rPr lang="ru-RU" dirty="0" smtClean="0"/>
              <a:t>, </a:t>
            </a:r>
            <a:r>
              <a:rPr lang="ru-RU" dirty="0" err="1" smtClean="0"/>
              <a:t>сумарний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декільком</a:t>
            </a:r>
            <a:r>
              <a:rPr lang="ru-RU" dirty="0" smtClean="0"/>
              <a:t> десяткам мегабайт у день. </a:t>
            </a:r>
          </a:p>
          <a:p>
            <a:r>
              <a:rPr lang="ru-RU" dirty="0" err="1" smtClean="0"/>
              <a:t>Наприкінці</a:t>
            </a:r>
            <a:r>
              <a:rPr lang="ru-RU" dirty="0" smtClean="0"/>
              <a:t> 80-х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Радянський</a:t>
            </a:r>
            <a:r>
              <a:rPr lang="ru-RU" dirty="0" smtClean="0"/>
              <a:t> Союз </a:t>
            </a:r>
            <a:r>
              <a:rPr lang="ru-RU" dirty="0" err="1" smtClean="0"/>
              <a:t>підключився</a:t>
            </a:r>
            <a:r>
              <a:rPr lang="ru-RU" dirty="0" smtClean="0"/>
              <a:t> до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err="1" smtClean="0"/>
              <a:t>APRAnet</a:t>
            </a:r>
            <a:r>
              <a:rPr lang="en-US" dirty="0" smtClean="0"/>
              <a:t>. 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6322" name="Picture 2" descr="http://im6-tub-ua.yandex.net/i?id=7966398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301208"/>
            <a:ext cx="1728192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1990 </a:t>
            </a:r>
            <a:r>
              <a:rPr lang="ru-RU" dirty="0" err="1" smtClean="0"/>
              <a:t>році</a:t>
            </a:r>
            <a:r>
              <a:rPr lang="ru-RU" dirty="0" smtClean="0"/>
              <a:t> мережа </a:t>
            </a:r>
            <a:r>
              <a:rPr lang="en-US" dirty="0" err="1" smtClean="0"/>
              <a:t>APRAnet</a:t>
            </a:r>
            <a:r>
              <a:rPr lang="en-US" dirty="0" smtClean="0"/>
              <a:t> </a:t>
            </a:r>
            <a:r>
              <a:rPr lang="ru-RU" dirty="0" smtClean="0"/>
              <a:t>перестала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уможливив</a:t>
            </a:r>
            <a:r>
              <a:rPr lang="ru-RU" dirty="0" smtClean="0"/>
              <a:t> 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напочатках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, </a:t>
            </a:r>
            <a:r>
              <a:rPr lang="ru-RU" dirty="0" err="1" smtClean="0"/>
              <a:t>орієнтованого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на </a:t>
            </a:r>
            <a:r>
              <a:rPr lang="ru-RU" dirty="0" err="1" smtClean="0"/>
              <a:t>пересилку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неформатованого</a:t>
            </a:r>
            <a:r>
              <a:rPr lang="ru-RU" dirty="0" smtClean="0"/>
              <a:t> тексту. </a:t>
            </a:r>
            <a:endParaRPr lang="uk-UA" dirty="0"/>
          </a:p>
        </p:txBody>
      </p:sp>
      <p:pic>
        <p:nvPicPr>
          <p:cNvPr id="3074" name="Picture 2" descr="http://im6-tub-ua.yandex.net/i?id=7966398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1728192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Зрештою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Тім</a:t>
            </a:r>
            <a:r>
              <a:rPr lang="ru-RU" dirty="0" smtClean="0"/>
              <a:t> </a:t>
            </a:r>
            <a:r>
              <a:rPr lang="ru-RU" dirty="0" err="1" smtClean="0"/>
              <a:t>Бернерс-Лі</a:t>
            </a:r>
            <a:r>
              <a:rPr lang="ru-RU" dirty="0" smtClean="0"/>
              <a:t> (</a:t>
            </a:r>
            <a:r>
              <a:rPr lang="en-US" dirty="0" smtClean="0"/>
              <a:t>Tim Berners-Lee) </a:t>
            </a:r>
            <a:r>
              <a:rPr lang="ru-RU" dirty="0" err="1" smtClean="0"/>
              <a:t>і</a:t>
            </a:r>
            <a:r>
              <a:rPr lang="ru-RU" dirty="0" smtClean="0"/>
              <a:t> Роберт </a:t>
            </a:r>
            <a:r>
              <a:rPr lang="ru-RU" dirty="0" err="1" smtClean="0"/>
              <a:t>Кайо</a:t>
            </a:r>
            <a:r>
              <a:rPr lang="ru-RU" dirty="0" smtClean="0"/>
              <a:t> (</a:t>
            </a:r>
            <a:r>
              <a:rPr lang="en-US" dirty="0" smtClean="0"/>
              <a:t>Robert </a:t>
            </a:r>
            <a:r>
              <a:rPr lang="en-US" dirty="0" err="1" smtClean="0"/>
              <a:t>Cailiau</a:t>
            </a:r>
            <a:r>
              <a:rPr lang="en-US" dirty="0" smtClean="0"/>
              <a:t>)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Женевського</a:t>
            </a:r>
            <a:r>
              <a:rPr lang="ru-RU" dirty="0" smtClean="0"/>
              <a:t> </a:t>
            </a:r>
            <a:r>
              <a:rPr lang="ru-RU" dirty="0" err="1" smtClean="0"/>
              <a:t>ЦЕРНа</a:t>
            </a:r>
            <a:r>
              <a:rPr lang="ru-RU" dirty="0" smtClean="0"/>
              <a:t> (</a:t>
            </a:r>
            <a:r>
              <a:rPr lang="en-US" dirty="0" smtClean="0"/>
              <a:t>CERN) </a:t>
            </a:r>
            <a:r>
              <a:rPr lang="ru-RU" dirty="0" err="1" smtClean="0"/>
              <a:t>вирішили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інфраструктуру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дозволить </a:t>
            </a:r>
            <a:r>
              <a:rPr lang="ru-RU" dirty="0" err="1" smtClean="0"/>
              <a:t>обмінюватися</a:t>
            </a:r>
            <a:r>
              <a:rPr lang="ru-RU" dirty="0" smtClean="0"/>
              <a:t> результатами </a:t>
            </a:r>
            <a:r>
              <a:rPr lang="ru-RU" dirty="0" err="1" smtClean="0"/>
              <a:t>досліджень</a:t>
            </a:r>
            <a:r>
              <a:rPr lang="ru-RU" dirty="0" smtClean="0"/>
              <a:t> через </a:t>
            </a:r>
            <a:r>
              <a:rPr lang="ru-RU" dirty="0" err="1" smtClean="0"/>
              <a:t>Інтернет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звичного</a:t>
            </a:r>
            <a:r>
              <a:rPr lang="ru-RU" dirty="0" smtClean="0"/>
              <a:t> </a:t>
            </a:r>
            <a:r>
              <a:rPr lang="ru-RU" dirty="0" err="1" smtClean="0"/>
              <a:t>відформатованого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ілюстрованого</a:t>
            </a:r>
            <a:r>
              <a:rPr lang="ru-RU" dirty="0" smtClean="0"/>
              <a:t> тексту,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публікації</a:t>
            </a:r>
            <a:r>
              <a:rPr lang="ru-RU" dirty="0" smtClean="0"/>
              <a:t>.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23" name="Текст 7"/>
          <p:cNvSpPr txBox="1">
            <a:spLocks/>
          </p:cNvSpPr>
          <p:nvPr/>
        </p:nvSpPr>
        <p:spPr>
          <a:xfrm>
            <a:off x="457200" y="566955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 err="1" smtClean="0">
                <a:solidFill>
                  <a:schemeClr val="bg1"/>
                </a:solidFill>
              </a:rPr>
              <a:t>Тім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Бернерс-Лі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Текст 9"/>
          <p:cNvSpPr txBox="1">
            <a:spLocks/>
          </p:cNvSpPr>
          <p:nvPr/>
        </p:nvSpPr>
        <p:spPr>
          <a:xfrm>
            <a:off x="4645025" y="5669558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Роберт </a:t>
            </a:r>
            <a:r>
              <a:rPr lang="ru-RU" sz="3200" dirty="0" err="1" smtClean="0">
                <a:solidFill>
                  <a:schemeClr val="bg1"/>
                </a:solidFill>
              </a:rPr>
              <a:t>Кайо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8370" name="Picture 2" descr="http://www.nkj.ru/upload/iblock/98f/98f30b4f2aa3327ac70f083429a7848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916113"/>
            <a:ext cx="2514590" cy="3369550"/>
          </a:xfrm>
          <a:prstGeom prst="rect">
            <a:avLst/>
          </a:prstGeom>
          <a:noFill/>
        </p:spPr>
      </p:pic>
      <p:pic>
        <p:nvPicPr>
          <p:cNvPr id="58372" name="Picture 4" descr="http://informaticslib.ru/news/item/f00/s00/n0000091/pic/0000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t="11848" r="19362"/>
          <a:stretch>
            <a:fillRect/>
          </a:stretch>
        </p:blipFill>
        <p:spPr bwMode="auto">
          <a:xfrm>
            <a:off x="5292080" y="1844823"/>
            <a:ext cx="2703095" cy="35733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започатковано</a:t>
            </a:r>
            <a:r>
              <a:rPr lang="ru-RU" dirty="0" smtClean="0"/>
              <a:t> </a:t>
            </a:r>
            <a:r>
              <a:rPr lang="en-US" dirty="0" smtClean="0"/>
              <a:t>World Wide Web (WWW) - </a:t>
            </a:r>
            <a:r>
              <a:rPr lang="ru-RU" dirty="0" err="1" smtClean="0"/>
              <a:t>Всесвітню</a:t>
            </a:r>
            <a:r>
              <a:rPr lang="ru-RU" dirty="0" smtClean="0"/>
              <a:t> </a:t>
            </a:r>
            <a:r>
              <a:rPr lang="ru-RU" dirty="0" err="1" smtClean="0"/>
              <a:t>інформаційну</a:t>
            </a:r>
            <a:r>
              <a:rPr lang="ru-RU" dirty="0" smtClean="0"/>
              <a:t> </a:t>
            </a:r>
            <a:r>
              <a:rPr lang="ru-RU" dirty="0" err="1" smtClean="0"/>
              <a:t>павутину</a:t>
            </a:r>
            <a:r>
              <a:rPr lang="ru-RU" dirty="0" smtClean="0"/>
              <a:t>, яка на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охопила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мережами практично весь </a:t>
            </a:r>
            <a:r>
              <a:rPr lang="ru-RU" dirty="0" err="1" smtClean="0"/>
              <a:t>комп'ютерний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доступним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привабливим</a:t>
            </a:r>
            <a:r>
              <a:rPr lang="ru-RU" dirty="0" smtClean="0"/>
              <a:t> для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57346" name="Picture 2" descr="http://im7-tub-ua.yandex.net/i?id=273453714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2412" cy="2924944"/>
          </a:xfrm>
          <a:prstGeom prst="rect">
            <a:avLst/>
          </a:prstGeom>
          <a:noFill/>
        </p:spPr>
      </p:pic>
      <p:pic>
        <p:nvPicPr>
          <p:cNvPr id="57348" name="Picture 4" descr="http://im2-tub-ua.yandex.net/i?id=536399273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924944"/>
          </a:xfrm>
          <a:prstGeom prst="rect">
            <a:avLst/>
          </a:prstGeom>
          <a:noFill/>
        </p:spPr>
      </p:pic>
      <p:pic>
        <p:nvPicPr>
          <p:cNvPr id="57350" name="Picture 6" descr="http://im1-tub-ua.yandex.net/i?id=228013796-5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5220072" cy="3895576"/>
          </a:xfrm>
          <a:prstGeom prst="rect">
            <a:avLst/>
          </a:prstGeom>
          <a:noFill/>
        </p:spPr>
      </p:pic>
      <p:pic>
        <p:nvPicPr>
          <p:cNvPr id="57352" name="Picture 8" descr="http://im7-tub-ua.yandex.net/i?id=318045508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924944"/>
            <a:ext cx="3923928" cy="38979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Єдиним</a:t>
            </a:r>
            <a:r>
              <a:rPr lang="ru-RU" dirty="0" smtClean="0"/>
              <a:t> способом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комп'ютерної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комунікація</a:t>
            </a:r>
            <a:r>
              <a:rPr lang="ru-RU" dirty="0" smtClean="0"/>
              <a:t> не </a:t>
            </a:r>
            <a:r>
              <a:rPr lang="ru-RU" dirty="0" err="1" smtClean="0"/>
              <a:t>залежала</a:t>
            </a:r>
            <a:r>
              <a:rPr lang="ru-RU" dirty="0" smtClean="0"/>
              <a:t> б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якого-небудь</a:t>
            </a:r>
            <a:r>
              <a:rPr lang="ru-RU" dirty="0" smtClean="0"/>
              <a:t> центрального сервера. При </a:t>
            </a:r>
            <a:r>
              <a:rPr lang="ru-RU" dirty="0" err="1" smtClean="0"/>
              <a:t>втраті</a:t>
            </a:r>
            <a:r>
              <a:rPr lang="ru-RU" dirty="0" smtClean="0"/>
              <a:t> одного,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, </a:t>
            </a:r>
            <a:r>
              <a:rPr lang="ru-RU" dirty="0" err="1" smtClean="0"/>
              <a:t>підсистеми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, </a:t>
            </a:r>
            <a:r>
              <a:rPr lang="ru-RU" dirty="0" err="1" smtClean="0"/>
              <a:t>забезпечуючи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удару у </a:t>
            </a:r>
            <a:r>
              <a:rPr lang="ru-RU" dirty="0" err="1" smtClean="0"/>
              <a:t>відповідь</a:t>
            </a:r>
            <a:r>
              <a:rPr lang="ru-RU" dirty="0" smtClean="0"/>
              <a:t>. </a:t>
            </a: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Замовники</a:t>
            </a:r>
            <a:r>
              <a:rPr lang="ru-RU" dirty="0" smtClean="0"/>
              <a:t> </a:t>
            </a:r>
            <a:r>
              <a:rPr lang="ru-RU" dirty="0" err="1" smtClean="0"/>
              <a:t>вказували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систему </a:t>
            </a:r>
            <a:r>
              <a:rPr lang="ru-RU" dirty="0" err="1" smtClean="0"/>
              <a:t>електропроводки</a:t>
            </a:r>
            <a:r>
              <a:rPr lang="ru-RU" dirty="0" smtClean="0"/>
              <a:t>, при </a:t>
            </a:r>
            <a:r>
              <a:rPr lang="ru-RU" dirty="0" err="1" smtClean="0"/>
              <a:t>якій</a:t>
            </a:r>
            <a:r>
              <a:rPr lang="ru-RU" dirty="0" smtClean="0"/>
              <a:t> одна </a:t>
            </a:r>
            <a:r>
              <a:rPr lang="ru-RU" dirty="0" err="1" smtClean="0"/>
              <a:t>перегоріла</a:t>
            </a:r>
            <a:r>
              <a:rPr lang="ru-RU" dirty="0" smtClean="0"/>
              <a:t> лампочка не </a:t>
            </a:r>
            <a:r>
              <a:rPr lang="ru-RU" dirty="0" err="1" smtClean="0"/>
              <a:t>впливає</a:t>
            </a:r>
            <a:r>
              <a:rPr lang="ru-RU" dirty="0" smtClean="0"/>
              <a:t> на роботу </a:t>
            </a:r>
            <a:r>
              <a:rPr lang="ru-RU" dirty="0" err="1" smtClean="0"/>
              <a:t>інших</a:t>
            </a:r>
            <a:r>
              <a:rPr lang="ru-RU" dirty="0" smtClean="0"/>
              <a:t>.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Поль </a:t>
            </a:r>
            <a:r>
              <a:rPr lang="ru-RU" dirty="0" err="1" smtClean="0"/>
              <a:t>Берен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пакетної</a:t>
            </a:r>
            <a:r>
              <a:rPr lang="ru-RU" dirty="0" smtClean="0"/>
              <a:t> </a:t>
            </a:r>
            <a:r>
              <a:rPr lang="ru-RU" dirty="0" err="1" smtClean="0"/>
              <a:t>пересилки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, </a:t>
            </a:r>
            <a:r>
              <a:rPr lang="ru-RU" dirty="0" err="1" smtClean="0"/>
              <a:t>висунуту</a:t>
            </a:r>
            <a:r>
              <a:rPr lang="ru-RU" dirty="0" smtClean="0"/>
              <a:t> Леонардом </a:t>
            </a:r>
            <a:r>
              <a:rPr lang="ru-RU" dirty="0" err="1" smtClean="0"/>
              <a:t>Клейнроком</a:t>
            </a:r>
            <a:r>
              <a:rPr lang="ru-RU" dirty="0" smtClean="0"/>
              <a:t> у 1961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Леонард </a:t>
            </a:r>
            <a:r>
              <a:rPr lang="ru-RU" dirty="0" err="1" smtClean="0"/>
              <a:t>Кейнрок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викладом</a:t>
            </a:r>
            <a:r>
              <a:rPr lang="ru-RU" dirty="0" smtClean="0"/>
              <a:t> </a:t>
            </a:r>
            <a:r>
              <a:rPr lang="ru-RU" dirty="0" err="1" smtClean="0"/>
              <a:t>пакетної</a:t>
            </a:r>
            <a:r>
              <a:rPr lang="ru-RU" dirty="0" smtClean="0"/>
              <a:t> </a:t>
            </a:r>
            <a:r>
              <a:rPr lang="ru-RU" dirty="0" err="1" smtClean="0"/>
              <a:t>пересилки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en-US" dirty="0" smtClean="0"/>
              <a:t>packet switching theory). </a:t>
            </a: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23" name="Текст 7"/>
          <p:cNvSpPr txBox="1">
            <a:spLocks/>
          </p:cNvSpPr>
          <p:nvPr/>
        </p:nvSpPr>
        <p:spPr>
          <a:xfrm>
            <a:off x="457200" y="566955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Поль Берен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4" descr="http://im7-tub-ua.yandex.net/i?id=96829753-43-72&amp;n=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870457" cy="2902843"/>
          </a:xfrm>
          <a:prstGeom prst="rect">
            <a:avLst/>
          </a:prstGeom>
          <a:noFill/>
        </p:spPr>
      </p:pic>
      <p:sp>
        <p:nvSpPr>
          <p:cNvPr id="25" name="Текст 9"/>
          <p:cNvSpPr txBox="1">
            <a:spLocks/>
          </p:cNvSpPr>
          <p:nvPr/>
        </p:nvSpPr>
        <p:spPr>
          <a:xfrm>
            <a:off x="4645025" y="5669558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Леонард Кейнрок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" name="Picture 2" descr="http://www.medhoc.diit.unict.it/lk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5220072" y="1916832"/>
            <a:ext cx="3353948" cy="304465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 1962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запропонував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концепцію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базується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ідеях</a:t>
            </a:r>
            <a:r>
              <a:rPr lang="ru-RU" sz="2800" dirty="0" smtClean="0"/>
              <a:t>: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dirty="0" err="1" smtClean="0"/>
              <a:t>відсутність</a:t>
            </a:r>
            <a:r>
              <a:rPr lang="ru-RU" sz="4400" dirty="0" smtClean="0"/>
              <a:t> центрального </a:t>
            </a:r>
            <a:r>
              <a:rPr lang="ru-RU" sz="4400" dirty="0" err="1" smtClean="0"/>
              <a:t>комп'ютера</a:t>
            </a:r>
            <a:r>
              <a:rPr lang="ru-RU" sz="4400" dirty="0" smtClean="0"/>
              <a:t> - </a:t>
            </a:r>
            <a:r>
              <a:rPr lang="ru-RU" sz="4400" dirty="0" err="1" smtClean="0"/>
              <a:t>усі</a:t>
            </a:r>
            <a:r>
              <a:rPr lang="ru-RU" sz="4400" dirty="0" smtClean="0"/>
              <a:t> </a:t>
            </a:r>
            <a:r>
              <a:rPr lang="ru-RU" sz="4400" dirty="0" err="1" smtClean="0"/>
              <a:t>комп'ютери</a:t>
            </a:r>
            <a:r>
              <a:rPr lang="ru-RU" sz="4400" dirty="0" smtClean="0"/>
              <a:t> </a:t>
            </a:r>
            <a:r>
              <a:rPr lang="ru-RU" sz="4400" dirty="0" err="1" smtClean="0"/>
              <a:t>мережі</a:t>
            </a:r>
            <a:r>
              <a:rPr lang="ru-RU" sz="4400" dirty="0" smtClean="0"/>
              <a:t> </a:t>
            </a:r>
            <a:r>
              <a:rPr lang="ru-RU" sz="4400" dirty="0" err="1" smtClean="0"/>
              <a:t>рівноправні</a:t>
            </a:r>
            <a:r>
              <a:rPr lang="ru-RU" sz="4400" dirty="0" smtClean="0"/>
              <a:t>;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err="1" smtClean="0"/>
              <a:t>пакетний</a:t>
            </a:r>
            <a:r>
              <a:rPr lang="ru-RU" sz="4400" dirty="0" smtClean="0"/>
              <a:t> </a:t>
            </a:r>
            <a:r>
              <a:rPr lang="ru-RU" sz="4400" dirty="0" err="1" smtClean="0"/>
              <a:t>засіб</a:t>
            </a:r>
            <a:r>
              <a:rPr lang="ru-RU" sz="4400" dirty="0" smtClean="0"/>
              <a:t> </a:t>
            </a:r>
            <a:r>
              <a:rPr lang="ru-RU" sz="4400" dirty="0" err="1" smtClean="0"/>
              <a:t>передачі</a:t>
            </a:r>
            <a:r>
              <a:rPr lang="ru-RU" sz="4400" dirty="0" smtClean="0"/>
              <a:t> </a:t>
            </a:r>
            <a:r>
              <a:rPr lang="ru-RU" sz="4400" dirty="0" err="1" smtClean="0"/>
              <a:t>файлів</a:t>
            </a:r>
            <a:r>
              <a:rPr lang="ru-RU" sz="4400" dirty="0" smtClean="0"/>
              <a:t> по </a:t>
            </a:r>
            <a:r>
              <a:rPr lang="ru-RU" sz="4400" dirty="0" err="1" smtClean="0"/>
              <a:t>мережі</a:t>
            </a:r>
            <a:r>
              <a:rPr lang="ru-RU" sz="4400" dirty="0" smtClean="0"/>
              <a:t>. </a:t>
            </a:r>
            <a:endParaRPr lang="uk-UA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одним </a:t>
            </a:r>
            <a:r>
              <a:rPr lang="ru-RU" dirty="0" err="1" smtClean="0"/>
              <a:t>теоретичним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стала </a:t>
            </a:r>
            <a:r>
              <a:rPr lang="ru-RU" dirty="0" err="1" smtClean="0"/>
              <a:t>концепція</a:t>
            </a:r>
            <a:r>
              <a:rPr lang="ru-RU" dirty="0" smtClean="0"/>
              <a:t> "</a:t>
            </a:r>
            <a:r>
              <a:rPr lang="ru-RU" dirty="0" err="1" smtClean="0"/>
              <a:t>Галактичної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" Джозефа </a:t>
            </a:r>
            <a:r>
              <a:rPr lang="ru-RU" dirty="0" err="1" smtClean="0"/>
              <a:t>Ліклайдера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точки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одержувати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обмінюватися</a:t>
            </a:r>
            <a:r>
              <a:rPr lang="ru-RU" dirty="0" smtClean="0"/>
              <a:t> файлами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будь-якою</a:t>
            </a:r>
            <a:r>
              <a:rPr lang="ru-RU" dirty="0" smtClean="0"/>
              <a:t> </a:t>
            </a: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.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втілена</a:t>
            </a:r>
            <a:r>
              <a:rPr lang="ru-RU" dirty="0" smtClean="0"/>
              <a:t> 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. </a:t>
            </a:r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13"/>
          <p:cNvSpPr txBox="1">
            <a:spLocks/>
          </p:cNvSpPr>
          <p:nvPr/>
        </p:nvSpPr>
        <p:spPr>
          <a:xfrm>
            <a:off x="467544" y="5699547"/>
            <a:ext cx="821925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Джозеф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Ліклайдер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" name="Picture 4" descr="http://im3-tub-ua.yandex.net/i?id=110794600-38-72&amp;n=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049141" cy="3658969"/>
          </a:xfrm>
          <a:prstGeom prst="rect">
            <a:avLst/>
          </a:prstGeom>
        </p:spPr>
      </p:pic>
      <p:pic>
        <p:nvPicPr>
          <p:cNvPr id="26" name="Picture 6" descr="http://im7-tub-ua.yandex.net/i?id=432565614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62167"/>
            <a:ext cx="2808312" cy="35398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S101881360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1643</Words>
  <Application>Microsoft Office PowerPoint</Application>
  <PresentationFormat>Экран (4:3)</PresentationFormat>
  <Paragraphs>50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TS101881360</vt:lpstr>
      <vt:lpstr>Історія виникнення інтернету</vt:lpstr>
      <vt:lpstr>Слайд 2</vt:lpstr>
      <vt:lpstr>Слайд 3</vt:lpstr>
      <vt:lpstr>Слайд 4</vt:lpstr>
      <vt:lpstr>Слайд 5</vt:lpstr>
      <vt:lpstr>Слайд 6</vt:lpstr>
      <vt:lpstr>У 1962 році він запропонував концепцію, що базується на двох основних ідеях:</vt:lpstr>
      <vt:lpstr>Слайд 8</vt:lpstr>
      <vt:lpstr>Слайд 9</vt:lpstr>
      <vt:lpstr>Слайд 10</vt:lpstr>
      <vt:lpstr>Слайд 11</vt:lpstr>
      <vt:lpstr>Перша спроба з'єднати два комп'ютери в мережу закінчилася невдачею.</vt:lpstr>
      <vt:lpstr>Слайд 13</vt:lpstr>
      <vt:lpstr>Слайд 14</vt:lpstr>
      <vt:lpstr>В основу проекту були покладені три основні ідеї: 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1969 рік вважається роком народження Інтернет, тому що подальші події показали, що основою Інтернету стала мережа Арпанет.  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виникнення інтернету</dc:title>
  <dc:creator>Администратор</dc:creator>
  <cp:lastModifiedBy>Администратор</cp:lastModifiedBy>
  <cp:revision>5</cp:revision>
  <dcterms:created xsi:type="dcterms:W3CDTF">2014-01-19T17:52:03Z</dcterms:created>
  <dcterms:modified xsi:type="dcterms:W3CDTF">2014-01-19T20:57:08Z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