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7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7D5E-711B-4284-A764-FB3907E4E4D7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551E-0CB7-444B-AB39-9BC4E14C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9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7D5E-711B-4284-A764-FB3907E4E4D7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551E-0CB7-444B-AB39-9BC4E14C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96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7D5E-711B-4284-A764-FB3907E4E4D7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551E-0CB7-444B-AB39-9BC4E14C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6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7D5E-711B-4284-A764-FB3907E4E4D7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551E-0CB7-444B-AB39-9BC4E14C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85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7D5E-711B-4284-A764-FB3907E4E4D7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551E-0CB7-444B-AB39-9BC4E14C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73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7D5E-711B-4284-A764-FB3907E4E4D7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551E-0CB7-444B-AB39-9BC4E14C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0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7D5E-711B-4284-A764-FB3907E4E4D7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551E-0CB7-444B-AB39-9BC4E14C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3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7D5E-711B-4284-A764-FB3907E4E4D7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551E-0CB7-444B-AB39-9BC4E14C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03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7D5E-711B-4284-A764-FB3907E4E4D7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551E-0CB7-444B-AB39-9BC4E14C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72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7D5E-711B-4284-A764-FB3907E4E4D7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551E-0CB7-444B-AB39-9BC4E14C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39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7D5E-711B-4284-A764-FB3907E4E4D7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551E-0CB7-444B-AB39-9BC4E14C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33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57D5E-711B-4284-A764-FB3907E4E4D7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2551E-0CB7-444B-AB39-9BC4E14C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История информационных технологий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29309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 smtClean="0">
                <a:solidFill>
                  <a:schemeClr val="tx1"/>
                </a:solidFill>
                <a:latin typeface="Constantia" pitchFamily="18" charset="0"/>
              </a:rPr>
              <a:t>Выполнила: Шевченко А. </a:t>
            </a:r>
          </a:p>
          <a:p>
            <a:pPr algn="r"/>
            <a:r>
              <a:rPr lang="ru-RU" sz="2400" b="1" i="1" dirty="0" smtClean="0">
                <a:solidFill>
                  <a:schemeClr val="tx1"/>
                </a:solidFill>
                <a:latin typeface="Constantia" pitchFamily="18" charset="0"/>
              </a:rPr>
              <a:t>Класс: 11-Б</a:t>
            </a:r>
          </a:p>
          <a:p>
            <a:pPr algn="r"/>
            <a:r>
              <a:rPr lang="ru-RU" sz="2400" b="1" i="1" dirty="0" smtClean="0">
                <a:solidFill>
                  <a:schemeClr val="tx1"/>
                </a:solidFill>
                <a:latin typeface="Constantia" pitchFamily="18" charset="0"/>
              </a:rPr>
              <a:t>Учитель: </a:t>
            </a:r>
            <a:r>
              <a:rPr lang="ru-RU" sz="2400" b="1" i="1" dirty="0" err="1" smtClean="0">
                <a:solidFill>
                  <a:schemeClr val="tx1"/>
                </a:solidFill>
                <a:latin typeface="Constantia" pitchFamily="18" charset="0"/>
              </a:rPr>
              <a:t>Диордиева</a:t>
            </a:r>
            <a:r>
              <a:rPr lang="ru-RU" sz="2400" b="1" i="1" dirty="0" smtClean="0">
                <a:solidFill>
                  <a:schemeClr val="tx1"/>
                </a:solidFill>
                <a:latin typeface="Constantia" pitchFamily="18" charset="0"/>
              </a:rPr>
              <a:t> Н.В.</a:t>
            </a:r>
            <a:endParaRPr lang="ru-RU" sz="2400" b="1" i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0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08720"/>
            <a:ext cx="59046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i="1" dirty="0" err="1" smtClean="0">
                <a:latin typeface="Constantia" pitchFamily="18" charset="0"/>
              </a:rPr>
              <a:t>Apple</a:t>
            </a:r>
            <a:r>
              <a:rPr lang="ru-RU" i="1" dirty="0" smtClean="0">
                <a:latin typeface="Constantia" pitchFamily="18" charset="0"/>
              </a:rPr>
              <a:t> </a:t>
            </a:r>
            <a:r>
              <a:rPr lang="ru-RU" i="1" dirty="0">
                <a:latin typeface="Constantia" pitchFamily="18" charset="0"/>
              </a:rPr>
              <a:t>представил первый монохромный ручной сканер в 1991 г</a:t>
            </a:r>
            <a:r>
              <a:rPr lang="ru-RU" i="1" dirty="0" smtClean="0">
                <a:latin typeface="Constantia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>
                <a:latin typeface="Constantia" pitchFamily="18" charset="0"/>
              </a:rPr>
              <a:t>В этом же году  IBM представил первый ноутбук с экраном на основе активной цветной жидкокристаллической матрицы (AC LCD).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>
                <a:latin typeface="Constantia" pitchFamily="18" charset="0"/>
              </a:rPr>
              <a:t>В 1992 году NEC выпустил первый привод CD-ROM с удвоенной скоростью. </a:t>
            </a:r>
            <a:r>
              <a:rPr lang="ru-RU" i="1" dirty="0" err="1" smtClean="0">
                <a:latin typeface="Constantia" pitchFamily="18" charset="0"/>
              </a:rPr>
              <a:t>Intel</a:t>
            </a:r>
            <a:r>
              <a:rPr lang="ru-RU" i="1" dirty="0" smtClean="0">
                <a:latin typeface="Constantia" pitchFamily="18" charset="0"/>
              </a:rPr>
              <a:t> представил процессор 486DX2/40 с «удвоением» частоты системной шины (1,25 млн транзисторов). Скорость — 41 млн операций в секунду.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>
                <a:latin typeface="Constantia" pitchFamily="18" charset="0"/>
              </a:rPr>
              <a:t>24 августа 1995 — дата официального релиза </a:t>
            </a:r>
            <a:r>
              <a:rPr lang="ru-RU" i="1" dirty="0" err="1">
                <a:latin typeface="Constantia" pitchFamily="18" charset="0"/>
              </a:rPr>
              <a:t>Windows</a:t>
            </a:r>
            <a:r>
              <a:rPr lang="ru-RU" i="1" dirty="0">
                <a:latin typeface="Constantia" pitchFamily="18" charset="0"/>
              </a:rPr>
              <a:t> 95</a:t>
            </a:r>
            <a:r>
              <a:rPr lang="ru-RU" i="1" dirty="0" smtClean="0">
                <a:latin typeface="Constantia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i="1" dirty="0" smtClean="0">
                <a:latin typeface="Constantia" pitchFamily="18" charset="0"/>
              </a:rPr>
              <a:t>В 1998 году вышла </a:t>
            </a:r>
            <a:r>
              <a:rPr lang="ru-RU" i="1" dirty="0" err="1" smtClean="0">
                <a:latin typeface="Constantia" pitchFamily="18" charset="0"/>
              </a:rPr>
              <a:t>Windows</a:t>
            </a:r>
            <a:r>
              <a:rPr lang="ru-RU" i="1" dirty="0" smtClean="0">
                <a:latin typeface="Constantia" pitchFamily="18" charset="0"/>
              </a:rPr>
              <a:t> 98 со встроенным </a:t>
            </a:r>
            <a:r>
              <a:rPr lang="ru-RU" i="1" dirty="0" err="1" smtClean="0">
                <a:latin typeface="Constantia" pitchFamily="18" charset="0"/>
              </a:rPr>
              <a:t>Internet</a:t>
            </a:r>
            <a:r>
              <a:rPr lang="ru-RU" i="1" dirty="0" smtClean="0">
                <a:latin typeface="Constantia" pitchFamily="18" charset="0"/>
              </a:rPr>
              <a:t> </a:t>
            </a:r>
            <a:r>
              <a:rPr lang="ru-RU" i="1" dirty="0" err="1" smtClean="0">
                <a:latin typeface="Constantia" pitchFamily="18" charset="0"/>
              </a:rPr>
              <a:t>Explorer</a:t>
            </a:r>
            <a:r>
              <a:rPr lang="ru-RU" i="1" dirty="0" smtClean="0">
                <a:latin typeface="Constantia" pitchFamily="18" charset="0"/>
              </a:rPr>
              <a:t> 4.0 и </a:t>
            </a:r>
            <a:r>
              <a:rPr lang="ru-RU" i="1" dirty="0" err="1" smtClean="0">
                <a:latin typeface="Constantia" pitchFamily="18" charset="0"/>
              </a:rPr>
              <a:t>Outlook</a:t>
            </a:r>
            <a:r>
              <a:rPr lang="ru-RU" i="1" dirty="0" smtClean="0">
                <a:latin typeface="Constantia" pitchFamily="18" charset="0"/>
              </a:rPr>
              <a:t>. </a:t>
            </a:r>
            <a:endParaRPr lang="ru-RU" i="1" dirty="0"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11424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Пятый период (1990-2000)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28" y="2351380"/>
            <a:ext cx="2897563" cy="21956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48" y="4547050"/>
            <a:ext cx="2897563" cy="20803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4" y="4901342"/>
            <a:ext cx="1493449" cy="1576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941168"/>
            <a:ext cx="1490464" cy="15680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57" y="4901342"/>
            <a:ext cx="1722919" cy="17148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71" y="490321"/>
            <a:ext cx="2551516" cy="18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4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663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Шестой период (2000-2014)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8" y="578297"/>
            <a:ext cx="65527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Набирают популярность мобильные операционные системы, которые работают на смартфонах, планшетах, КПК, или других цифровых мобильных устройствах. Современные мобильные операционные системы сочетают в себе черты операционной системы персонального компьютера с такими особенностями, как сенсорный экран, сотовая связь,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Bluetooth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Wi-Fi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GPS навигация, фотоаппарат, видеокамера, распознавание речи, диктофон, MP3-плеер, NFC и ИК-порт.</a:t>
            </a:r>
          </a:p>
          <a:p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Мобильные устройства с возможностями мобильной связи (например, смартфон) содержат две мобильные операционные системы. Программная платформа, которая доступна пользователю, дополняется второй низкоуровневой собственной операционной системой реального времени, с помощью которой работает радио и другое оборудование[47]. Наиболее распространенными мобильными операционными системами являются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Android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Asha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Blackberry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iOS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Windows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Phone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Firefox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OS,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Sailfish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OS,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Tizen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Ubuntu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Touch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OS. Их представляют на протяжении уже долгого времени 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такие страны как Канада, США, Финляндия и другие.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6672"/>
            <a:ext cx="2304256" cy="1858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16" y="4469119"/>
            <a:ext cx="1907703" cy="2356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20888"/>
            <a:ext cx="2699792" cy="203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9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595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История информационных технологий в СССР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20924" y="620688"/>
            <a:ext cx="90574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Constantia" pitchFamily="18" charset="0"/>
              </a:rPr>
              <a:t>Основные универсальные ЭВМ первого и второго поколений разрабатывались в СССР по оригинальным проектам отечественных специалистов, которые были созданы параллельно мировым. Основные работы велись в </a:t>
            </a:r>
            <a:r>
              <a:rPr lang="ru-RU" i="1" dirty="0" err="1" smtClean="0">
                <a:latin typeface="Constantia" pitchFamily="18" charset="0"/>
              </a:rPr>
              <a:t>ИТМиВТ</a:t>
            </a:r>
            <a:r>
              <a:rPr lang="ru-RU" i="1" dirty="0" smtClean="0">
                <a:latin typeface="Constantia" pitchFamily="18" charset="0"/>
              </a:rPr>
              <a:t>, Киевском институте кибернетики, ИНЭУМ, СКБ-245.</a:t>
            </a:r>
          </a:p>
          <a:p>
            <a:pPr algn="just"/>
            <a:endParaRPr lang="ru-RU" i="1" dirty="0" smtClean="0">
              <a:latin typeface="Constantia" pitchFamily="18" charset="0"/>
            </a:endParaRPr>
          </a:p>
          <a:p>
            <a:pPr algn="just"/>
            <a:r>
              <a:rPr lang="ru-RU" i="1" dirty="0" smtClean="0">
                <a:latin typeface="Constantia" pitchFamily="18" charset="0"/>
              </a:rPr>
              <a:t>В 1950 г. М. А. Лаврентьев совместно с </a:t>
            </a:r>
            <a:r>
              <a:rPr lang="ru-RU" i="1" dirty="0" err="1" smtClean="0">
                <a:latin typeface="Constantia" pitchFamily="18" charset="0"/>
              </a:rPr>
              <a:t>С</a:t>
            </a:r>
            <a:r>
              <a:rPr lang="ru-RU" i="1" dirty="0" smtClean="0">
                <a:latin typeface="Constantia" pitchFamily="18" charset="0"/>
              </a:rPr>
              <a:t>. А. Лебедевым основали лабораторию института по разработке вычислительных машин. В этой лаборатории были созданы проекты таких ЭВМ, как БЭСМ, БЭСМ-2, М-20, БЭСМ-6, ЭВМ серии Эльбрус.</a:t>
            </a:r>
          </a:p>
          <a:p>
            <a:pPr algn="just"/>
            <a:endParaRPr lang="ru-RU" i="1" dirty="0" smtClean="0">
              <a:latin typeface="Constantia" pitchFamily="18" charset="0"/>
            </a:endParaRPr>
          </a:p>
          <a:p>
            <a:pPr algn="just"/>
            <a:r>
              <a:rPr lang="ru-RU" i="1" dirty="0" smtClean="0">
                <a:latin typeface="Constantia" pitchFamily="18" charset="0"/>
              </a:rPr>
              <a:t>Под руководством Лебедева в период 1948—1951 </a:t>
            </a:r>
            <a:r>
              <a:rPr lang="ru-RU" i="1" dirty="0" err="1" smtClean="0">
                <a:latin typeface="Constantia" pitchFamily="18" charset="0"/>
              </a:rPr>
              <a:t>г.г</a:t>
            </a:r>
            <a:r>
              <a:rPr lang="ru-RU" i="1" dirty="0" smtClean="0">
                <a:latin typeface="Constantia" pitchFamily="18" charset="0"/>
              </a:rPr>
              <a:t>. создавалась первая отечественная вычислительная машина МЭСМ — малая электронная счетная машина первого поколения . Параллельно с работой в Киеве С. А. Лебедев руководит разработкой большой электронной счетной машины БЭСМ. С 1953 г. Первая модель БЭСМ имела сниженное быстродействие, около 2000 операций в с. </a:t>
            </a:r>
          </a:p>
          <a:p>
            <a:pPr algn="just"/>
            <a:endParaRPr lang="ru-RU" i="1" dirty="0" smtClean="0">
              <a:latin typeface="Constantia" pitchFamily="18" charset="0"/>
            </a:endParaRPr>
          </a:p>
          <a:p>
            <a:pPr algn="just"/>
            <a:r>
              <a:rPr lang="ru-RU" i="1" dirty="0" smtClean="0">
                <a:latin typeface="Constantia" pitchFamily="18" charset="0"/>
              </a:rPr>
              <a:t>Вершиной научных и инженерных достижений С. А. Лебедева стала БЭСМ-6, первый образец машины был создан в 1967 г. В ней реализованы такие новые принципы и решения, как параллельная обработка нескольких команд, сверхбыстрая регистровая память, расслоение и динамическое распределение оперативной памяти, многопрограммный режим работы, развитая система прерываний.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1580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41764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Исто́рия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информацио́нных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техноло́гий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берёт свое начало задолго до возникновения современной дисциплины информатика, появившейся в 20-м веке. </a:t>
            </a:r>
          </a:p>
          <a:p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Информационные технологии (ИТ) связаны с изучением методов и средств сбора, обработки и передачи данных с целью получения информации нового качества о состоянии объекта, процесса или явления.</a:t>
            </a:r>
          </a:p>
          <a:p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Ввиду возрастания потребностей человечества в обработке всё большего объёма данных, средства получения информации совершенствовались от самых ранних механических изобретений до современных компьютеров.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26" y="116632"/>
            <a:ext cx="4486250" cy="3364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26" y="3429000"/>
            <a:ext cx="4486250" cy="324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5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02046" y="257527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Constantia" pitchFamily="18" charset="0"/>
              </a:rPr>
              <a:t>Весьма важным свойством информационной технологии является то, что для нее информация не  только продукт, но и исходное сырье. Электронное моделирование реального мира на ЭВМ требует обработки существенно большого объема информации, чем содержит конечный результат.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4221087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Constantia" pitchFamily="18" charset="0"/>
              </a:rPr>
              <a:t>В развитии информационной технологии можно выделить этапы. Каждый этап характеризуется определенным признаком.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26" y="3824163"/>
            <a:ext cx="6530877" cy="28037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1" y="171758"/>
            <a:ext cx="5501383" cy="350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8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31031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Начальный этап развития ИТ (1945-1960-е годы) </a:t>
            </a:r>
          </a:p>
          <a:p>
            <a:endParaRPr lang="ru-RU" dirty="0" smtClean="0"/>
          </a:p>
          <a:p>
            <a:r>
              <a:rPr lang="ru-RU" sz="1600" i="1" dirty="0" smtClean="0">
                <a:latin typeface="Constantia" pitchFamily="18" charset="0"/>
              </a:rPr>
              <a:t>Характеризуется тем, что в основе взаимодействия человека и ЭВМ лежат машинные языки. ЭВМ доступна только профессионалам.</a:t>
            </a:r>
            <a:endParaRPr lang="ru-RU" sz="1600" i="1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8" y="1700808"/>
            <a:ext cx="41340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Constantia" pitchFamily="18" charset="0"/>
              </a:rPr>
              <a:t>В 1944 году  в Америке запущен Марк I — первый программируемый компьютер. А в 1948 году была построен «Манчестерский ребенок» — первый основанный на модели машины Тьюринга практический компьютер, способный запускать хранимые программы.</a:t>
            </a:r>
            <a:endParaRPr lang="ru-RU" i="1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1038" y="4625039"/>
            <a:ext cx="58554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Constantia" pitchFamily="18" charset="0"/>
              </a:rPr>
              <a:t>Затем, в 1950 году в Национальной физической лаборатории (Великобритания) завершен </a:t>
            </a:r>
            <a:r>
              <a:rPr lang="ru-RU" i="1" dirty="0" err="1" smtClean="0">
                <a:latin typeface="Constantia" pitchFamily="18" charset="0"/>
              </a:rPr>
              <a:t>Pilot</a:t>
            </a:r>
            <a:r>
              <a:rPr lang="ru-RU" i="1" dirty="0" smtClean="0">
                <a:latin typeface="Constantia" pitchFamily="18" charset="0"/>
              </a:rPr>
              <a:t> ACE, программируемый компьютер небольших масштабов, основанный на модели машины Тьюринга.</a:t>
            </a:r>
            <a:endParaRPr lang="ru-RU" i="1" dirty="0">
              <a:latin typeface="Constant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1625281"/>
            <a:ext cx="4991363" cy="21637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9" y="4221088"/>
            <a:ext cx="2952328" cy="256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5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0952"/>
            <a:ext cx="87849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Второй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этап (1960-1970-е годы) 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ru-RU" dirty="0" smtClean="0"/>
          </a:p>
          <a:p>
            <a:r>
              <a:rPr lang="ru-RU" sz="1600" i="1" dirty="0" smtClean="0">
                <a:latin typeface="Constantia" pitchFamily="18" charset="0"/>
              </a:rPr>
              <a:t>Характеризуются созданием операционных систем. Ведется обработка нескольких заданий, формулируемых разными пользователями; основная цель - наибольшая загрузка машинных ресурсов. В Америке активно разрабатывается операционная система </a:t>
            </a:r>
            <a:r>
              <a:rPr lang="en-US" sz="1600" i="1" dirty="0" smtClean="0">
                <a:latin typeface="Constantia" pitchFamily="18" charset="0"/>
              </a:rPr>
              <a:t>Unix.</a:t>
            </a:r>
            <a:endParaRPr lang="ru-RU" sz="1600" i="1" dirty="0" smtClean="0">
              <a:latin typeface="Constantia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20" y="1844825"/>
            <a:ext cx="2589620" cy="20095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61049"/>
            <a:ext cx="4191000" cy="29969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8"/>
            <a:ext cx="4994920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00" y="1844825"/>
            <a:ext cx="657720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8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80728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 декабре 1969 была создана экспериментальная сеть, соединившая четыре узла:</a:t>
            </a:r>
          </a:p>
          <a:p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Калифорнийский университет в Лос-Анджелесе (UCLA)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Калифорнийский университет в Санта-Барбара (UCSB)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Исследовательский университет Стэнфорда (SRI)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Университет штата Юта</a:t>
            </a:r>
          </a:p>
          <a:p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 несколько лет сеть постепенно охватила все Соединённые Штаты. Так, в следствие  присоединения все новых и новых узлов к сети, образовалась всем известная Интернет-паутина.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352" y="18864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Создание сети Интернет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80642"/>
            <a:ext cx="3600400" cy="22934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4280642"/>
            <a:ext cx="4164365" cy="225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9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27192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Третий этап (1970-1980-е годы) 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92696"/>
            <a:ext cx="475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Constantia" pitchFamily="18" charset="0"/>
              </a:rPr>
              <a:t>Этап характеризуется изменением критерия эффективности обработки данных, основными становятся человеческие ресурсы по разработке и сопровождению программного обеспечения. К этому этапу относятся распространение мини- ЭВМ Осуществляется интерактивный режим взаимодействия нескольких пользователей.</a:t>
            </a:r>
            <a:endParaRPr lang="ru-RU" i="1" dirty="0">
              <a:latin typeface="Constant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23" y="3861048"/>
            <a:ext cx="4204258" cy="28723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61048"/>
            <a:ext cx="4588394" cy="28723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706399"/>
            <a:ext cx="2884816" cy="304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5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6328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Четвертый этап (1980-1990-е годы) 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ru-RU" sz="1600" i="1" dirty="0" smtClean="0">
              <a:latin typeface="Constantia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448"/>
            <a:ext cx="2555776" cy="22775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0152" y="1052736"/>
            <a:ext cx="30963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Constantia" pitchFamily="18" charset="0"/>
              </a:rPr>
              <a:t>Новый качественный скачек технологии разработки программного обеспечения. Центр тяжести технологических решений переносятся на создания средств взаимодействия пользователей с ЭВМ при создании программного продукта. Ключевое звено новой информационной технологии - представление и обработка знаний. Создаются базы знаний, экспертные системы. Тотальное распространение персональных ЭВМ.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56991"/>
            <a:ext cx="5760640" cy="3441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79448"/>
            <a:ext cx="3240360" cy="227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0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96" y="332656"/>
            <a:ext cx="90138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i="1" dirty="0" smtClean="0">
                <a:latin typeface="Constantia" pitchFamily="18" charset="0"/>
              </a:rPr>
              <a:t>В 1983 году за сетью ARPANET закрепился термин «Интернет».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i="1" dirty="0" smtClean="0">
                <a:latin typeface="Constantia" pitchFamily="18" charset="0"/>
              </a:rPr>
              <a:t>В 1985 году корпорация </a:t>
            </a:r>
            <a:r>
              <a:rPr lang="ru-RU" sz="2000" i="1" dirty="0" err="1" smtClean="0">
                <a:latin typeface="Constantia" pitchFamily="18" charset="0"/>
              </a:rPr>
              <a:t>Intel</a:t>
            </a:r>
            <a:r>
              <a:rPr lang="ru-RU" sz="2000" i="1" dirty="0" smtClean="0">
                <a:latin typeface="Constantia" pitchFamily="18" charset="0"/>
              </a:rPr>
              <a:t> (Америка) представила новый процессор с рабочей частотой 12 МГц.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i="1" dirty="0" smtClean="0">
                <a:latin typeface="Constantia" pitchFamily="18" charset="0"/>
              </a:rPr>
              <a:t>А уже в 1990 году </a:t>
            </a:r>
            <a:r>
              <a:rPr lang="ru-RU" sz="2000" i="1" dirty="0" err="1" smtClean="0">
                <a:latin typeface="Constantia" pitchFamily="18" charset="0"/>
              </a:rPr>
              <a:t>Intel</a:t>
            </a:r>
            <a:r>
              <a:rPr lang="ru-RU" sz="2000" i="1" dirty="0" smtClean="0">
                <a:latin typeface="Constantia" pitchFamily="18" charset="0"/>
              </a:rPr>
              <a:t> представил новый процессор — 32-разрядный. Скорость — 27 млн операций в секунду.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i="1" dirty="0" smtClean="0">
                <a:latin typeface="Constantia" pitchFamily="18" charset="0"/>
              </a:rPr>
              <a:t>В этом же году созданы MSDOS 4.01 и </a:t>
            </a:r>
            <a:r>
              <a:rPr lang="ru-RU" sz="2000" i="1" dirty="0" err="1" smtClean="0">
                <a:latin typeface="Constantia" pitchFamily="18" charset="0"/>
              </a:rPr>
              <a:t>Windows</a:t>
            </a:r>
            <a:r>
              <a:rPr lang="ru-RU" sz="2000" i="1" dirty="0" smtClean="0">
                <a:latin typeface="Constantia" pitchFamily="18" charset="0"/>
              </a:rPr>
              <a:t> 3.0. </a:t>
            </a:r>
          </a:p>
          <a:p>
            <a:endParaRPr lang="ru-RU" sz="2000" b="1" i="1" dirty="0" smtClean="0">
              <a:latin typeface="Constantia" pitchFamily="18" charset="0"/>
            </a:endParaRPr>
          </a:p>
          <a:p>
            <a:r>
              <a:rPr lang="ru-RU" sz="2000" b="1" i="1" dirty="0" smtClean="0">
                <a:latin typeface="Constantia" pitchFamily="18" charset="0"/>
              </a:rPr>
              <a:t>Эти изобретения стали настоящим прорывом в области ИТ.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5796"/>
            <a:ext cx="4942039" cy="38722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85796"/>
            <a:ext cx="5149379" cy="387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3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802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История информационных технологий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информационных технологий </dc:title>
  <dc:creator>Admin</dc:creator>
  <cp:lastModifiedBy>Admin</cp:lastModifiedBy>
  <cp:revision>17</cp:revision>
  <dcterms:created xsi:type="dcterms:W3CDTF">2014-05-10T06:51:43Z</dcterms:created>
  <dcterms:modified xsi:type="dcterms:W3CDTF">2014-06-07T06:26:37Z</dcterms:modified>
</cp:coreProperties>
</file>