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fld id="{AEE5803A-168A-488B-9FCE-A5E32491F3A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fld id="{F8D08B71-D1E4-4FC8-850C-476824ADBE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yspac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odnoklassniki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vk.com/hryashchik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96752"/>
            <a:ext cx="821084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</a:t>
            </a:r>
            <a:r>
              <a:rPr lang="uk-UA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орівняння соціальних</a:t>
            </a:r>
          </a:p>
          <a:p>
            <a:pPr algn="ctr"/>
            <a:r>
              <a:rPr lang="uk-UA" sz="8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мереж</a:t>
            </a:r>
            <a:endParaRPr lang="ru-RU" sz="8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1952" y="6641976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4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З</a:t>
            </a: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міст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/>
          </p:cNvPr>
          <p:cNvSpPr/>
          <p:nvPr/>
        </p:nvSpPr>
        <p:spPr>
          <a:xfrm>
            <a:off x="3131840" y="332656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MySpace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Тип 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сторінки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400" dirty="0" err="1" smtClean="0"/>
              <a:t>соціальна</a:t>
            </a:r>
            <a:r>
              <a:rPr lang="ru-RU" sz="2400" dirty="0" smtClean="0"/>
              <a:t> мережа </a:t>
            </a:r>
          </a:p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Реєстрація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400" dirty="0" err="1" smtClean="0"/>
              <a:t>потрібно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більшості</a:t>
            </a:r>
            <a:r>
              <a:rPr lang="ru-RU" sz="2400" dirty="0" smtClean="0"/>
              <a:t> служб </a:t>
            </a:r>
          </a:p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Мова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(и): </a:t>
            </a:r>
            <a:r>
              <a:rPr lang="ru-RU" sz="2400" dirty="0" err="1" smtClean="0"/>
              <a:t>багатомовний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Відвідуваність: </a:t>
            </a:r>
            <a:r>
              <a:rPr lang="uk-UA" sz="2800" dirty="0" smtClean="0"/>
              <a:t>255млн.(зареєстрованих), 85 млн.   (активних)</a:t>
            </a:r>
            <a:endParaRPr lang="ru-RU" sz="2800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Власник</a:t>
            </a:r>
            <a:r>
              <a:rPr lang="en-US" sz="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400" dirty="0" smtClean="0"/>
              <a:t>Specific Media</a:t>
            </a:r>
            <a:endParaRPr lang="ru-RU" sz="2400" dirty="0"/>
          </a:p>
        </p:txBody>
      </p:sp>
      <p:pic>
        <p:nvPicPr>
          <p:cNvPr id="4" name="Рисунок 3" descr="11bsu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509120"/>
            <a:ext cx="4762500" cy="1688976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48464" y="6669360"/>
            <a:ext cx="395536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72816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Заснована в 2003 році. Русифікована в 2008 році. Засновниками являються  Томас Андерсон  і Кріс </a:t>
            </a:r>
            <a:r>
              <a:rPr lang="uk-UA" sz="2400" dirty="0" err="1" smtClean="0">
                <a:latin typeface="Monotype Corsiva" pitchFamily="66" charset="0"/>
              </a:rPr>
              <a:t>Девульф</a:t>
            </a:r>
            <a:r>
              <a:rPr lang="uk-UA" sz="2400" dirty="0" smtClean="0">
                <a:latin typeface="Monotype Corsiva" pitchFamily="66" charset="0"/>
              </a:rPr>
              <a:t>.</a:t>
            </a:r>
            <a:r>
              <a:rPr lang="en-US" sz="2400" dirty="0" smtClean="0">
                <a:latin typeface="Monotype Corsiva" pitchFamily="66" charset="0"/>
              </a:rPr>
              <a:t> MySpace - </a:t>
            </a:r>
            <a:r>
              <a:rPr lang="uk-UA" sz="2400" dirty="0" smtClean="0">
                <a:latin typeface="Monotype Corsiva" pitchFamily="66" charset="0"/>
              </a:rPr>
              <a:t>можна сказати, родоначальник соціальних мереж в сучасному їх розумінні. Незважаючи на те, що </a:t>
            </a:r>
            <a:r>
              <a:rPr lang="en-US" sz="2400" dirty="0" smtClean="0">
                <a:latin typeface="Monotype Corsiva" pitchFamily="66" charset="0"/>
              </a:rPr>
              <a:t>MySpace - </a:t>
            </a:r>
            <a:r>
              <a:rPr lang="uk-UA" sz="2400" dirty="0" smtClean="0">
                <a:latin typeface="Monotype Corsiva" pitchFamily="66" charset="0"/>
              </a:rPr>
              <a:t>одна з найпопулярніших соціальних мереж в світі, серед російськомовної частини </a:t>
            </a:r>
            <a:r>
              <a:rPr lang="uk-UA" sz="2400" dirty="0" err="1" smtClean="0">
                <a:latin typeface="Monotype Corsiva" pitchFamily="66" charset="0"/>
              </a:rPr>
              <a:t>Інтернет-користувачів</a:t>
            </a:r>
            <a:r>
              <a:rPr lang="uk-UA" sz="2400" dirty="0" smtClean="0">
                <a:latin typeface="Monotype Corsiva" pitchFamily="66" charset="0"/>
              </a:rPr>
              <a:t> вона не прижилася. Точніше, власник цієї мережі прийняв рішення не розвивати її в Росії.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" name="Рисунок 2" descr="my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1688976" cy="1472952"/>
          </a:xfrm>
          <a:prstGeom prst="rect">
            <a:avLst/>
          </a:prstGeom>
        </p:spPr>
      </p:pic>
      <p:pic>
        <p:nvPicPr>
          <p:cNvPr id="4" name="Рисунок 3" descr="1663509733_259720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2656"/>
            <a:ext cx="2662436" cy="2428875"/>
          </a:xfrm>
          <a:prstGeom prst="rect">
            <a:avLst/>
          </a:prstGeom>
        </p:spPr>
      </p:pic>
      <p:pic>
        <p:nvPicPr>
          <p:cNvPr id="5" name="Рисунок 4" descr="tomanderson4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157192"/>
            <a:ext cx="3805436" cy="1404764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5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Segoe Print" pitchFamily="2" charset="0"/>
              </a:rPr>
              <a:t>Опис сайту: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Спочатку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розроблялася</a:t>
            </a:r>
            <a:r>
              <a:rPr lang="ru-RU" sz="2400" dirty="0" smtClean="0">
                <a:latin typeface="Monotype Corsiva" pitchFamily="66" charset="0"/>
              </a:rPr>
              <a:t> як мережа для </a:t>
            </a:r>
            <a:r>
              <a:rPr lang="ru-RU" sz="2400" dirty="0" err="1" smtClean="0">
                <a:latin typeface="Monotype Corsiva" pitchFamily="66" charset="0"/>
              </a:rPr>
              <a:t>музичних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груп</a:t>
            </a:r>
            <a:r>
              <a:rPr lang="ru-RU" sz="2400" dirty="0" smtClean="0">
                <a:latin typeface="Monotype Corsiva" pitchFamily="66" charset="0"/>
              </a:rPr>
              <a:t>. У наш час </a:t>
            </a:r>
            <a:r>
              <a:rPr lang="ru-RU" sz="2400" dirty="0" err="1" smtClean="0">
                <a:latin typeface="Monotype Corsiva" pitchFamily="66" charset="0"/>
              </a:rPr>
              <a:t>важко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уявити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сторінку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якої</a:t>
            </a:r>
            <a:r>
              <a:rPr lang="ru-RU" sz="2400" dirty="0" smtClean="0">
                <a:latin typeface="Monotype Corsiva" pitchFamily="66" charset="0"/>
              </a:rPr>
              <a:t> не </a:t>
            </a:r>
            <a:r>
              <a:rPr lang="ru-RU" sz="2400" dirty="0" err="1" smtClean="0">
                <a:latin typeface="Monotype Corsiva" pitchFamily="66" charset="0"/>
              </a:rPr>
              <a:t>було</a:t>
            </a:r>
            <a:r>
              <a:rPr lang="ru-RU" sz="2400" dirty="0" smtClean="0">
                <a:latin typeface="Monotype Corsiva" pitchFamily="66" charset="0"/>
              </a:rPr>
              <a:t> б на </a:t>
            </a:r>
            <a:r>
              <a:rPr lang="en-US" sz="2400" dirty="0" smtClean="0">
                <a:latin typeface="Monotype Corsiva" pitchFamily="66" charset="0"/>
              </a:rPr>
              <a:t>MySpace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Завдяки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en-US" sz="2400" dirty="0" smtClean="0">
                <a:latin typeface="Monotype Corsiva" pitchFamily="66" charset="0"/>
              </a:rPr>
              <a:t>MySpace </a:t>
            </a:r>
            <a:r>
              <a:rPr lang="ru-RU" sz="2400" dirty="0" err="1" smtClean="0">
                <a:latin typeface="Monotype Corsiva" pitchFamily="66" charset="0"/>
              </a:rPr>
              <a:t>ви</a:t>
            </a:r>
            <a:r>
              <a:rPr lang="ru-RU" sz="2400" dirty="0" smtClean="0">
                <a:latin typeface="Monotype Corsiva" pitchFamily="66" charset="0"/>
              </a:rPr>
              <a:t> можете легко </a:t>
            </a:r>
            <a:r>
              <a:rPr lang="ru-RU" sz="2400" dirty="0" err="1" smtClean="0">
                <a:latin typeface="Monotype Corsiva" pitchFamily="66" charset="0"/>
              </a:rPr>
              <a:t>знайти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групу</a:t>
            </a:r>
            <a:r>
              <a:rPr lang="ru-RU" sz="2400" dirty="0" smtClean="0">
                <a:latin typeface="Monotype Corsiva" pitchFamily="66" charset="0"/>
              </a:rPr>
              <a:t>, яка вам </a:t>
            </a:r>
            <a:r>
              <a:rPr lang="ru-RU" sz="2400" dirty="0" err="1" smtClean="0">
                <a:latin typeface="Monotype Corsiva" pitchFamily="66" charset="0"/>
              </a:rPr>
              <a:t>подобається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буквально за </a:t>
            </a:r>
            <a:r>
              <a:rPr lang="ru-RU" sz="2400" dirty="0" err="1" smtClean="0">
                <a:latin typeface="Monotype Corsiva" pitchFamily="66" charset="0"/>
              </a:rPr>
              <a:t>кілька</a:t>
            </a:r>
            <a:r>
              <a:rPr lang="ru-RU" sz="2400" dirty="0" smtClean="0">
                <a:latin typeface="Monotype Corsiva" pitchFamily="66" charset="0"/>
              </a:rPr>
              <a:t> секунд </a:t>
            </a:r>
            <a:r>
              <a:rPr lang="ru-RU" sz="2400" dirty="0" err="1" smtClean="0">
                <a:latin typeface="Monotype Corsiva" pitchFamily="66" charset="0"/>
              </a:rPr>
              <a:t>скласти</a:t>
            </a:r>
            <a:r>
              <a:rPr lang="ru-RU" sz="2400" dirty="0" smtClean="0">
                <a:latin typeface="Monotype Corsiva" pitchFamily="66" charset="0"/>
              </a:rPr>
              <a:t> про </a:t>
            </a:r>
            <a:r>
              <a:rPr lang="ru-RU" sz="2400" dirty="0" err="1" smtClean="0">
                <a:latin typeface="Monotype Corsiva" pitchFamily="66" charset="0"/>
              </a:rPr>
              <a:t>неї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своє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враження</a:t>
            </a:r>
            <a:r>
              <a:rPr lang="ru-RU" sz="2400" dirty="0" smtClean="0">
                <a:latin typeface="Monotype Corsiva" pitchFamily="66" charset="0"/>
              </a:rPr>
              <a:t>. </a:t>
            </a:r>
          </a:p>
          <a:p>
            <a:r>
              <a:rPr lang="ru-RU" sz="2400" dirty="0" smtClean="0">
                <a:latin typeface="Monotype Corsiva" pitchFamily="66" charset="0"/>
              </a:rPr>
              <a:t>У </a:t>
            </a:r>
            <a:r>
              <a:rPr lang="ru-RU" sz="2400" dirty="0" err="1" smtClean="0">
                <a:latin typeface="Monotype Corsiva" pitchFamily="66" charset="0"/>
              </a:rPr>
              <a:t>сервісі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доступний</a:t>
            </a:r>
            <a:r>
              <a:rPr lang="ru-RU" sz="2400" dirty="0" smtClean="0">
                <a:latin typeface="Monotype Corsiva" pitchFamily="66" charset="0"/>
              </a:rPr>
              <a:t> перегляд </a:t>
            </a:r>
            <a:r>
              <a:rPr lang="ru-RU" sz="2400" dirty="0" err="1" smtClean="0">
                <a:latin typeface="Monotype Corsiva" pitchFamily="66" charset="0"/>
              </a:rPr>
              <a:t>фотографій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прослуховування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скачування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музики.Також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пов'язувати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аккаунти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Facebook</a:t>
            </a:r>
            <a:r>
              <a:rPr lang="en-US" sz="2400" dirty="0" smtClean="0">
                <a:latin typeface="Monotype Corsiva" pitchFamily="66" charset="0"/>
              </a:rPr>
              <a:t>, </a:t>
            </a:r>
            <a:r>
              <a:rPr lang="en-US" sz="2400" dirty="0" err="1" smtClean="0">
                <a:latin typeface="Monotype Corsiva" pitchFamily="66" charset="0"/>
              </a:rPr>
              <a:t>Youtube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та </a:t>
            </a:r>
            <a:r>
              <a:rPr lang="ru-RU" sz="2400" dirty="0" err="1" smtClean="0">
                <a:latin typeface="Monotype Corsiva" pitchFamily="66" charset="0"/>
              </a:rPr>
              <a:t>стрічкою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en-US" sz="2400" dirty="0" smtClean="0">
                <a:latin typeface="Monotype Corsiva" pitchFamily="66" charset="0"/>
              </a:rPr>
              <a:t>Twitter.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image{0}[5]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11396">
            <a:off x="4884232" y="1152123"/>
            <a:ext cx="4079776" cy="1025277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Segoe Print" pitchFamily="2" charset="0"/>
              </a:rPr>
              <a:t>Недоліки сайту</a:t>
            </a:r>
            <a:r>
              <a:rPr lang="uk-UA" sz="3600" b="1" i="1" dirty="0" smtClean="0">
                <a:solidFill>
                  <a:srgbClr val="FF0000"/>
                </a:solidFill>
              </a:rPr>
              <a:t>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• </a:t>
            </a:r>
            <a:r>
              <a:rPr lang="ru-RU" sz="3600" b="1" i="1" dirty="0" err="1" smtClean="0">
                <a:latin typeface="Monotype Corsiva" pitchFamily="66" charset="0"/>
              </a:rPr>
              <a:t>Дуже</a:t>
            </a:r>
            <a:r>
              <a:rPr lang="ru-RU" sz="3600" b="1" i="1" dirty="0" smtClean="0">
                <a:latin typeface="Monotype Corsiva" pitchFamily="66" charset="0"/>
              </a:rPr>
              <a:t> часто </a:t>
            </a:r>
            <a:r>
              <a:rPr lang="ru-RU" sz="3600" b="1" i="1" dirty="0" err="1" smtClean="0">
                <a:latin typeface="Monotype Corsiva" pitchFamily="66" charset="0"/>
              </a:rPr>
              <a:t>зависає</a:t>
            </a:r>
            <a:endParaRPr lang="ru-RU" sz="3600" b="1" i="1" dirty="0" smtClean="0">
              <a:latin typeface="Monotype Corsiva" pitchFamily="66" charset="0"/>
            </a:endParaRPr>
          </a:p>
          <a:p>
            <a:r>
              <a:rPr lang="ru-RU" sz="3600" b="1" dirty="0" smtClean="0">
                <a:latin typeface="Monotype Corsiva" pitchFamily="66" charset="0"/>
              </a:rPr>
              <a:t>•Другим </a:t>
            </a:r>
            <a:r>
              <a:rPr lang="ru-RU" sz="3600" b="1" dirty="0" err="1" smtClean="0">
                <a:latin typeface="Monotype Corsiva" pitchFamily="66" charset="0"/>
              </a:rPr>
              <a:t>недоліком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донедавна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була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відсутність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кирилиці</a:t>
            </a:r>
            <a:endParaRPr lang="ru-RU" sz="3600" b="1" dirty="0" smtClean="0">
              <a:latin typeface="Monotype Corsiva" pitchFamily="66" charset="0"/>
            </a:endParaRPr>
          </a:p>
          <a:p>
            <a:r>
              <a:rPr lang="ru-RU" sz="3600" b="1" dirty="0" smtClean="0">
                <a:latin typeface="Monotype Corsiva" pitchFamily="66" charset="0"/>
              </a:rPr>
              <a:t>• </a:t>
            </a:r>
            <a:r>
              <a:rPr lang="ru-RU" sz="3600" b="1" dirty="0" err="1">
                <a:latin typeface="Monotype Corsiva" pitchFamily="66" charset="0"/>
              </a:rPr>
              <a:t>Ж</a:t>
            </a:r>
            <a:r>
              <a:rPr lang="ru-RU" sz="3600" b="1" dirty="0" err="1" smtClean="0">
                <a:latin typeface="Monotype Corsiva" pitchFamily="66" charset="0"/>
              </a:rPr>
              <a:t>ахливий</a:t>
            </a:r>
            <a:r>
              <a:rPr lang="ru-RU" sz="3600" b="1" dirty="0" smtClean="0">
                <a:latin typeface="Monotype Corsiva" pitchFamily="66" charset="0"/>
              </a:rPr>
              <a:t> дизайн</a:t>
            </a:r>
          </a:p>
          <a:p>
            <a:r>
              <a:rPr lang="ru-RU" sz="3600" b="1" dirty="0" smtClean="0">
                <a:latin typeface="Monotype Corsiva" pitchFamily="66" charset="0"/>
              </a:rPr>
              <a:t>• Ну </a:t>
            </a:r>
            <a:r>
              <a:rPr lang="ru-RU" sz="3600" b="1" dirty="0" err="1" smtClean="0">
                <a:latin typeface="Monotype Corsiva" pitchFamily="66" charset="0"/>
              </a:rPr>
              <a:t>і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самий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головний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недолік-це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величезна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кількість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реклами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і</a:t>
            </a:r>
            <a:r>
              <a:rPr lang="ru-RU" sz="3600" b="1" dirty="0" smtClean="0">
                <a:latin typeface="Monotype Corsiva" pitchFamily="66" charset="0"/>
              </a:rPr>
              <a:t> спаму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4" name="Рисунок 3" descr="myspa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725144"/>
            <a:ext cx="1805186" cy="1805186"/>
          </a:xfrm>
          <a:prstGeom prst="rect">
            <a:avLst/>
          </a:prstGeom>
        </p:spPr>
      </p:pic>
      <p:pic>
        <p:nvPicPr>
          <p:cNvPr id="5" name="Рисунок 4" descr="63738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6672"/>
            <a:ext cx="2926080" cy="219456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48464" y="6669360"/>
            <a:ext cx="395536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6093296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/>
          </p:cNvPr>
          <p:cNvSpPr/>
          <p:nvPr/>
        </p:nvSpPr>
        <p:spPr>
          <a:xfrm>
            <a:off x="2267744" y="404664"/>
            <a:ext cx="4848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Однокласники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Тип сторінки: </a:t>
            </a:r>
            <a:r>
              <a:rPr lang="uk-UA" sz="2400" dirty="0" smtClean="0"/>
              <a:t>соціальна мережа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Реєстрація: </a:t>
            </a:r>
            <a:r>
              <a:rPr lang="uk-UA" sz="2400" dirty="0" smtClean="0"/>
              <a:t>безкоштовна ( з 31 серпня 2010)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Мова (и) : </a:t>
            </a:r>
            <a:r>
              <a:rPr lang="uk-UA" sz="2400" dirty="0" smtClean="0"/>
              <a:t>Російська, Українська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Відвідуваність : </a:t>
            </a:r>
            <a:r>
              <a:rPr lang="uk-UA" sz="2400" dirty="0" smtClean="0"/>
              <a:t>100 млн. (зареєстрованих), 30 млн. (активних)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Власник: </a:t>
            </a:r>
            <a:r>
              <a:rPr lang="en-US" sz="2400" dirty="0" smtClean="0"/>
              <a:t>Mail.ru Group</a:t>
            </a:r>
            <a:endParaRPr lang="uk-UA" sz="2400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odnoklassni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509120"/>
            <a:ext cx="3314699" cy="1871662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23528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630932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476672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Monotype Corsiva" pitchFamily="66" charset="0"/>
              </a:rPr>
              <a:t>Р</a:t>
            </a:r>
            <a:r>
              <a:rPr lang="ru-RU" sz="2800" dirty="0" err="1" smtClean="0">
                <a:latin typeface="Monotype Corsiva" pitchFamily="66" charset="0"/>
              </a:rPr>
              <a:t>осійськомовна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Україномовна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соціальна</a:t>
            </a:r>
            <a:r>
              <a:rPr lang="ru-RU" sz="2800" dirty="0" smtClean="0">
                <a:latin typeface="Monotype Corsiva" pitchFamily="66" charset="0"/>
              </a:rPr>
              <a:t> мережа, </a:t>
            </a:r>
            <a:r>
              <a:rPr lang="ru-RU" sz="2800" dirty="0" err="1" smtClean="0">
                <a:latin typeface="Monotype Corsiva" pitchFamily="66" charset="0"/>
              </a:rPr>
              <a:t>призначена</a:t>
            </a:r>
            <a:r>
              <a:rPr lang="ru-RU" sz="2800" dirty="0" smtClean="0">
                <a:latin typeface="Monotype Corsiva" pitchFamily="66" charset="0"/>
              </a:rPr>
              <a:t> для </a:t>
            </a:r>
            <a:r>
              <a:rPr lang="ru-RU" sz="2800" dirty="0" err="1" smtClean="0">
                <a:latin typeface="Monotype Corsiva" pitchFamily="66" charset="0"/>
              </a:rPr>
              <a:t>пошуку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однокласників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однокурсників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колишніх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випускників</a:t>
            </a:r>
            <a:r>
              <a:rPr lang="ru-RU" sz="2800" dirty="0" smtClean="0">
                <a:latin typeface="Monotype Corsiva" pitchFamily="66" charset="0"/>
              </a:rPr>
              <a:t> та </a:t>
            </a:r>
            <a:r>
              <a:rPr lang="ru-RU" sz="2800" dirty="0" err="1" smtClean="0">
                <a:latin typeface="Monotype Corsiva" pitchFamily="66" charset="0"/>
              </a:rPr>
              <a:t>спілкування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ними. Проект запущено 4 </a:t>
            </a:r>
            <a:r>
              <a:rPr lang="ru-RU" sz="2800" dirty="0" err="1" smtClean="0">
                <a:latin typeface="Monotype Corsiva" pitchFamily="66" charset="0"/>
              </a:rPr>
              <a:t>березня</a:t>
            </a:r>
            <a:r>
              <a:rPr lang="ru-RU" sz="2800" dirty="0" smtClean="0">
                <a:latin typeface="Monotype Corsiva" pitchFamily="66" charset="0"/>
              </a:rPr>
              <a:t> 2006 року,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автором </a:t>
            </a:r>
            <a:r>
              <a:rPr lang="ru-RU" sz="2800" dirty="0" err="1" smtClean="0">
                <a:latin typeface="Monotype Corsiva" pitchFamily="66" charset="0"/>
              </a:rPr>
              <a:t>являеться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російський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Веб-розробник</a:t>
            </a:r>
            <a:r>
              <a:rPr lang="ru-RU" sz="2800" dirty="0" smtClean="0">
                <a:latin typeface="Monotype Corsiva" pitchFamily="66" charset="0"/>
              </a:rPr>
              <a:t> Альберт Попков.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" name="Рисунок 2" descr="x_69699c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563888" cy="3797398"/>
          </a:xfrm>
          <a:prstGeom prst="rect">
            <a:avLst/>
          </a:prstGeom>
        </p:spPr>
      </p:pic>
      <p:pic>
        <p:nvPicPr>
          <p:cNvPr id="4" name="Рисунок 3" descr="KMO_099962_00929_2_t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573016"/>
            <a:ext cx="2286000" cy="2724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Зміст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62646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err="1" smtClean="0">
                <a:latin typeface="Monotype Corsiva" pitchFamily="66" charset="0"/>
              </a:rPr>
              <a:t>Однокласники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дозволяють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створити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профіль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фотографією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інформацією</a:t>
            </a:r>
            <a:r>
              <a:rPr lang="ru-RU" sz="2400" dirty="0" smtClean="0">
                <a:latin typeface="Monotype Corsiva" pitchFamily="66" charset="0"/>
              </a:rPr>
              <a:t> про себе, </a:t>
            </a:r>
            <a:r>
              <a:rPr lang="ru-RU" sz="2400" dirty="0" err="1" smtClean="0">
                <a:latin typeface="Monotype Corsiva" pitchFamily="66" charset="0"/>
              </a:rPr>
              <a:t>запрошувати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друзів</a:t>
            </a:r>
            <a:r>
              <a:rPr lang="ru-RU" sz="2400" dirty="0" smtClean="0">
                <a:latin typeface="Monotype Corsiva" pitchFamily="66" charset="0"/>
              </a:rPr>
              <a:t> ,</a:t>
            </a:r>
            <a:r>
              <a:rPr lang="ru-RU" sz="2400" dirty="0" err="1" smtClean="0">
                <a:latin typeface="Monotype Corsiva" pitchFamily="66" charset="0"/>
              </a:rPr>
              <a:t>обмінюватися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ними </a:t>
            </a:r>
            <a:r>
              <a:rPr lang="ru-RU" sz="2400" dirty="0" err="1" smtClean="0">
                <a:latin typeface="Monotype Corsiva" pitchFamily="66" charset="0"/>
              </a:rPr>
              <a:t>повідомленнями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змінювати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свій</a:t>
            </a:r>
            <a:r>
              <a:rPr lang="ru-RU" sz="2400" dirty="0" smtClean="0">
                <a:latin typeface="Monotype Corsiva" pitchFamily="66" charset="0"/>
              </a:rPr>
              <a:t> статус , </a:t>
            </a:r>
            <a:r>
              <a:rPr lang="ru-RU" sz="2400" dirty="0" err="1" smtClean="0">
                <a:latin typeface="Monotype Corsiva" pitchFamily="66" charset="0"/>
              </a:rPr>
              <a:t>завантажувати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фотографії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відеозаписи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створювати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групи</a:t>
            </a:r>
            <a:r>
              <a:rPr lang="ru-RU" sz="2400" dirty="0" smtClean="0">
                <a:latin typeface="Monotype Corsiva" pitchFamily="66" charset="0"/>
              </a:rPr>
              <a:t> .</a:t>
            </a:r>
            <a:r>
              <a:rPr lang="ru-RU" sz="2400" dirty="0" smtClean="0">
                <a:latin typeface="Monotype Corsiva" pitchFamily="66" charset="0"/>
              </a:rPr>
              <a:t>Мережа ввела </a:t>
            </a:r>
            <a:r>
              <a:rPr lang="ru-RU" sz="2400" dirty="0" err="1" smtClean="0">
                <a:latin typeface="Monotype Corsiva" pitchFamily="66" charset="0"/>
              </a:rPr>
              <a:t>єдину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авторизацію</a:t>
            </a:r>
            <a:r>
              <a:rPr lang="ru-RU" sz="2400" dirty="0" smtClean="0">
                <a:latin typeface="Monotype Corsiva" pitchFamily="66" charset="0"/>
              </a:rPr>
              <a:t>, за </a:t>
            </a:r>
            <a:r>
              <a:rPr lang="ru-RU" sz="2400" dirty="0" err="1" smtClean="0">
                <a:latin typeface="Monotype Corsiva" pitchFamily="66" charset="0"/>
              </a:rPr>
              <a:t>допомогою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якої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її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користувачі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зможуть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використовували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свій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логін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пароль для </a:t>
            </a:r>
            <a:r>
              <a:rPr lang="ru-RU" sz="2400" dirty="0" err="1" smtClean="0">
                <a:latin typeface="Monotype Corsiva" pitchFamily="66" charset="0"/>
              </a:rPr>
              <a:t>авторизації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сторонніх</a:t>
            </a:r>
            <a:r>
              <a:rPr lang="ru-RU" sz="2400" dirty="0" smtClean="0">
                <a:latin typeface="Monotype Corsiva" pitchFamily="66" charset="0"/>
              </a:rPr>
              <a:t> сайтах. </a:t>
            </a:r>
            <a:r>
              <a:rPr lang="ru-RU" sz="2400" dirty="0" err="1" smtClean="0">
                <a:latin typeface="Monotype Corsiva" pitchFamily="66" charset="0"/>
              </a:rPr>
              <a:t>Також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сайті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оцінювати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фотографії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допомогою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оцінок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Однокласники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дозволяють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розділяти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друзів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групи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" name="Рисунок 2" descr="1322733554_odnoklassni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76672"/>
            <a:ext cx="1907704" cy="1730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Segoe Print" pitchFamily="2" charset="0"/>
              </a:rPr>
              <a:t>Опис сайту:</a:t>
            </a:r>
            <a:endParaRPr lang="ru-RU" sz="32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Segoe Print" pitchFamily="2" charset="0"/>
              </a:rPr>
              <a:t>Недоліки сайту:</a:t>
            </a:r>
            <a:endParaRPr lang="ru-RU" sz="36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• </a:t>
            </a:r>
            <a:r>
              <a:rPr lang="ru-RU" sz="2400" b="1" dirty="0" err="1">
                <a:latin typeface="Monotype Corsiva" pitchFamily="66" charset="0"/>
              </a:rPr>
              <a:t>Н</a:t>
            </a:r>
            <a:r>
              <a:rPr lang="ru-RU" sz="2400" b="1" dirty="0" err="1" smtClean="0">
                <a:latin typeface="Monotype Corsiva" pitchFamily="66" charset="0"/>
              </a:rPr>
              <a:t>емає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можливості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пересилати</a:t>
            </a:r>
            <a:r>
              <a:rPr lang="ru-RU" sz="2400" b="1" dirty="0" smtClean="0">
                <a:latin typeface="Monotype Corsiva" pitchFamily="66" charset="0"/>
              </a:rPr>
              <a:t> переписку </a:t>
            </a:r>
            <a:r>
              <a:rPr lang="ru-RU" sz="2400" b="1" dirty="0" err="1" smtClean="0">
                <a:latin typeface="Monotype Corsiva" pitchFamily="66" charset="0"/>
              </a:rPr>
              <a:t>з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вказанням</a:t>
            </a:r>
            <a:r>
              <a:rPr lang="ru-RU" sz="2400" b="1" dirty="0" smtClean="0">
                <a:latin typeface="Monotype Corsiva" pitchFamily="66" charset="0"/>
              </a:rPr>
              <a:t> на </a:t>
            </a:r>
            <a:r>
              <a:rPr lang="ru-RU" sz="2400" b="1" dirty="0" err="1" smtClean="0">
                <a:latin typeface="Monotype Corsiva" pitchFamily="66" charset="0"/>
              </a:rPr>
              <a:t>посилання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сторінки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іншого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користувача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• </a:t>
            </a:r>
            <a:r>
              <a:rPr lang="ru-RU" sz="2400" b="1" dirty="0" err="1">
                <a:latin typeface="Monotype Corsiva" pitchFamily="66" charset="0"/>
              </a:rPr>
              <a:t>Б</a:t>
            </a:r>
            <a:r>
              <a:rPr lang="ru-RU" sz="2400" b="1" dirty="0" err="1" smtClean="0">
                <a:latin typeface="Monotype Corsiva" pitchFamily="66" charset="0"/>
              </a:rPr>
              <a:t>езліч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платних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ресурсів</a:t>
            </a:r>
            <a:r>
              <a:rPr lang="ru-RU" sz="2400" dirty="0" smtClean="0">
                <a:latin typeface="Monotype Corsiva" pitchFamily="66" charset="0"/>
              </a:rPr>
              <a:t>, таких як смайлики, </a:t>
            </a:r>
            <a:r>
              <a:rPr lang="ru-RU" sz="2400" dirty="0" err="1" smtClean="0">
                <a:latin typeface="Monotype Corsiva" pitchFamily="66" charset="0"/>
              </a:rPr>
              <a:t>оцінка</a:t>
            </a:r>
            <a:r>
              <a:rPr lang="ru-RU" sz="2400" dirty="0" smtClean="0">
                <a:latin typeface="Monotype Corsiva" pitchFamily="66" charset="0"/>
              </a:rPr>
              <a:t> 5 + для </a:t>
            </a:r>
            <a:r>
              <a:rPr lang="ru-RU" sz="2400" dirty="0" err="1" smtClean="0">
                <a:latin typeface="Monotype Corsiva" pitchFamily="66" charset="0"/>
              </a:rPr>
              <a:t>фотографій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інших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користувачів</a:t>
            </a:r>
            <a:r>
              <a:rPr lang="ru-RU" sz="2400" dirty="0" smtClean="0">
                <a:latin typeface="Monotype Corsiva" pitchFamily="66" charset="0"/>
              </a:rPr>
              <a:t>  та </a:t>
            </a:r>
            <a:r>
              <a:rPr lang="ru-RU" sz="2400" dirty="0" err="1" smtClean="0">
                <a:latin typeface="Monotype Corsiva" pitchFamily="66" charset="0"/>
              </a:rPr>
              <a:t>інше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latin typeface="Monotype Corsiva" pitchFamily="66" charset="0"/>
              </a:rPr>
              <a:t>• </a:t>
            </a:r>
            <a:r>
              <a:rPr lang="ru-RU" sz="2400" b="1" dirty="0" err="1">
                <a:latin typeface="Monotype Corsiva" pitchFamily="66" charset="0"/>
              </a:rPr>
              <a:t>П</a:t>
            </a:r>
            <a:r>
              <a:rPr lang="ru-RU" sz="2400" b="1" dirty="0" err="1" smtClean="0">
                <a:latin typeface="Monotype Corsiva" pitchFamily="66" charset="0"/>
              </a:rPr>
              <a:t>риватність</a:t>
            </a:r>
            <a:r>
              <a:rPr lang="ru-RU" sz="2400" dirty="0" smtClean="0">
                <a:latin typeface="Monotype Corsiva" pitchFamily="66" charset="0"/>
              </a:rPr>
              <a:t>, в </a:t>
            </a:r>
            <a:r>
              <a:rPr lang="ru-RU" sz="2400" dirty="0" err="1" smtClean="0">
                <a:latin typeface="Monotype Corsiva" pitchFamily="66" charset="0"/>
              </a:rPr>
              <a:t>розділі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гості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переглянути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всіх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хто</a:t>
            </a:r>
            <a:r>
              <a:rPr lang="ru-RU" sz="2400" dirty="0" smtClean="0">
                <a:latin typeface="Monotype Corsiva" pitchFamily="66" charset="0"/>
              </a:rPr>
              <a:t> заходив на </a:t>
            </a:r>
            <a:r>
              <a:rPr lang="ru-RU" sz="2400" dirty="0" err="1" smtClean="0">
                <a:latin typeface="Monotype Corsiva" pitchFamily="66" charset="0"/>
              </a:rPr>
              <a:t>сторінку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вказанням</a:t>
            </a:r>
            <a:r>
              <a:rPr lang="ru-RU" sz="2400" dirty="0" smtClean="0">
                <a:latin typeface="Monotype Corsiva" pitchFamily="66" charset="0"/>
              </a:rPr>
              <a:t> точного часу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latin typeface="Monotype Corsiva" pitchFamily="66" charset="0"/>
              </a:rPr>
              <a:t>• </a:t>
            </a:r>
            <a:r>
              <a:rPr lang="ru-RU" sz="2400" b="1" dirty="0" err="1" smtClean="0">
                <a:latin typeface="Monotype Corsiva" pitchFamily="66" charset="0"/>
              </a:rPr>
              <a:t>Обмежена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кількість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друзів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latin typeface="Monotype Corsiva" pitchFamily="66" charset="0"/>
              </a:rPr>
              <a:t>•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І </a:t>
            </a:r>
            <a:r>
              <a:rPr lang="ru-RU" sz="2400" dirty="0" err="1" smtClean="0">
                <a:latin typeface="Monotype Corsiva" pitchFamily="66" charset="0"/>
              </a:rPr>
              <a:t>саме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критиковане</a:t>
            </a:r>
            <a:r>
              <a:rPr lang="ru-RU" sz="2400" dirty="0" smtClean="0">
                <a:latin typeface="Monotype Corsiva" pitchFamily="66" charset="0"/>
              </a:rPr>
              <a:t> - </a:t>
            </a:r>
            <a:r>
              <a:rPr lang="ru-RU" sz="2400" b="1" dirty="0" smtClean="0">
                <a:latin typeface="Monotype Corsiva" pitchFamily="66" charset="0"/>
              </a:rPr>
              <a:t>на </a:t>
            </a:r>
            <a:r>
              <a:rPr lang="ru-RU" sz="2400" b="1" dirty="0" err="1" smtClean="0">
                <a:latin typeface="Monotype Corsiva" pitchFamily="66" charset="0"/>
              </a:rPr>
              <a:t>повільній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швидкості</a:t>
            </a:r>
            <a:r>
              <a:rPr lang="ru-RU" sz="2400" b="1" dirty="0" smtClean="0">
                <a:latin typeface="Monotype Corsiva" pitchFamily="66" charset="0"/>
              </a:rPr>
              <a:t> сайт </a:t>
            </a:r>
            <a:r>
              <a:rPr lang="ru-RU" sz="2400" b="1" dirty="0" err="1" smtClean="0">
                <a:latin typeface="Monotype Corsiva" pitchFamily="66" charset="0"/>
              </a:rPr>
              <a:t>дуже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довго</a:t>
            </a:r>
            <a:r>
              <a:rPr lang="ru-RU" sz="2400" b="1" dirty="0" smtClean="0">
                <a:latin typeface="Monotype Corsiva" pitchFamily="66" charset="0"/>
              </a:rPr>
              <a:t> грузиться, </a:t>
            </a:r>
            <a:r>
              <a:rPr lang="ru-RU" sz="2400" b="1" dirty="0" err="1" smtClean="0">
                <a:latin typeface="Monotype Corsiva" pitchFamily="66" charset="0"/>
              </a:rPr>
              <a:t>висне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92206">
            <a:off x="7278508" y="577291"/>
            <a:ext cx="1380163" cy="10815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20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20472" y="6669360"/>
            <a:ext cx="323528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3407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Вконтакті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75608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Тип сторінки: </a:t>
            </a:r>
            <a:r>
              <a:rPr lang="uk-UA" sz="2400" dirty="0" smtClean="0"/>
              <a:t>соціальна мережа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Реєстрація: </a:t>
            </a:r>
            <a:r>
              <a:rPr lang="uk-UA" sz="2400" dirty="0" smtClean="0"/>
              <a:t>вільна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Мова (и): </a:t>
            </a:r>
            <a:r>
              <a:rPr lang="uk-UA" sz="2400" dirty="0" smtClean="0"/>
              <a:t>багатомовний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Відвідуваність: </a:t>
            </a:r>
            <a:r>
              <a:rPr lang="uk-UA" sz="2400" dirty="0" smtClean="0"/>
              <a:t>137 млн. (зареєстрованих), 42 млн. (активних)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Власник: </a:t>
            </a:r>
            <a:r>
              <a:rPr lang="uk-UA" sz="2400" dirty="0" smtClean="0"/>
              <a:t>ООО </a:t>
            </a:r>
            <a:r>
              <a:rPr lang="uk-UA" sz="2400" dirty="0" err="1" smtClean="0"/>
              <a:t>“Вконтакті”</a:t>
            </a:r>
            <a:endParaRPr lang="uk-UA" sz="2400" dirty="0" smtClean="0"/>
          </a:p>
          <a:p>
            <a:endParaRPr lang="ru-RU" dirty="0"/>
          </a:p>
        </p:txBody>
      </p:sp>
      <p:pic>
        <p:nvPicPr>
          <p:cNvPr id="4" name="Рисунок 3" descr="7586610.ihnbxpcodc.W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437112"/>
            <a:ext cx="4424040" cy="18058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Зміст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56166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Monotype Corsiva" pitchFamily="66" charset="0"/>
              </a:rPr>
              <a:t>Найбільша</a:t>
            </a:r>
            <a:r>
              <a:rPr lang="ru-RU" sz="2000" dirty="0" smtClean="0">
                <a:latin typeface="Monotype Corsiva" pitchFamily="66" charset="0"/>
              </a:rPr>
              <a:t> в </a:t>
            </a:r>
            <a:r>
              <a:rPr lang="ru-RU" sz="2000" dirty="0" err="1" smtClean="0">
                <a:latin typeface="Monotype Corsiva" pitchFamily="66" charset="0"/>
              </a:rPr>
              <a:t>Рунеті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соціальна</a:t>
            </a:r>
            <a:r>
              <a:rPr lang="ru-RU" sz="2000" dirty="0" smtClean="0">
                <a:latin typeface="Monotype Corsiva" pitchFamily="66" charset="0"/>
              </a:rPr>
              <a:t> мережа, </a:t>
            </a:r>
            <a:r>
              <a:rPr lang="ru-RU" sz="2000" dirty="0" err="1" smtClean="0">
                <a:latin typeface="Monotype Corsiva" pitchFamily="66" charset="0"/>
              </a:rPr>
              <a:t>третій</a:t>
            </a:r>
            <a:r>
              <a:rPr lang="ru-RU" sz="2000" dirty="0" smtClean="0">
                <a:latin typeface="Monotype Corsiva" pitchFamily="66" charset="0"/>
              </a:rPr>
              <a:t> за </a:t>
            </a:r>
            <a:r>
              <a:rPr lang="ru-RU" sz="2000" dirty="0" err="1" smtClean="0">
                <a:latin typeface="Monotype Corsiva" pitchFamily="66" charset="0"/>
              </a:rPr>
              <a:t>популярністю</a:t>
            </a:r>
            <a:r>
              <a:rPr lang="ru-RU" sz="2000" dirty="0" smtClean="0">
                <a:latin typeface="Monotype Corsiva" pitchFamily="66" charset="0"/>
              </a:rPr>
              <a:t> сайт на </a:t>
            </a:r>
            <a:r>
              <a:rPr lang="ru-RU" sz="2000" dirty="0" err="1" smtClean="0">
                <a:latin typeface="Monotype Corsiva" pitchFamily="66" charset="0"/>
              </a:rPr>
              <a:t>території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України</a:t>
            </a:r>
            <a:r>
              <a:rPr lang="ru-RU" sz="2000" dirty="0" smtClean="0">
                <a:latin typeface="Monotype Corsiva" pitchFamily="66" charset="0"/>
              </a:rPr>
              <a:t> та </a:t>
            </a:r>
            <a:r>
              <a:rPr lang="ru-RU" sz="2000" dirty="0" err="1" smtClean="0">
                <a:latin typeface="Monotype Corsiva" pitchFamily="66" charset="0"/>
              </a:rPr>
              <a:t>Білорусії</a:t>
            </a:r>
            <a:r>
              <a:rPr lang="ru-RU" sz="2000" dirty="0" smtClean="0">
                <a:latin typeface="Monotype Corsiva" pitchFamily="66" charset="0"/>
              </a:rPr>
              <a:t>. Ресурс </a:t>
            </a:r>
            <a:r>
              <a:rPr lang="ru-RU" sz="2000" dirty="0" err="1" smtClean="0">
                <a:latin typeface="Monotype Corsiva" pitchFamily="66" charset="0"/>
              </a:rPr>
              <a:t>спочатку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позиціонував</a:t>
            </a:r>
            <a:r>
              <a:rPr lang="ru-RU" sz="2000" dirty="0" smtClean="0">
                <a:latin typeface="Monotype Corsiva" pitchFamily="66" charset="0"/>
              </a:rPr>
              <a:t> себе як </a:t>
            </a:r>
            <a:r>
              <a:rPr lang="ru-RU" sz="2000" dirty="0" err="1" smtClean="0">
                <a:latin typeface="Monotype Corsiva" pitchFamily="66" charset="0"/>
              </a:rPr>
              <a:t>соціальна</a:t>
            </a:r>
            <a:r>
              <a:rPr lang="ru-RU" sz="2000" dirty="0" smtClean="0">
                <a:latin typeface="Monotype Corsiva" pitchFamily="66" charset="0"/>
              </a:rPr>
              <a:t> мережа для </a:t>
            </a:r>
            <a:r>
              <a:rPr lang="ru-RU" sz="2000" dirty="0" err="1" smtClean="0">
                <a:latin typeface="Monotype Corsiva" pitchFamily="66" charset="0"/>
              </a:rPr>
              <a:t>студентів</a:t>
            </a:r>
            <a:r>
              <a:rPr lang="ru-RU" sz="2000" dirty="0" smtClean="0">
                <a:latin typeface="Monotype Corsiva" pitchFamily="66" charset="0"/>
              </a:rPr>
              <a:t> та </a:t>
            </a:r>
            <a:r>
              <a:rPr lang="ru-RU" sz="2000" dirty="0" err="1" smtClean="0">
                <a:latin typeface="Monotype Corsiva" pitchFamily="66" charset="0"/>
              </a:rPr>
              <a:t>випускників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російських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вузів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пізніше</a:t>
            </a:r>
            <a:r>
              <a:rPr lang="ru-RU" sz="2000" dirty="0" smtClean="0">
                <a:latin typeface="Monotype Corsiva" pitchFamily="66" charset="0"/>
              </a:rPr>
              <a:t> став </a:t>
            </a:r>
            <a:r>
              <a:rPr lang="ru-RU" sz="2000" dirty="0" err="1" smtClean="0">
                <a:latin typeface="Monotype Corsiva" pitchFamily="66" charset="0"/>
              </a:rPr>
              <a:t>називати</a:t>
            </a:r>
            <a:r>
              <a:rPr lang="ru-RU" sz="2000" dirty="0" smtClean="0">
                <a:latin typeface="Monotype Corsiva" pitchFamily="66" charset="0"/>
              </a:rPr>
              <a:t> себе "</a:t>
            </a:r>
            <a:r>
              <a:rPr lang="ru-RU" sz="2000" dirty="0" err="1" smtClean="0">
                <a:latin typeface="Monotype Corsiva" pitchFamily="66" charset="0"/>
              </a:rPr>
              <a:t>сучасним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швидким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естетичним</a:t>
            </a:r>
            <a:r>
              <a:rPr lang="ru-RU" sz="2000" dirty="0" smtClean="0">
                <a:latin typeface="Monotype Corsiva" pitchFamily="66" charset="0"/>
              </a:rPr>
              <a:t> способом </a:t>
            </a:r>
            <a:r>
              <a:rPr lang="ru-RU" sz="2000" dirty="0" err="1" smtClean="0">
                <a:latin typeface="Monotype Corsiva" pitchFamily="66" charset="0"/>
              </a:rPr>
              <a:t>спілкування</a:t>
            </a:r>
            <a:r>
              <a:rPr lang="ru-RU" sz="2000" dirty="0" smtClean="0">
                <a:latin typeface="Monotype Corsiva" pitchFamily="66" charset="0"/>
              </a:rPr>
              <a:t> в </a:t>
            </a:r>
            <a:r>
              <a:rPr lang="ru-RU" sz="2000" dirty="0" err="1" smtClean="0">
                <a:latin typeface="Monotype Corsiva" pitchFamily="66" charset="0"/>
              </a:rPr>
              <a:t>мережі</a:t>
            </a:r>
            <a:r>
              <a:rPr lang="ru-RU" sz="2000" dirty="0" smtClean="0">
                <a:latin typeface="Monotype Corsiva" pitchFamily="66" charset="0"/>
              </a:rPr>
              <a:t>". За </a:t>
            </a:r>
            <a:r>
              <a:rPr lang="ru-RU" sz="2000" dirty="0" err="1" smtClean="0">
                <a:latin typeface="Monotype Corsiva" pitchFamily="66" charset="0"/>
              </a:rPr>
              <a:t>даними</a:t>
            </a:r>
            <a:r>
              <a:rPr lang="ru-RU" sz="2000" dirty="0" smtClean="0">
                <a:latin typeface="Monotype Corsiva" pitchFamily="66" charset="0"/>
              </a:rPr>
              <a:t> на </a:t>
            </a:r>
            <a:r>
              <a:rPr lang="ru-RU" sz="2000" dirty="0" err="1" smtClean="0">
                <a:latin typeface="Monotype Corsiva" pitchFamily="66" charset="0"/>
              </a:rPr>
              <a:t>січень</a:t>
            </a:r>
            <a:r>
              <a:rPr lang="ru-RU" sz="2000" dirty="0" smtClean="0">
                <a:latin typeface="Monotype Corsiva" pitchFamily="66" charset="0"/>
              </a:rPr>
              <a:t> 2012 року </a:t>
            </a:r>
            <a:r>
              <a:rPr lang="ru-RU" sz="2000" dirty="0" err="1" smtClean="0">
                <a:latin typeface="Monotype Corsiva" pitchFamily="66" charset="0"/>
              </a:rPr>
              <a:t>щоденна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аудиторія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соціальної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мережі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перевищує</a:t>
            </a:r>
            <a:r>
              <a:rPr lang="ru-RU" sz="2000" dirty="0" smtClean="0">
                <a:latin typeface="Monotype Corsiva" pitchFamily="66" charset="0"/>
              </a:rPr>
              <a:t> 40 млн. </a:t>
            </a:r>
            <a:r>
              <a:rPr lang="ru-RU" sz="2000" dirty="0" err="1" smtClean="0">
                <a:latin typeface="Monotype Corsiva" pitchFamily="66" charset="0"/>
              </a:rPr>
              <a:t>користувачів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r>
              <a:rPr lang="ru-RU" sz="2000" dirty="0" smtClean="0">
                <a:latin typeface="Monotype Corsiva" pitchFamily="66" charset="0"/>
              </a:rPr>
              <a:t>1 </a:t>
            </a:r>
            <a:r>
              <a:rPr lang="ru-RU" sz="2000" dirty="0" err="1" smtClean="0">
                <a:latin typeface="Monotype Corsiva" pitchFamily="66" charset="0"/>
              </a:rPr>
              <a:t>жовтня</a:t>
            </a:r>
            <a:r>
              <a:rPr lang="ru-RU" sz="2000" dirty="0" smtClean="0">
                <a:latin typeface="Monotype Corsiva" pitchFamily="66" charset="0"/>
              </a:rPr>
              <a:t> 2006 року</a:t>
            </a:r>
            <a:r>
              <a:rPr lang="ru-RU" sz="2000" dirty="0">
                <a:latin typeface="Monotype Corsiva" pitchFamily="66" charset="0"/>
              </a:rPr>
              <a:t> </a:t>
            </a:r>
            <a:r>
              <a:rPr lang="ru-RU" sz="2000" dirty="0" err="1">
                <a:latin typeface="Monotype Corsiva" pitchFamily="66" charset="0"/>
              </a:rPr>
              <a:t>було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зареєстроване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доменне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ім</a:t>
            </a:r>
            <a:r>
              <a:rPr lang="en-US" sz="2000" dirty="0" smtClean="0">
                <a:latin typeface="Monotype Corsiva" pitchFamily="66" charset="0"/>
              </a:rPr>
              <a:t>`</a:t>
            </a:r>
            <a:r>
              <a:rPr lang="ru-RU" sz="2000" dirty="0" smtClean="0">
                <a:latin typeface="Monotype Corsiva" pitchFamily="66" charset="0"/>
              </a:rPr>
              <a:t>я </a:t>
            </a:r>
            <a:r>
              <a:rPr lang="ru-RU" sz="2000" dirty="0">
                <a:latin typeface="Monotype Corsiva" pitchFamily="66" charset="0"/>
              </a:rPr>
              <a:t> </a:t>
            </a:r>
            <a:r>
              <a:rPr lang="en-US" sz="2000" dirty="0">
                <a:latin typeface="Monotype Corsiva" pitchFamily="66" charset="0"/>
              </a:rPr>
              <a:t>vkontakte.ru </a:t>
            </a:r>
            <a:r>
              <a:rPr lang="uk-UA" sz="2000" dirty="0" smtClean="0">
                <a:latin typeface="Monotype Corsiva" pitchFamily="66" charset="0"/>
              </a:rPr>
              <a:t>товариством з обмеженою відповідальністю </a:t>
            </a:r>
            <a:r>
              <a:rPr lang="ru-RU" sz="2000" dirty="0">
                <a:latin typeface="Monotype Corsiva" pitchFamily="66" charset="0"/>
              </a:rPr>
              <a:t> </a:t>
            </a:r>
            <a:r>
              <a:rPr lang="ru-RU" sz="2000" b="1" dirty="0">
                <a:latin typeface="Monotype Corsiva" pitchFamily="66" charset="0"/>
              </a:rPr>
              <a:t>«В </a:t>
            </a:r>
            <a:r>
              <a:rPr lang="ru-RU" sz="2000" dirty="0">
                <a:latin typeface="Monotype Corsiva" pitchFamily="66" charset="0"/>
              </a:rPr>
              <a:t>Контакте</a:t>
            </a:r>
            <a:r>
              <a:rPr lang="ru-RU" sz="2000" b="1" dirty="0">
                <a:latin typeface="Monotype Corsiva" pitchFamily="66" charset="0"/>
              </a:rPr>
              <a:t>»</a:t>
            </a:r>
            <a:r>
              <a:rPr lang="ru-RU" sz="2000" dirty="0">
                <a:latin typeface="Monotype Corsiva" pitchFamily="66" charset="0"/>
              </a:rPr>
              <a:t>. </a:t>
            </a:r>
            <a:r>
              <a:rPr lang="ru-RU" sz="2000" dirty="0" err="1">
                <a:latin typeface="Monotype Corsiva" pitchFamily="66" charset="0"/>
              </a:rPr>
              <a:t>Цю</a:t>
            </a:r>
            <a:r>
              <a:rPr lang="ru-RU" sz="2000" dirty="0">
                <a:latin typeface="Monotype Corsiva" pitchFamily="66" charset="0"/>
              </a:rPr>
              <a:t> дату </a:t>
            </a:r>
            <a:r>
              <a:rPr lang="ru-RU" sz="2000" dirty="0" err="1">
                <a:latin typeface="Monotype Corsiva" pitchFamily="66" charset="0"/>
              </a:rPr>
              <a:t>прийнято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вважати</a:t>
            </a:r>
            <a:r>
              <a:rPr lang="ru-RU" sz="2000" dirty="0">
                <a:latin typeface="Monotype Corsiva" pitchFamily="66" charset="0"/>
              </a:rPr>
              <a:t> датою </a:t>
            </a:r>
            <a:r>
              <a:rPr lang="ru-RU" sz="2000" dirty="0" err="1">
                <a:latin typeface="Monotype Corsiva" pitchFamily="66" charset="0"/>
              </a:rPr>
              <a:t>заснування</a:t>
            </a:r>
            <a:r>
              <a:rPr lang="ru-RU" sz="2000" dirty="0">
                <a:latin typeface="Monotype Corsiva" pitchFamily="66" charset="0"/>
              </a:rPr>
              <a:t> сайту</a:t>
            </a:r>
            <a:r>
              <a:rPr lang="ru-RU" sz="2000" dirty="0" smtClean="0">
                <a:latin typeface="Monotype Corsiva" pitchFamily="66" charset="0"/>
              </a:rPr>
              <a:t>. Автором сайту </a:t>
            </a:r>
            <a:r>
              <a:rPr lang="ru-RU" sz="2000" dirty="0" err="1" smtClean="0">
                <a:latin typeface="Monotype Corsiva" pitchFamily="66" charset="0"/>
              </a:rPr>
              <a:t>являється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</a:t>
            </a:r>
            <a:r>
              <a:rPr lang="ru-RU" sz="2000" dirty="0" err="1" smtClean="0">
                <a:latin typeface="Monotype Corsiva" pitchFamily="66" charset="0"/>
              </a:rPr>
              <a:t>авло</a:t>
            </a:r>
            <a:r>
              <a:rPr lang="ru-RU" sz="2000" dirty="0" smtClean="0">
                <a:latin typeface="Monotype Corsiva" pitchFamily="66" charset="0"/>
              </a:rPr>
              <a:t> Дуров.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" name="Рисунок 2" descr="VK-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1905000" cy="1905000"/>
          </a:xfrm>
          <a:prstGeom prst="rect">
            <a:avLst/>
          </a:prstGeom>
        </p:spPr>
      </p:pic>
      <p:pic>
        <p:nvPicPr>
          <p:cNvPr id="4" name="Рисунок 3" descr="untitled-4_1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437112"/>
            <a:ext cx="3305926" cy="2016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Зміст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48464" y="6669360"/>
            <a:ext cx="395536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76672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Зміст</a:t>
            </a:r>
            <a:endParaRPr lang="ru-RU" sz="4400" b="1" i="1" u="sng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24744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♦ </a:t>
            </a:r>
            <a:r>
              <a:rPr lang="uk-UA" dirty="0" smtClean="0">
                <a:hlinkClick r:id="rId2" action="ppaction://hlinksldjump"/>
              </a:rPr>
              <a:t>Соціальна мережа</a:t>
            </a:r>
            <a:endParaRPr lang="uk-UA" dirty="0" smtClean="0"/>
          </a:p>
          <a:p>
            <a:r>
              <a:rPr lang="uk-UA" dirty="0" smtClean="0"/>
              <a:t>♦ </a:t>
            </a:r>
            <a:r>
              <a:rPr lang="uk-UA" dirty="0" smtClean="0">
                <a:hlinkClick r:id="rId3" action="ppaction://hlinksldjump"/>
              </a:rPr>
              <a:t>Відомі </a:t>
            </a:r>
            <a:r>
              <a:rPr lang="uk-UA" dirty="0" err="1" smtClean="0">
                <a:hlinkClick r:id="rId3" action="ppaction://hlinksldjump"/>
              </a:rPr>
              <a:t>соц.мережі</a:t>
            </a:r>
            <a:endParaRPr lang="uk-UA" dirty="0" smtClean="0"/>
          </a:p>
          <a:p>
            <a:r>
              <a:rPr lang="uk-UA" dirty="0" smtClean="0"/>
              <a:t>♦ </a:t>
            </a:r>
            <a:r>
              <a:rPr lang="uk-UA" dirty="0" smtClean="0">
                <a:hlinkClick r:id="rId4" action="ppaction://hlinksldjump"/>
              </a:rPr>
              <a:t>Кількість користувачів</a:t>
            </a:r>
            <a:endParaRPr lang="uk-UA" dirty="0" smtClean="0"/>
          </a:p>
          <a:p>
            <a:r>
              <a:rPr lang="uk-UA" dirty="0" smtClean="0"/>
              <a:t>♦ </a:t>
            </a:r>
            <a:r>
              <a:rPr lang="en-US" dirty="0" err="1" smtClean="0">
                <a:hlinkClick r:id="rId5" action="ppaction://hlinksldjump"/>
              </a:rPr>
              <a:t>Facebook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uk-UA" dirty="0" smtClean="0">
                <a:hlinkClick r:id="rId6" action="ppaction://hlinksldjump"/>
              </a:rPr>
              <a:t>власник та дата заснування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- </a:t>
            </a:r>
            <a:r>
              <a:rPr lang="uk-UA" dirty="0" smtClean="0">
                <a:hlinkClick r:id="rId7" action="ppaction://hlinksldjump"/>
              </a:rPr>
              <a:t>опис сайту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- </a:t>
            </a:r>
            <a:r>
              <a:rPr lang="uk-UA" dirty="0" smtClean="0">
                <a:hlinkClick r:id="rId8" action="ppaction://hlinksldjump"/>
              </a:rPr>
              <a:t>недоліки сайту</a:t>
            </a:r>
            <a:endParaRPr lang="uk-UA" dirty="0" smtClean="0"/>
          </a:p>
          <a:p>
            <a:r>
              <a:rPr lang="uk-UA" dirty="0" smtClean="0"/>
              <a:t>♦</a:t>
            </a:r>
            <a:r>
              <a:rPr lang="uk-UA" dirty="0" smtClean="0">
                <a:hlinkClick r:id="rId9" action="ppaction://hlinksldjump"/>
              </a:rPr>
              <a:t> </a:t>
            </a:r>
            <a:r>
              <a:rPr lang="en-US" dirty="0" smtClean="0">
                <a:hlinkClick r:id="rId9" action="ppaction://hlinksldjump"/>
              </a:rPr>
              <a:t>MySpace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-</a:t>
            </a:r>
            <a:r>
              <a:rPr lang="uk-UA" dirty="0" smtClean="0">
                <a:hlinkClick r:id="rId10" action="ppaction://hlinksldjump"/>
              </a:rPr>
              <a:t>власник та дата заснування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- </a:t>
            </a:r>
            <a:r>
              <a:rPr lang="uk-UA" dirty="0" smtClean="0">
                <a:hlinkClick r:id="rId11" action="ppaction://hlinksldjump"/>
              </a:rPr>
              <a:t>опис сайту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- </a:t>
            </a:r>
            <a:r>
              <a:rPr lang="uk-UA" dirty="0" smtClean="0">
                <a:hlinkClick r:id="rId12" action="ppaction://hlinksldjump"/>
              </a:rPr>
              <a:t>недоліки сайту</a:t>
            </a:r>
            <a:endParaRPr lang="uk-UA" dirty="0" smtClean="0"/>
          </a:p>
          <a:p>
            <a:r>
              <a:rPr lang="uk-UA" dirty="0" smtClean="0"/>
              <a:t>♦ </a:t>
            </a:r>
            <a:r>
              <a:rPr lang="uk-UA" dirty="0" smtClean="0">
                <a:hlinkClick r:id="rId13" action="ppaction://hlinksldjump"/>
              </a:rPr>
              <a:t>Однокласники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- </a:t>
            </a:r>
            <a:r>
              <a:rPr lang="uk-UA" dirty="0" smtClean="0">
                <a:hlinkClick r:id="rId14" action="ppaction://hlinksldjump"/>
              </a:rPr>
              <a:t>власник та дата заснування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- </a:t>
            </a:r>
            <a:r>
              <a:rPr lang="uk-UA" dirty="0" smtClean="0">
                <a:hlinkClick r:id="rId15" action="ppaction://hlinksldjump"/>
              </a:rPr>
              <a:t>опис сайту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- </a:t>
            </a:r>
            <a:r>
              <a:rPr lang="uk-UA" dirty="0" smtClean="0">
                <a:hlinkClick r:id="rId16" action="ppaction://hlinksldjump"/>
              </a:rPr>
              <a:t>недоліки сайту</a:t>
            </a:r>
            <a:r>
              <a:rPr lang="en-US" dirty="0" smtClean="0">
                <a:hlinkClick r:id="rId16" action="ppaction://hlinksldjump"/>
              </a:rPr>
              <a:t> </a:t>
            </a:r>
            <a:endParaRPr lang="uk-UA" dirty="0" smtClean="0"/>
          </a:p>
          <a:p>
            <a:r>
              <a:rPr lang="uk-UA" dirty="0" smtClean="0"/>
              <a:t>♦ </a:t>
            </a:r>
            <a:r>
              <a:rPr lang="uk-UA" dirty="0" err="1" smtClean="0">
                <a:hlinkClick r:id="rId17" action="ppaction://hlinksldjump"/>
              </a:rPr>
              <a:t>Вконтакті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- </a:t>
            </a:r>
            <a:r>
              <a:rPr lang="uk-UA" dirty="0" smtClean="0">
                <a:hlinkClick r:id="rId18" action="ppaction://hlinksldjump"/>
              </a:rPr>
              <a:t>власник та дата заснування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- </a:t>
            </a:r>
            <a:r>
              <a:rPr lang="uk-UA" dirty="0" smtClean="0">
                <a:hlinkClick r:id="rId19" action="ppaction://hlinksldjump"/>
              </a:rPr>
              <a:t>опис сайту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- </a:t>
            </a:r>
            <a:r>
              <a:rPr lang="uk-UA" dirty="0" smtClean="0">
                <a:hlinkClick r:id="rId20" action="ppaction://hlinksldjump"/>
              </a:rPr>
              <a:t>недоліки сайту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92480" y="6597352"/>
            <a:ext cx="251520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Segoe Print" pitchFamily="2" charset="0"/>
              </a:rPr>
              <a:t>Опис сайту:</a:t>
            </a:r>
            <a:endParaRPr lang="ru-RU" sz="32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" name="Рисунок 2" descr="VK-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04664"/>
            <a:ext cx="19050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412776"/>
            <a:ext cx="61926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Користувачам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Вконтакті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доступний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характерний</a:t>
            </a:r>
            <a:r>
              <a:rPr lang="ru-RU" sz="2400" dirty="0" smtClean="0">
                <a:latin typeface="Monotype Corsiva" pitchFamily="66" charset="0"/>
              </a:rPr>
              <a:t> для </a:t>
            </a:r>
            <a:r>
              <a:rPr lang="ru-RU" sz="2400" dirty="0" err="1" smtClean="0">
                <a:latin typeface="Monotype Corsiva" pitchFamily="66" charset="0"/>
              </a:rPr>
              <a:t>багатьох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соціальних</a:t>
            </a:r>
            <a:r>
              <a:rPr lang="ru-RU" sz="2400" dirty="0" smtClean="0">
                <a:latin typeface="Monotype Corsiva" pitchFamily="66" charset="0"/>
              </a:rPr>
              <a:t> мереж </a:t>
            </a:r>
            <a:r>
              <a:rPr lang="ru-RU" sz="2400" dirty="0" err="1" smtClean="0">
                <a:latin typeface="Monotype Corsiva" pitchFamily="66" charset="0"/>
              </a:rPr>
              <a:t>набір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можливостей</a:t>
            </a:r>
            <a:r>
              <a:rPr lang="ru-RU" sz="2400" dirty="0" smtClean="0">
                <a:latin typeface="Monotype Corsiva" pitchFamily="66" charset="0"/>
              </a:rPr>
              <a:t>: </a:t>
            </a:r>
            <a:r>
              <a:rPr lang="ru-RU" sz="2400" dirty="0" err="1" smtClean="0">
                <a:latin typeface="Monotype Corsiva" pitchFamily="66" charset="0"/>
              </a:rPr>
              <a:t>створювати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профіль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інформацією</a:t>
            </a:r>
            <a:r>
              <a:rPr lang="ru-RU" sz="2400" dirty="0" smtClean="0">
                <a:latin typeface="Monotype Corsiva" pitchFamily="66" charset="0"/>
              </a:rPr>
              <a:t> про себе , </a:t>
            </a:r>
            <a:r>
              <a:rPr lang="ru-RU" sz="2400" dirty="0" err="1" smtClean="0">
                <a:latin typeface="Monotype Corsiva" pitchFamily="66" charset="0"/>
              </a:rPr>
              <a:t>створювати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розповсюджувати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контент</a:t>
            </a:r>
            <a:r>
              <a:rPr lang="ru-RU" sz="2400" dirty="0" smtClean="0">
                <a:latin typeface="Monotype Corsiva" pitchFamily="66" charset="0"/>
              </a:rPr>
              <a:t> , </a:t>
            </a:r>
            <a:r>
              <a:rPr lang="ru-RU" sz="2400" dirty="0" err="1" smtClean="0">
                <a:latin typeface="Monotype Corsiva" pitchFamily="66" charset="0"/>
              </a:rPr>
              <a:t>гнучко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управляти</a:t>
            </a:r>
            <a:r>
              <a:rPr lang="ru-RU" sz="2400" dirty="0" smtClean="0">
                <a:latin typeface="Monotype Corsiva" pitchFamily="66" charset="0"/>
              </a:rPr>
              <a:t> настройками доступу , </a:t>
            </a:r>
            <a:r>
              <a:rPr lang="ru-RU" sz="2400" dirty="0" err="1" smtClean="0">
                <a:latin typeface="Monotype Corsiva" pitchFamily="66" charset="0"/>
              </a:rPr>
              <a:t>взаємодіяти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іншими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користувачами</a:t>
            </a:r>
            <a:r>
              <a:rPr lang="ru-RU" sz="2400" dirty="0" smtClean="0">
                <a:latin typeface="Monotype Corsiva" pitchFamily="66" charset="0"/>
              </a:rPr>
              <a:t> приватно (через </a:t>
            </a:r>
            <a:r>
              <a:rPr lang="ru-RU" sz="2400" dirty="0" err="1" smtClean="0">
                <a:latin typeface="Monotype Corsiva" pitchFamily="66" charset="0"/>
              </a:rPr>
              <a:t>приватні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повідомлення</a:t>
            </a:r>
            <a:r>
              <a:rPr lang="ru-RU" sz="2400" dirty="0" smtClean="0">
                <a:latin typeface="Monotype Corsiva" pitchFamily="66" charset="0"/>
              </a:rPr>
              <a:t> )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публічно</a:t>
            </a:r>
            <a:r>
              <a:rPr lang="ru-RU" sz="2400" dirty="0" smtClean="0">
                <a:latin typeface="Monotype Corsiva" pitchFamily="66" charset="0"/>
              </a:rPr>
              <a:t> ( </a:t>
            </a:r>
            <a:r>
              <a:rPr lang="ru-RU" sz="2400" dirty="0" err="1" smtClean="0">
                <a:latin typeface="Monotype Corsiva" pitchFamily="66" charset="0"/>
              </a:rPr>
              <a:t>залишаючи</a:t>
            </a:r>
            <a:r>
              <a:rPr lang="ru-RU" sz="2400" dirty="0" smtClean="0">
                <a:latin typeface="Monotype Corsiva" pitchFamily="66" charset="0"/>
              </a:rPr>
              <a:t> записи на "</a:t>
            </a:r>
            <a:r>
              <a:rPr lang="ru-RU" sz="2400" dirty="0" err="1" smtClean="0">
                <a:latin typeface="Monotype Corsiva" pitchFamily="66" charset="0"/>
              </a:rPr>
              <a:t>стіні</a:t>
            </a:r>
            <a:r>
              <a:rPr lang="ru-RU" sz="2400" dirty="0" smtClean="0">
                <a:latin typeface="Monotype Corsiva" pitchFamily="66" charset="0"/>
              </a:rPr>
              <a:t> " ) . </a:t>
            </a:r>
            <a:r>
              <a:rPr lang="ru-RU" sz="2400" dirty="0" err="1" smtClean="0">
                <a:latin typeface="Monotype Corsiva" pitchFamily="66" charset="0"/>
              </a:rPr>
              <a:t>Окрім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можливості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писати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нові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повідомлення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користувач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залишати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коментарі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під</a:t>
            </a:r>
            <a:r>
              <a:rPr lang="ru-RU" sz="2400" dirty="0" smtClean="0">
                <a:latin typeface="Monotype Corsiva" pitchFamily="66" charset="0"/>
              </a:rPr>
              <a:t> уже </a:t>
            </a:r>
            <a:r>
              <a:rPr lang="ru-RU" sz="2400" dirty="0" err="1" smtClean="0">
                <a:latin typeface="Monotype Corsiva" pitchFamily="66" charset="0"/>
              </a:rPr>
              <a:t>опублікування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контентом</a:t>
            </a:r>
            <a:r>
              <a:rPr lang="ru-RU" sz="2400" dirty="0" smtClean="0">
                <a:latin typeface="Monotype Corsiva" pitchFamily="66" charset="0"/>
              </a:rPr>
              <a:t>. До </a:t>
            </a:r>
            <a:r>
              <a:rPr lang="ru-RU" sz="2400" dirty="0" err="1" smtClean="0">
                <a:latin typeface="Monotype Corsiva" pitchFamily="66" charset="0"/>
              </a:rPr>
              <a:t>повідомлень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прикріплювати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фотографії</a:t>
            </a:r>
            <a:r>
              <a:rPr lang="ru-RU" sz="2400" dirty="0" smtClean="0">
                <a:latin typeface="Monotype Corsiva" pitchFamily="66" charset="0"/>
              </a:rPr>
              <a:t> , </a:t>
            </a:r>
            <a:r>
              <a:rPr lang="ru-RU" sz="2400" dirty="0" err="1" smtClean="0">
                <a:latin typeface="Monotype Corsiva" pitchFamily="66" charset="0"/>
              </a:rPr>
              <a:t>аудіо</a:t>
            </a:r>
            <a:r>
              <a:rPr lang="ru-RU" sz="2400" dirty="0" smtClean="0">
                <a:latin typeface="Monotype Corsiva" pitchFamily="66" charset="0"/>
              </a:rPr>
              <a:t> - треки , </a:t>
            </a:r>
            <a:r>
              <a:rPr lang="ru-RU" sz="2400" dirty="0" err="1" smtClean="0">
                <a:latin typeface="Monotype Corsiva" pitchFamily="66" charset="0"/>
              </a:rPr>
              <a:t>відеозаписи</a:t>
            </a:r>
            <a:r>
              <a:rPr lang="ru-RU" sz="2400" dirty="0" smtClean="0">
                <a:latin typeface="Monotype Corsiva" pitchFamily="66" charset="0"/>
              </a:rPr>
              <a:t> , </a:t>
            </a:r>
            <a:r>
              <a:rPr lang="ru-RU" sz="2400" dirty="0" err="1" smtClean="0">
                <a:latin typeface="Monotype Corsiva" pitchFamily="66" charset="0"/>
              </a:rPr>
              <a:t>графіті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опитування</a:t>
            </a:r>
            <a:r>
              <a:rPr lang="ru-RU" sz="2400" dirty="0" smtClean="0">
                <a:latin typeface="Monotype Corsiva" pitchFamily="66" charset="0"/>
              </a:rPr>
              <a:t> . </a:t>
            </a:r>
            <a:r>
              <a:rPr lang="ru-RU" sz="2400" dirty="0" err="1">
                <a:latin typeface="Monotype Corsiva" pitchFamily="66" charset="0"/>
              </a:rPr>
              <a:t>Т</a:t>
            </a:r>
            <a:r>
              <a:rPr lang="ru-RU" sz="2400" dirty="0" err="1" smtClean="0">
                <a:latin typeface="Monotype Corsiva" pitchFamily="66" charset="0"/>
              </a:rPr>
              <a:t>акож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самостійно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закачати</a:t>
            </a:r>
            <a:r>
              <a:rPr lang="ru-RU" sz="2400" dirty="0" smtClean="0">
                <a:latin typeface="Monotype Corsiva" pitchFamily="66" charset="0"/>
              </a:rPr>
              <a:t> на сайт </a:t>
            </a:r>
            <a:r>
              <a:rPr lang="ru-RU" sz="2400" dirty="0" err="1" smtClean="0">
                <a:latin typeface="Monotype Corsiva" pitchFamily="66" charset="0"/>
              </a:rPr>
              <a:t>аудіо</a:t>
            </a:r>
            <a:r>
              <a:rPr lang="ru-RU" sz="2400" dirty="0" smtClean="0">
                <a:latin typeface="Monotype Corsiva" pitchFamily="66" charset="0"/>
              </a:rPr>
              <a:t> - </a:t>
            </a:r>
            <a:r>
              <a:rPr lang="ru-RU" sz="2400" dirty="0" err="1" smtClean="0">
                <a:latin typeface="Monotype Corsiva" pitchFamily="66" charset="0"/>
              </a:rPr>
              <a:t>запис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або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відеозапис</a:t>
            </a:r>
            <a:r>
              <a:rPr lang="ru-RU" sz="2400" dirty="0" smtClean="0">
                <a:latin typeface="Monotype Corsiva" pitchFamily="66" charset="0"/>
              </a:rPr>
              <a:t> 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623731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669360"/>
            <a:ext cx="539552" cy="1886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Segoe Print" pitchFamily="2" charset="0"/>
              </a:rPr>
              <a:t>Недоліки сайту:</a:t>
            </a:r>
            <a:endParaRPr lang="ru-RU" sz="36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• </a:t>
            </a:r>
            <a:r>
              <a:rPr lang="ru-RU" sz="2400" b="1" dirty="0" err="1" smtClean="0">
                <a:latin typeface="Monotype Corsiva" pitchFamily="66" charset="0"/>
              </a:rPr>
              <a:t>Поміняти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ім'я</a:t>
            </a:r>
            <a:r>
              <a:rPr lang="ru-RU" sz="2400" b="1" dirty="0" smtClean="0">
                <a:latin typeface="Monotype Corsiva" pitchFamily="66" charset="0"/>
              </a:rPr>
              <a:t> на </a:t>
            </a:r>
            <a:r>
              <a:rPr lang="ru-RU" sz="2400" b="1" dirty="0" err="1" smtClean="0">
                <a:latin typeface="Monotype Corsiva" pitchFamily="66" charset="0"/>
              </a:rPr>
              <a:t>сайті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потрібно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вказати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хочете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змінити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причину </a:t>
            </a:r>
          </a:p>
          <a:p>
            <a:r>
              <a:rPr lang="ru-RU" sz="2400" dirty="0" smtClean="0">
                <a:latin typeface="Monotype Corsiva" pitchFamily="66" charset="0"/>
              </a:rPr>
              <a:t>• </a:t>
            </a:r>
            <a:r>
              <a:rPr lang="ru-RU" sz="2400" b="1" dirty="0" err="1">
                <a:latin typeface="Monotype Corsiva" pitchFamily="66" charset="0"/>
              </a:rPr>
              <a:t>Б</a:t>
            </a:r>
            <a:r>
              <a:rPr lang="ru-RU" sz="2400" b="1" dirty="0" err="1" smtClean="0">
                <a:latin typeface="Monotype Corsiva" pitchFamily="66" charset="0"/>
              </a:rPr>
              <a:t>агато</a:t>
            </a:r>
            <a:r>
              <a:rPr lang="ru-RU" sz="2400" b="1" dirty="0" smtClean="0">
                <a:latin typeface="Monotype Corsiva" pitchFamily="66" charset="0"/>
              </a:rPr>
              <a:t> нелегального </a:t>
            </a:r>
            <a:r>
              <a:rPr lang="ru-RU" sz="2400" b="1" dirty="0" err="1" smtClean="0">
                <a:latin typeface="Monotype Corsiva" pitchFamily="66" charset="0"/>
              </a:rPr>
              <a:t>контенту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музики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відео</a:t>
            </a:r>
            <a:r>
              <a:rPr lang="ru-RU" sz="2400" dirty="0" smtClean="0">
                <a:latin typeface="Monotype Corsiva" pitchFamily="66" charset="0"/>
              </a:rPr>
              <a:t> (</a:t>
            </a:r>
            <a:r>
              <a:rPr lang="ru-RU" sz="2400" dirty="0" err="1" smtClean="0">
                <a:latin typeface="Monotype Corsiva" pitchFamily="66" charset="0"/>
              </a:rPr>
              <a:t>хоча</a:t>
            </a:r>
            <a:r>
              <a:rPr lang="ru-RU" sz="2400" dirty="0" smtClean="0">
                <a:latin typeface="Monotype Corsiva" pitchFamily="66" charset="0"/>
              </a:rPr>
              <a:t> для </a:t>
            </a:r>
            <a:r>
              <a:rPr lang="ru-RU" sz="2400" dirty="0" err="1" smtClean="0">
                <a:latin typeface="Monotype Corsiva" pitchFamily="66" charset="0"/>
              </a:rPr>
              <a:t>звичайних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користувачів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це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якраз</a:t>
            </a:r>
            <a:r>
              <a:rPr lang="ru-RU" sz="2400" dirty="0" smtClean="0">
                <a:latin typeface="Monotype Corsiva" pitchFamily="66" charset="0"/>
              </a:rPr>
              <a:t> плюс) </a:t>
            </a:r>
          </a:p>
          <a:p>
            <a:r>
              <a:rPr lang="ru-RU" sz="2400" dirty="0" smtClean="0">
                <a:latin typeface="Monotype Corsiva" pitchFamily="66" charset="0"/>
              </a:rPr>
              <a:t>•</a:t>
            </a:r>
            <a:r>
              <a:rPr lang="ru-RU" sz="2400" b="1" dirty="0" err="1" smtClean="0">
                <a:latin typeface="Monotype Corsiva" pitchFamily="66" charset="0"/>
              </a:rPr>
              <a:t>Середній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вік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відвідувачів</a:t>
            </a:r>
            <a:r>
              <a:rPr lang="ru-RU" sz="2400" b="1" dirty="0" smtClean="0">
                <a:latin typeface="Monotype Corsiva" pitchFamily="66" charset="0"/>
              </a:rPr>
              <a:t> сайту 10-30 </a:t>
            </a:r>
            <a:r>
              <a:rPr lang="ru-RU" sz="2400" b="1" dirty="0" err="1" smtClean="0">
                <a:latin typeface="Monotype Corsiva" pitchFamily="66" charset="0"/>
              </a:rPr>
              <a:t>років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більш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дорослі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воліють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Однокласники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005064"/>
            <a:ext cx="2366732" cy="23667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З </a:t>
            </a:r>
            <a:r>
              <a:rPr lang="ru-RU" sz="2800" dirty="0" err="1" smtClean="0">
                <a:latin typeface="Monotype Corsiva" pitchFamily="66" charset="0"/>
              </a:rPr>
              <a:t>моєї</a:t>
            </a:r>
            <a:r>
              <a:rPr lang="ru-RU" sz="2800" dirty="0" smtClean="0">
                <a:latin typeface="Monotype Corsiva" pitchFamily="66" charset="0"/>
              </a:rPr>
              <a:t> точки </a:t>
            </a:r>
            <a:r>
              <a:rPr lang="ru-RU" sz="2800" dirty="0" err="1" smtClean="0">
                <a:latin typeface="Monotype Corsiva" pitchFamily="66" charset="0"/>
              </a:rPr>
              <a:t>зору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кожна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соціальна</a:t>
            </a:r>
            <a:r>
              <a:rPr lang="ru-RU" sz="2800" dirty="0" smtClean="0">
                <a:latin typeface="Monotype Corsiva" pitchFamily="66" charset="0"/>
              </a:rPr>
              <a:t> мережа </a:t>
            </a:r>
            <a:r>
              <a:rPr lang="ru-RU" sz="2800" dirty="0" err="1" smtClean="0">
                <a:latin typeface="Monotype Corsiva" pitchFamily="66" charset="0"/>
              </a:rPr>
              <a:t>має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свої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плюси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мінуси</a:t>
            </a:r>
            <a:r>
              <a:rPr lang="ru-RU" sz="2800" dirty="0" smtClean="0">
                <a:latin typeface="Monotype Corsiva" pitchFamily="66" charset="0"/>
              </a:rPr>
              <a:t>. Я думаю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кожна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людина</a:t>
            </a:r>
            <a:r>
              <a:rPr lang="ru-RU" sz="2800" dirty="0" smtClean="0">
                <a:latin typeface="Monotype Corsiva" pitchFamily="66" charset="0"/>
              </a:rPr>
              <a:t> сама </a:t>
            </a:r>
            <a:r>
              <a:rPr lang="ru-RU" sz="2800" dirty="0" err="1" smtClean="0">
                <a:latin typeface="Monotype Corsiva" pitchFamily="66" charset="0"/>
              </a:rPr>
              <a:t>вибирає</a:t>
            </a:r>
            <a:r>
              <a:rPr lang="ru-RU" sz="2800" dirty="0" smtClean="0">
                <a:latin typeface="Monotype Corsiva" pitchFamily="66" charset="0"/>
              </a:rPr>
              <a:t> мережу яка </a:t>
            </a:r>
            <a:r>
              <a:rPr lang="ru-RU" sz="2800" dirty="0" err="1" smtClean="0">
                <a:latin typeface="Monotype Corsiva" pitchFamily="66" charset="0"/>
              </a:rPr>
              <a:t>йому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більше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подобатися</a:t>
            </a:r>
            <a:r>
              <a:rPr lang="ru-RU" sz="2800" dirty="0" smtClean="0">
                <a:latin typeface="Monotype Corsiva" pitchFamily="66" charset="0"/>
              </a:rPr>
              <a:t>. </a:t>
            </a:r>
          </a:p>
          <a:p>
            <a:r>
              <a:rPr lang="ru-RU" sz="2800" dirty="0" err="1" smtClean="0">
                <a:latin typeface="Monotype Corsiva" pitchFamily="66" charset="0"/>
              </a:rPr>
              <a:t>Наприклад</a:t>
            </a:r>
            <a:r>
              <a:rPr lang="ru-RU" sz="2800" dirty="0" smtClean="0">
                <a:latin typeface="Monotype Corsiva" pitchFamily="66" charset="0"/>
              </a:rPr>
              <a:t> для мене </a:t>
            </a:r>
            <a:r>
              <a:rPr lang="ru-RU" sz="2800" dirty="0" err="1" smtClean="0">
                <a:latin typeface="Monotype Corsiva" pitchFamily="66" charset="0"/>
              </a:rPr>
              <a:t>це</a:t>
            </a:r>
            <a:r>
              <a:rPr lang="ru-RU" sz="2800" dirty="0" smtClean="0">
                <a:latin typeface="Monotype Corsiva" pitchFamily="66" charset="0"/>
              </a:rPr>
              <a:t> соц. мережа </a:t>
            </a:r>
            <a:r>
              <a:rPr lang="ru-RU" sz="2800" dirty="0" err="1" smtClean="0">
                <a:latin typeface="Monotype Corsiva" pitchFamily="66" charset="0"/>
              </a:rPr>
              <a:t>Вконтакте</a:t>
            </a:r>
            <a:r>
              <a:rPr lang="ru-RU" sz="2800" dirty="0" smtClean="0">
                <a:latin typeface="Monotype Corsiva" pitchFamily="66" charset="0"/>
              </a:rPr>
              <a:t>. Я </a:t>
            </a:r>
            <a:r>
              <a:rPr lang="ru-RU" sz="2800" dirty="0" err="1" smtClean="0">
                <a:latin typeface="Monotype Corsiva" pitchFamily="66" charset="0"/>
              </a:rPr>
              <a:t>вважаю</a:t>
            </a:r>
            <a:r>
              <a:rPr lang="ru-RU" sz="2800" dirty="0" smtClean="0">
                <a:latin typeface="Monotype Corsiva" pitchFamily="66" charset="0"/>
              </a:rPr>
              <a:t> что </a:t>
            </a:r>
            <a:r>
              <a:rPr lang="ru-RU" sz="2800" dirty="0" err="1" smtClean="0">
                <a:latin typeface="Monotype Corsiva" pitchFamily="66" charset="0"/>
              </a:rPr>
              <a:t>Вконтакте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дуже</a:t>
            </a:r>
            <a:r>
              <a:rPr lang="ru-RU" sz="2800" dirty="0" smtClean="0">
                <a:latin typeface="Monotype Corsiva" pitchFamily="66" charset="0"/>
              </a:rPr>
              <a:t> легкий у </a:t>
            </a:r>
            <a:r>
              <a:rPr lang="ru-RU" sz="2800" dirty="0" err="1" smtClean="0">
                <a:latin typeface="Monotype Corsiva" pitchFamily="66" charset="0"/>
              </a:rPr>
              <a:t>використанні</a:t>
            </a:r>
            <a:r>
              <a:rPr lang="ru-RU" sz="2800" dirty="0" smtClean="0">
                <a:latin typeface="Monotype Corsiva" pitchFamily="66" charset="0"/>
              </a:rPr>
              <a:t> та </a:t>
            </a:r>
            <a:r>
              <a:rPr lang="ru-RU" sz="2800" dirty="0" err="1" smtClean="0">
                <a:latin typeface="Monotype Corsiva" pitchFamily="66" charset="0"/>
              </a:rPr>
              <a:t>мені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подобається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його</a:t>
            </a:r>
            <a:r>
              <a:rPr lang="ru-RU" sz="2800" dirty="0" smtClean="0">
                <a:latin typeface="Monotype Corsiva" pitchFamily="66" charset="0"/>
              </a:rPr>
              <a:t> дизайн.</a:t>
            </a:r>
          </a:p>
          <a:p>
            <a:r>
              <a:rPr lang="uk-UA" sz="2800" dirty="0" smtClean="0">
                <a:latin typeface="Monotype Corsiva" pitchFamily="66" charset="0"/>
              </a:rPr>
              <a:t>Але якщо враховувати дані </a:t>
            </a:r>
            <a:r>
              <a:rPr lang="uk-UA" sz="2800" dirty="0" err="1" smtClean="0">
                <a:latin typeface="Monotype Corsiva" pitchFamily="66" charset="0"/>
              </a:rPr>
              <a:t>Рунету</a:t>
            </a:r>
            <a:r>
              <a:rPr lang="uk-UA" sz="2800" dirty="0" smtClean="0">
                <a:latin typeface="Monotype Corsiva" pitchFamily="66" charset="0"/>
              </a:rPr>
              <a:t> та мою думку місця  розташувались так :</a:t>
            </a:r>
          </a:p>
          <a:p>
            <a:r>
              <a:rPr lang="uk-UA" sz="2800" b="1" dirty="0" smtClean="0">
                <a:latin typeface="Monotype Corsiva" pitchFamily="66" charset="0"/>
              </a:rPr>
              <a:t>1 місце – </a:t>
            </a:r>
            <a:r>
              <a:rPr lang="uk-UA" sz="2800" b="1" dirty="0" err="1" smtClean="0">
                <a:latin typeface="Monotype Corsiva" pitchFamily="66" charset="0"/>
              </a:rPr>
              <a:t>Вконтакті</a:t>
            </a:r>
            <a:endParaRPr lang="uk-UA" sz="2800" b="1" dirty="0" smtClean="0">
              <a:latin typeface="Monotype Corsiva" pitchFamily="66" charset="0"/>
            </a:endParaRPr>
          </a:p>
          <a:p>
            <a:r>
              <a:rPr lang="uk-UA" sz="2800" b="1" dirty="0" smtClean="0">
                <a:latin typeface="Monotype Corsiva" pitchFamily="66" charset="0"/>
              </a:rPr>
              <a:t>2 місце – </a:t>
            </a:r>
            <a:r>
              <a:rPr lang="en-US" sz="2800" b="1" dirty="0" err="1" smtClean="0">
                <a:latin typeface="Monotype Corsiva" pitchFamily="66" charset="0"/>
              </a:rPr>
              <a:t>Facebook</a:t>
            </a:r>
            <a:endParaRPr lang="en-US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3 </a:t>
            </a:r>
            <a:r>
              <a:rPr lang="ru-RU" sz="2800" b="1" dirty="0" err="1" smtClean="0">
                <a:latin typeface="Monotype Corsiva" pitchFamily="66" charset="0"/>
              </a:rPr>
              <a:t>місце</a:t>
            </a:r>
            <a:r>
              <a:rPr lang="ru-RU" sz="2800" b="1" dirty="0" smtClean="0">
                <a:latin typeface="Monotype Corsiva" pitchFamily="66" charset="0"/>
              </a:rPr>
              <a:t> – </a:t>
            </a:r>
            <a:r>
              <a:rPr lang="ru-RU" sz="2800" b="1" dirty="0" err="1" smtClean="0">
                <a:latin typeface="Monotype Corsiva" pitchFamily="66" charset="0"/>
              </a:rPr>
              <a:t>Однокласники</a:t>
            </a:r>
            <a:endParaRPr lang="uk-UA" sz="2800" b="1" dirty="0" smtClean="0">
              <a:latin typeface="Monotype Corsiva" pitchFamily="66" charset="0"/>
            </a:endParaRPr>
          </a:p>
          <a:p>
            <a:r>
              <a:rPr lang="uk-UA" sz="2800" b="1" dirty="0" smtClean="0">
                <a:latin typeface="Monotype Corsiva" pitchFamily="66" charset="0"/>
              </a:rPr>
              <a:t>4 місце - </a:t>
            </a:r>
            <a:r>
              <a:rPr lang="en-US" sz="2800" b="1" dirty="0" smtClean="0">
                <a:latin typeface="Monotype Corsiva" pitchFamily="66" charset="0"/>
              </a:rPr>
              <a:t>MySpace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789440" cy="4320480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Segoe Print" pitchFamily="2" charset="0"/>
              </a:rPr>
              <a:t>Соціальна</a:t>
            </a:r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 мережа </a:t>
            </a:r>
            <a:r>
              <a:rPr lang="ru-RU" sz="2800" dirty="0" smtClean="0"/>
              <a:t>- </a:t>
            </a:r>
            <a:r>
              <a:rPr lang="ru-RU" sz="3200" i="1" dirty="0" err="1" smtClean="0">
                <a:latin typeface="Monotype Corsiva" pitchFamily="66" charset="0"/>
              </a:rPr>
              <a:t>інтерактивний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багатокористувацький</a:t>
            </a:r>
            <a:r>
              <a:rPr lang="ru-RU" sz="3200" i="1" dirty="0" smtClean="0">
                <a:latin typeface="Monotype Corsiva" pitchFamily="66" charset="0"/>
              </a:rPr>
              <a:t> сайт, </a:t>
            </a:r>
            <a:r>
              <a:rPr lang="ru-RU" sz="3200" i="1" dirty="0" err="1" smtClean="0">
                <a:latin typeface="Monotype Corsiva" pitchFamily="66" charset="0"/>
              </a:rPr>
              <a:t>контент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якого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наповнюється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його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відвідувачами</a:t>
            </a:r>
            <a:r>
              <a:rPr lang="ru-RU" sz="3200" i="1" dirty="0" smtClean="0">
                <a:latin typeface="Monotype Corsiva" pitchFamily="66" charset="0"/>
              </a:rPr>
              <a:t>, </a:t>
            </a:r>
            <a:r>
              <a:rPr lang="ru-RU" sz="3200" i="1" dirty="0" err="1" smtClean="0">
                <a:latin typeface="Monotype Corsiva" pitchFamily="66" charset="0"/>
              </a:rPr>
              <a:t>з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можливістю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вказівки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якої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небудь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інформацію</a:t>
            </a:r>
            <a:r>
              <a:rPr lang="ru-RU" sz="3200" i="1" dirty="0" smtClean="0">
                <a:latin typeface="Monotype Corsiva" pitchFamily="66" charset="0"/>
              </a:rPr>
              <a:t> про </a:t>
            </a:r>
            <a:r>
              <a:rPr lang="ru-RU" sz="3200" i="1" dirty="0" err="1" smtClean="0">
                <a:latin typeface="Monotype Corsiva" pitchFamily="66" charset="0"/>
              </a:rPr>
              <a:t>окрему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людину</a:t>
            </a:r>
            <a:r>
              <a:rPr lang="ru-RU" sz="3200" i="1" dirty="0" smtClean="0">
                <a:latin typeface="Monotype Corsiva" pitchFamily="66" charset="0"/>
              </a:rPr>
              <a:t>, за </a:t>
            </a:r>
            <a:r>
              <a:rPr lang="ru-RU" sz="3200" i="1" dirty="0" err="1" smtClean="0">
                <a:latin typeface="Monotype Corsiva" pitchFamily="66" charset="0"/>
              </a:rPr>
              <a:t>якою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аккаунт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користувача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зможуть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знайти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інші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учасники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 err="1" smtClean="0">
                <a:latin typeface="Monotype Corsiva" pitchFamily="66" charset="0"/>
              </a:rPr>
              <a:t>мережі</a:t>
            </a:r>
            <a:r>
              <a:rPr lang="ru-RU" sz="3200" i="1" dirty="0" smtClean="0">
                <a:latin typeface="Monotype Corsiva" pitchFamily="66" charset="0"/>
              </a:rPr>
              <a:t>.</a:t>
            </a:r>
            <a:endParaRPr lang="ru-RU" sz="3200" i="1" dirty="0">
              <a:latin typeface="Monotype Corsiva" pitchFamily="66" charset="0"/>
            </a:endParaRPr>
          </a:p>
        </p:txBody>
      </p:sp>
      <p:pic>
        <p:nvPicPr>
          <p:cNvPr id="3" name="Рисунок 2" descr="1268838815_istock_000005622581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4418074"/>
            <a:ext cx="2664295" cy="1996171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48464" y="6669360"/>
            <a:ext cx="395536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669360"/>
            <a:ext cx="467544" cy="1886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06794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1124744"/>
            <a:ext cx="55446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 </a:t>
            </a:r>
            <a:r>
              <a:rPr lang="ru-RU" sz="3200" dirty="0" err="1" smtClean="0">
                <a:latin typeface="Monotype Corsiva" pitchFamily="66" charset="0"/>
              </a:rPr>
              <a:t>різних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регіонах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світу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популярність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різних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соціальних</a:t>
            </a:r>
            <a:r>
              <a:rPr lang="ru-RU" sz="3200" dirty="0" smtClean="0">
                <a:latin typeface="Monotype Corsiva" pitchFamily="66" charset="0"/>
              </a:rPr>
              <a:t> мереж </a:t>
            </a:r>
            <a:r>
              <a:rPr lang="ru-RU" sz="3200" dirty="0" err="1" smtClean="0">
                <a:latin typeface="Monotype Corsiva" pitchFamily="66" charset="0"/>
              </a:rPr>
              <a:t>варіюється</a:t>
            </a:r>
            <a:r>
              <a:rPr lang="ru-RU" sz="3200" dirty="0" smtClean="0">
                <a:latin typeface="Monotype Corsiva" pitchFamily="66" charset="0"/>
              </a:rPr>
              <a:t>. Так </a:t>
            </a:r>
            <a:r>
              <a:rPr lang="ru-RU" sz="3200" dirty="0" err="1" smtClean="0">
                <a:latin typeface="Monotype Corsiva" pitchFamily="66" charset="0"/>
              </a:rPr>
              <a:t>мережі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MySpace</a:t>
            </a:r>
            <a:r>
              <a:rPr lang="ru-RU" sz="3200" dirty="0" smtClean="0"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Facebook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більш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популярні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і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поширені</a:t>
            </a:r>
            <a:r>
              <a:rPr lang="ru-RU" sz="3200" dirty="0" smtClean="0">
                <a:latin typeface="Monotype Corsiva" pitchFamily="66" charset="0"/>
              </a:rPr>
              <a:t> в </a:t>
            </a:r>
            <a:r>
              <a:rPr lang="ru-RU" sz="3200" dirty="0" err="1" smtClean="0">
                <a:latin typeface="Monotype Corsiva" pitchFamily="66" charset="0"/>
              </a:rPr>
              <a:t>Північній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Америці</a:t>
            </a:r>
            <a:r>
              <a:rPr lang="ru-RU" sz="3200" dirty="0" smtClean="0">
                <a:latin typeface="Monotype Corsiva" pitchFamily="66" charset="0"/>
              </a:rPr>
              <a:t>, </a:t>
            </a:r>
            <a:r>
              <a:rPr lang="ru-RU" sz="3200" dirty="0" err="1" smtClean="0">
                <a:latin typeface="Monotype Corsiva" pitchFamily="66" charset="0"/>
              </a:rPr>
              <a:t>в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Росії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найбільш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популярні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Вконтакті</a:t>
            </a:r>
            <a:r>
              <a:rPr lang="ru-RU" sz="3200" dirty="0" smtClean="0">
                <a:latin typeface="Monotype Corsiva" pitchFamily="66" charset="0"/>
              </a:rPr>
              <a:t> та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Однокласники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" name="Рисунок 3" descr="soci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2736304" cy="436245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За </a:t>
            </a:r>
            <a:r>
              <a:rPr lang="ru-RU" sz="3200" dirty="0" err="1" smtClean="0">
                <a:solidFill>
                  <a:srgbClr val="FF0000"/>
                </a:solidFill>
                <a:latin typeface="Segoe Print" pitchFamily="2" charset="0"/>
              </a:rPr>
              <a:t>кількістю</a:t>
            </a: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Segoe Print" pitchFamily="2" charset="0"/>
              </a:rPr>
              <a:t>користувачів</a:t>
            </a: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Segoe Print" pitchFamily="2" charset="0"/>
              </a:rPr>
              <a:t>лідирують</a:t>
            </a: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: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1683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• </a:t>
            </a:r>
            <a:r>
              <a:rPr lang="en-US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– 845 000 000 </a:t>
            </a:r>
            <a:r>
              <a:rPr lang="uk-UA" sz="2400" dirty="0" smtClean="0"/>
              <a:t>активних користувачів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• </a:t>
            </a:r>
            <a:r>
              <a:rPr lang="en-US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MySpace </a:t>
            </a:r>
            <a:r>
              <a:rPr lang="en-US" sz="2400" dirty="0" smtClean="0"/>
              <a:t>– 255 000 000 </a:t>
            </a:r>
            <a:r>
              <a:rPr lang="ru-RU" sz="2400" dirty="0" err="1" smtClean="0"/>
              <a:t>активних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користувачів</a:t>
            </a:r>
            <a:endParaRPr lang="ru-RU" sz="2400" dirty="0" smtClean="0"/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• </a:t>
            </a:r>
            <a:r>
              <a:rPr lang="uk-UA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Вконтакті</a:t>
            </a:r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400" dirty="0" smtClean="0"/>
              <a:t>– 137 000 000 активних користувачів</a:t>
            </a:r>
          </a:p>
          <a:p>
            <a:r>
              <a:rPr lang="uk-UA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• Однокласники </a:t>
            </a:r>
            <a:r>
              <a:rPr lang="uk-UA" sz="2400" dirty="0" smtClean="0"/>
              <a:t>– 100 000 000 активних користувачів</a:t>
            </a:r>
            <a:endParaRPr lang="ru-RU" sz="24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3087058586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933056"/>
            <a:ext cx="4314056" cy="2328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Facebook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Тип сайту: </a:t>
            </a:r>
            <a:r>
              <a:rPr lang="ru-RU" sz="2400" dirty="0" err="1" smtClean="0"/>
              <a:t>соціальна</a:t>
            </a:r>
            <a:r>
              <a:rPr lang="ru-RU" sz="2400" dirty="0" smtClean="0"/>
              <a:t> мережа</a:t>
            </a:r>
          </a:p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Реєстрація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400" dirty="0" err="1" smtClean="0"/>
              <a:t>вимагається</a:t>
            </a:r>
            <a:endParaRPr lang="ru-RU" sz="2400" dirty="0" smtClean="0"/>
          </a:p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Мова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(и): </a:t>
            </a:r>
            <a:r>
              <a:rPr lang="ru-RU" sz="2400" dirty="0" err="1" smtClean="0"/>
              <a:t>багатомовний</a:t>
            </a:r>
            <a:endParaRPr lang="ru-RU" sz="2400" dirty="0" smtClean="0"/>
          </a:p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Відвідуваність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smtClean="0"/>
              <a:t>1 млрд. 100 </a:t>
            </a:r>
            <a:r>
              <a:rPr lang="ru-RU" dirty="0" err="1" smtClean="0"/>
              <a:t>млн</a:t>
            </a:r>
            <a:r>
              <a:rPr lang="ru-RU" dirty="0" smtClean="0"/>
              <a:t> (</a:t>
            </a:r>
            <a:r>
              <a:rPr lang="ru-RU" dirty="0" err="1" smtClean="0"/>
              <a:t>зареєстрованих</a:t>
            </a:r>
            <a:r>
              <a:rPr lang="ru-RU" dirty="0" smtClean="0"/>
              <a:t>), 845 млн. (</a:t>
            </a:r>
            <a:r>
              <a:rPr lang="ru-RU" dirty="0" err="1" smtClean="0"/>
              <a:t>активних</a:t>
            </a:r>
            <a:r>
              <a:rPr lang="ru-RU" dirty="0" smtClean="0"/>
              <a:t>)</a:t>
            </a:r>
            <a:endParaRPr lang="ru-RU" sz="2400" dirty="0" smtClean="0"/>
          </a:p>
          <a:p>
            <a:r>
              <a:rPr lang="ru-RU" sz="2800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ласник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accent4"/>
                </a:solidFill>
              </a:rPr>
              <a:t>Facebook</a:t>
            </a:r>
            <a:r>
              <a:rPr lang="en-US" sz="2400" dirty="0" smtClean="0">
                <a:solidFill>
                  <a:schemeClr val="accent4"/>
                </a:solidFill>
              </a:rPr>
              <a:t>, Inc</a:t>
            </a:r>
            <a:endParaRPr lang="ru-RU" sz="2400" dirty="0">
              <a:solidFill>
                <a:schemeClr val="accent4"/>
              </a:solidFill>
            </a:endParaRPr>
          </a:p>
        </p:txBody>
      </p:sp>
      <p:pic>
        <p:nvPicPr>
          <p:cNvPr id="4" name="Рисунок 3" descr="facebook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221088"/>
            <a:ext cx="4211960" cy="2077526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48464" y="6669360"/>
            <a:ext cx="395536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6488668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88840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Monotype Corsiva" pitchFamily="66" charset="0"/>
              </a:rPr>
              <a:t>Facebook</a:t>
            </a:r>
            <a:r>
              <a:rPr lang="en-US" sz="2800" dirty="0" smtClean="0">
                <a:latin typeface="Monotype Corsiva" pitchFamily="66" charset="0"/>
              </a:rPr>
              <a:t> - </a:t>
            </a:r>
            <a:r>
              <a:rPr lang="ru-RU" sz="2800" dirty="0" err="1" smtClean="0">
                <a:latin typeface="Monotype Corsiva" pitchFamily="66" charset="0"/>
              </a:rPr>
              <a:t>веб-сайт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популярної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соціальної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мережі</a:t>
            </a:r>
            <a:r>
              <a:rPr lang="ru-RU" sz="2800" dirty="0" smtClean="0">
                <a:latin typeface="Monotype Corsiva" pitchFamily="66" charset="0"/>
              </a:rPr>
              <a:t>. Дата </a:t>
            </a:r>
            <a:r>
              <a:rPr lang="ru-RU" sz="2800" dirty="0" err="1" smtClean="0">
                <a:latin typeface="Monotype Corsiva" pitchFamily="66" charset="0"/>
              </a:rPr>
              <a:t>заснування</a:t>
            </a:r>
            <a:r>
              <a:rPr lang="ru-RU" sz="2800" dirty="0" smtClean="0">
                <a:latin typeface="Monotype Corsiva" pitchFamily="66" charset="0"/>
              </a:rPr>
              <a:t> сайту -4 лютого 2004 року. </a:t>
            </a:r>
            <a:r>
              <a:rPr lang="en-US" sz="2800" dirty="0" err="1" smtClean="0">
                <a:latin typeface="Monotype Corsiva" pitchFamily="66" charset="0"/>
              </a:rPr>
              <a:t>Facebook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зародився</a:t>
            </a:r>
            <a:r>
              <a:rPr lang="ru-RU" sz="2800" dirty="0" smtClean="0">
                <a:latin typeface="Monotype Corsiva" pitchFamily="66" charset="0"/>
              </a:rPr>
              <a:t> як сайт для </a:t>
            </a:r>
            <a:r>
              <a:rPr lang="ru-RU" sz="2800" dirty="0" err="1" smtClean="0">
                <a:latin typeface="Monotype Corsiva" pitchFamily="66" charset="0"/>
              </a:rPr>
              <a:t>спілкування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студентів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Гарвардського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університету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Засновником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сервісу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є</a:t>
            </a:r>
            <a:r>
              <a:rPr lang="ru-RU" sz="2800" dirty="0" smtClean="0">
                <a:latin typeface="Monotype Corsiva" pitchFamily="66" charset="0"/>
              </a:rPr>
              <a:t> Марк </a:t>
            </a:r>
            <a:r>
              <a:rPr lang="ru-RU" sz="2800" dirty="0" err="1" smtClean="0">
                <a:latin typeface="Monotype Corsiva" pitchFamily="66" charset="0"/>
              </a:rPr>
              <a:t>Цукерберг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Завдяки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своєму</a:t>
            </a:r>
            <a:r>
              <a:rPr lang="ru-RU" sz="2800" dirty="0" smtClean="0">
                <a:latin typeface="Monotype Corsiva" pitchFamily="66" charset="0"/>
              </a:rPr>
              <a:t> сайту Марк </a:t>
            </a:r>
            <a:r>
              <a:rPr lang="ru-RU" sz="2800" dirty="0" err="1" smtClean="0">
                <a:latin typeface="Monotype Corsiva" pitchFamily="66" charset="0"/>
              </a:rPr>
              <a:t>Цукерберг</a:t>
            </a:r>
            <a:r>
              <a:rPr lang="ru-RU" sz="2800" dirty="0" smtClean="0">
                <a:latin typeface="Monotype Corsiva" pitchFamily="66" charset="0"/>
              </a:rPr>
              <a:t> став </a:t>
            </a:r>
            <a:r>
              <a:rPr lang="ru-RU" sz="2800" dirty="0" err="1" smtClean="0">
                <a:latin typeface="Monotype Corsiva" pitchFamily="66" charset="0"/>
              </a:rPr>
              <a:t>наймолодшим</a:t>
            </a:r>
            <a:r>
              <a:rPr lang="ru-RU" sz="2800" dirty="0" smtClean="0">
                <a:latin typeface="Monotype Corsiva" pitchFamily="66" charset="0"/>
              </a:rPr>
              <a:t> "</a:t>
            </a:r>
            <a:r>
              <a:rPr lang="ru-RU" sz="2800" dirty="0" err="1" smtClean="0">
                <a:latin typeface="Monotype Corsiva" pitchFamily="66" charset="0"/>
              </a:rPr>
              <a:t>паперовим</a:t>
            </a:r>
            <a:r>
              <a:rPr lang="ru-RU" sz="2800" dirty="0" smtClean="0">
                <a:latin typeface="Monotype Corsiva" pitchFamily="66" charset="0"/>
              </a:rPr>
              <a:t>" </a:t>
            </a:r>
            <a:r>
              <a:rPr lang="ru-RU" sz="2800" dirty="0" err="1" smtClean="0">
                <a:latin typeface="Monotype Corsiva" pitchFamily="66" charset="0"/>
              </a:rPr>
              <a:t>мільярдером</a:t>
            </a:r>
            <a:r>
              <a:rPr lang="ru-RU" sz="2800" dirty="0" smtClean="0">
                <a:latin typeface="Monotype Corsiva" pitchFamily="66" charset="0"/>
              </a:rPr>
              <a:t> у </a:t>
            </a:r>
            <a:r>
              <a:rPr lang="ru-RU" sz="2800" dirty="0" err="1" smtClean="0">
                <a:latin typeface="Monotype Corsiva" pitchFamily="66" charset="0"/>
              </a:rPr>
              <a:t>свої</a:t>
            </a:r>
            <a:r>
              <a:rPr lang="ru-RU" sz="2800" dirty="0" smtClean="0">
                <a:latin typeface="Monotype Corsiva" pitchFamily="66" charset="0"/>
              </a:rPr>
              <a:t> 23 роки. Один </a:t>
            </a:r>
            <a:r>
              <a:rPr lang="ru-RU" sz="2800" dirty="0" err="1" smtClean="0">
                <a:latin typeface="Monotype Corsiva" pitchFamily="66" charset="0"/>
              </a:rPr>
              <a:t>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акціонерів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en-US" sz="2800" dirty="0" err="1" smtClean="0">
                <a:latin typeface="Monotype Corsiva" pitchFamily="66" charset="0"/>
              </a:rPr>
              <a:t>Facebook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компанія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en-US" sz="2800" dirty="0" smtClean="0">
                <a:latin typeface="Monotype Corsiva" pitchFamily="66" charset="0"/>
              </a:rPr>
              <a:t>Microsoft.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" name="Рисунок 2" descr="Facebook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2304256" cy="1584176"/>
          </a:xfrm>
          <a:prstGeom prst="rect">
            <a:avLst/>
          </a:prstGeom>
        </p:spPr>
      </p:pic>
      <p:pic>
        <p:nvPicPr>
          <p:cNvPr id="4" name="Рисунок 3" descr="showp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48680"/>
            <a:ext cx="3570562" cy="2304256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669360"/>
            <a:ext cx="323528" cy="1886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92480" y="6669360"/>
            <a:ext cx="251520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4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Segoe Print" pitchFamily="2" charset="0"/>
              </a:rPr>
              <a:t>Опис  сайту:</a:t>
            </a:r>
            <a:endParaRPr lang="ru-RU" sz="32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Monotype Corsiva" pitchFamily="66" charset="0"/>
              </a:rPr>
              <a:t>Facebook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дозволяє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створити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профіль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фотографією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інформацією</a:t>
            </a:r>
            <a:r>
              <a:rPr lang="ru-RU" sz="2400" dirty="0" smtClean="0">
                <a:latin typeface="Monotype Corsiva" pitchFamily="66" charset="0"/>
              </a:rPr>
              <a:t> про себе, </a:t>
            </a:r>
            <a:r>
              <a:rPr lang="ru-RU" sz="2400" dirty="0" err="1" smtClean="0">
                <a:latin typeface="Monotype Corsiva" pitchFamily="66" charset="0"/>
              </a:rPr>
              <a:t>запрошувати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друзів</a:t>
            </a:r>
            <a:r>
              <a:rPr lang="ru-RU" sz="2400" dirty="0" smtClean="0">
                <a:latin typeface="Monotype Corsiva" pitchFamily="66" charset="0"/>
              </a:rPr>
              <a:t> ,</a:t>
            </a:r>
            <a:r>
              <a:rPr lang="ru-RU" sz="2400" dirty="0" err="1" smtClean="0">
                <a:latin typeface="Monotype Corsiva" pitchFamily="66" charset="0"/>
              </a:rPr>
              <a:t>обмінюватися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ними </a:t>
            </a:r>
            <a:r>
              <a:rPr lang="ru-RU" sz="2400" dirty="0" err="1" smtClean="0">
                <a:latin typeface="Monotype Corsiva" pitchFamily="66" charset="0"/>
              </a:rPr>
              <a:t>повідомленнями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змінювати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свій</a:t>
            </a:r>
            <a:r>
              <a:rPr lang="ru-RU" sz="2400" dirty="0" smtClean="0">
                <a:latin typeface="Monotype Corsiva" pitchFamily="66" charset="0"/>
              </a:rPr>
              <a:t> статус, </a:t>
            </a:r>
            <a:r>
              <a:rPr lang="ru-RU" sz="2400" dirty="0" err="1" smtClean="0">
                <a:latin typeface="Monotype Corsiva" pitchFamily="66" charset="0"/>
              </a:rPr>
              <a:t>залишати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повідомлення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своїх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чужих "</a:t>
            </a:r>
            <a:r>
              <a:rPr lang="ru-RU" sz="2400" dirty="0" err="1" smtClean="0">
                <a:latin typeface="Monotype Corsiva" pitchFamily="66" charset="0"/>
              </a:rPr>
              <a:t>стінах</a:t>
            </a:r>
            <a:r>
              <a:rPr lang="ru-RU" sz="2400" dirty="0" smtClean="0">
                <a:latin typeface="Monotype Corsiva" pitchFamily="66" charset="0"/>
              </a:rPr>
              <a:t>", </a:t>
            </a:r>
            <a:r>
              <a:rPr lang="ru-RU" sz="2400" dirty="0" err="1" smtClean="0">
                <a:latin typeface="Monotype Corsiva" pitchFamily="66" charset="0"/>
              </a:rPr>
              <a:t>завантажувати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фотографії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відеозаписи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створювати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групи</a:t>
            </a:r>
            <a:r>
              <a:rPr lang="ru-RU" sz="2400" dirty="0" smtClean="0">
                <a:latin typeface="Monotype Corsiva" pitchFamily="66" charset="0"/>
              </a:rPr>
              <a:t> (</a:t>
            </a:r>
            <a:r>
              <a:rPr lang="ru-RU" sz="2400" dirty="0" err="1" smtClean="0">
                <a:latin typeface="Monotype Corsiva" pitchFamily="66" charset="0"/>
              </a:rPr>
              <a:t>співтовариства</a:t>
            </a:r>
            <a:r>
              <a:rPr lang="ru-RU" sz="2400" dirty="0" smtClean="0">
                <a:latin typeface="Monotype Corsiva" pitchFamily="66" charset="0"/>
              </a:rPr>
              <a:t> по </a:t>
            </a:r>
            <a:r>
              <a:rPr lang="ru-RU" sz="2400" dirty="0" err="1" smtClean="0">
                <a:latin typeface="Monotype Corsiva" pitchFamily="66" charset="0"/>
              </a:rPr>
              <a:t>інтересах</a:t>
            </a:r>
            <a:r>
              <a:rPr lang="ru-RU" sz="2400" dirty="0" smtClean="0">
                <a:latin typeface="Monotype Corsiva" pitchFamily="66" charset="0"/>
              </a:rPr>
              <a:t>).</a:t>
            </a:r>
          </a:p>
          <a:p>
            <a:r>
              <a:rPr lang="ru-RU" sz="2400" dirty="0" err="1" smtClean="0">
                <a:latin typeface="Monotype Corsiva" pitchFamily="66" charset="0"/>
              </a:rPr>
              <a:t>Користувач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може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контролювати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рівень</a:t>
            </a:r>
            <a:r>
              <a:rPr lang="ru-RU" sz="2400" dirty="0" smtClean="0">
                <a:latin typeface="Monotype Corsiva" pitchFamily="66" charset="0"/>
              </a:rPr>
              <a:t> доступу до </a:t>
            </a:r>
            <a:r>
              <a:rPr lang="ru-RU" sz="2400" dirty="0" err="1" smtClean="0">
                <a:latin typeface="Monotype Corsiva" pitchFamily="66" charset="0"/>
              </a:rPr>
              <a:t>інформації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опублікованої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його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профілі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визначати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хто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має</a:t>
            </a:r>
            <a:r>
              <a:rPr lang="ru-RU" sz="2400" dirty="0" smtClean="0">
                <a:latin typeface="Monotype Corsiva" pitchFamily="66" charset="0"/>
              </a:rPr>
              <a:t> доступ до </a:t>
            </a:r>
            <a:r>
              <a:rPr lang="ru-RU" sz="2400" dirty="0" err="1" smtClean="0">
                <a:latin typeface="Monotype Corsiva" pitchFamily="66" charset="0"/>
              </a:rPr>
              <a:t>тієї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чи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іншої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частини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сторінки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640.333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168352" cy="363676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3955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Segoe Print" pitchFamily="2" charset="0"/>
              </a:rPr>
              <a:t>Недоліки сайту:</a:t>
            </a:r>
            <a:endParaRPr lang="ru-RU" sz="3600" b="1" i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</a:rPr>
              <a:t>• </a:t>
            </a:r>
            <a:r>
              <a:rPr lang="ru-RU" sz="2000" dirty="0">
                <a:latin typeface="Monotype Corsiva" pitchFamily="66" charset="0"/>
              </a:rPr>
              <a:t>О</a:t>
            </a:r>
            <a:r>
              <a:rPr lang="ru-RU" sz="2000" dirty="0" smtClean="0">
                <a:latin typeface="Monotype Corsiva" pitchFamily="66" charset="0"/>
              </a:rPr>
              <a:t>дин </a:t>
            </a:r>
            <a:r>
              <a:rPr lang="ru-RU" sz="2000" dirty="0" err="1" smtClean="0">
                <a:latin typeface="Monotype Corsiva" pitchFamily="66" charset="0"/>
              </a:rPr>
              <a:t>з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найважливіших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параметрів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пошуку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який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Monotype Corsiva" pitchFamily="66" charset="0"/>
              </a:rPr>
              <a:t>відсутній</a:t>
            </a:r>
            <a:r>
              <a:rPr lang="ru-RU" sz="2000" dirty="0" smtClean="0">
                <a:latin typeface="Monotype Corsiva" pitchFamily="66" charset="0"/>
              </a:rPr>
              <a:t> в </a:t>
            </a:r>
            <a:r>
              <a:rPr lang="en-US" sz="2000" dirty="0" err="1" smtClean="0">
                <a:latin typeface="Monotype Corsiva" pitchFamily="66" charset="0"/>
              </a:rPr>
              <a:t>Facebook</a:t>
            </a:r>
            <a:r>
              <a:rPr lang="ru-RU" sz="2000" dirty="0" smtClean="0">
                <a:latin typeface="Monotype Corsiva" pitchFamily="66" charset="0"/>
              </a:rPr>
              <a:t>- </a:t>
            </a:r>
            <a:r>
              <a:rPr lang="ru-RU" sz="2000" dirty="0" err="1" smtClean="0">
                <a:latin typeface="Monotype Corsiva" pitchFamily="66" charset="0"/>
              </a:rPr>
              <a:t>це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можливість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знаходити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тільки</a:t>
            </a:r>
            <a:r>
              <a:rPr lang="ru-RU" sz="2000" b="1" dirty="0" smtClean="0">
                <a:latin typeface="Monotype Corsiva" pitchFamily="66" charset="0"/>
              </a:rPr>
              <a:t> тих </a:t>
            </a:r>
            <a:r>
              <a:rPr lang="ru-RU" sz="2000" b="1" dirty="0" err="1" smtClean="0">
                <a:latin typeface="Monotype Corsiva" pitchFamily="66" charset="0"/>
              </a:rPr>
              <a:t>користувачів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які</a:t>
            </a:r>
            <a:r>
              <a:rPr lang="ru-RU" sz="2000" b="1" dirty="0" smtClean="0">
                <a:latin typeface="Monotype Corsiva" pitchFamily="66" charset="0"/>
              </a:rPr>
              <a:t> прямо зараз </a:t>
            </a:r>
            <a:r>
              <a:rPr lang="ru-RU" sz="2000" b="1" dirty="0" err="1" smtClean="0">
                <a:latin typeface="Monotype Corsiva" pitchFamily="66" charset="0"/>
              </a:rPr>
              <a:t>знаходиться</a:t>
            </a:r>
            <a:r>
              <a:rPr lang="ru-RU" sz="2000" b="1" dirty="0" smtClean="0">
                <a:latin typeface="Monotype Corsiva" pitchFamily="66" charset="0"/>
              </a:rPr>
              <a:t> на </a:t>
            </a:r>
            <a:r>
              <a:rPr lang="ru-RU" sz="2000" b="1" dirty="0" err="1" smtClean="0">
                <a:latin typeface="Monotype Corsiva" pitchFamily="66" charset="0"/>
              </a:rPr>
              <a:t>сайті</a:t>
            </a:r>
            <a:r>
              <a:rPr lang="ru-RU" sz="2000" b="1" dirty="0" smtClean="0">
                <a:latin typeface="Monotype Corsiva" pitchFamily="66" charset="0"/>
              </a:rPr>
              <a:t> та у </a:t>
            </a:r>
            <a:r>
              <a:rPr lang="ru-RU" sz="2000" b="1" dirty="0" err="1" smtClean="0">
                <a:latin typeface="Monotype Corsiva" pitchFamily="66" charset="0"/>
              </a:rPr>
              <a:t>яких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є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фотографія</a:t>
            </a:r>
            <a:r>
              <a:rPr lang="en-US" sz="2000" b="1" dirty="0" smtClean="0">
                <a:latin typeface="Monotype Corsiva" pitchFamily="66" charset="0"/>
              </a:rPr>
              <a:t>.</a:t>
            </a:r>
          </a:p>
          <a:p>
            <a:r>
              <a:rPr lang="uk-UA" sz="2000" dirty="0" smtClean="0">
                <a:latin typeface="Monotype Corsiva" pitchFamily="66" charset="0"/>
              </a:rPr>
              <a:t>• </a:t>
            </a:r>
            <a:r>
              <a:rPr lang="ru-RU" sz="2000" b="1" dirty="0">
                <a:latin typeface="Monotype Corsiva" pitchFamily="66" charset="0"/>
              </a:rPr>
              <a:t>П</a:t>
            </a:r>
            <a:r>
              <a:rPr lang="ru-RU" sz="2000" b="1" dirty="0" smtClean="0">
                <a:latin typeface="Monotype Corsiva" pitchFamily="66" charset="0"/>
              </a:rPr>
              <a:t>ри </a:t>
            </a:r>
            <a:r>
              <a:rPr lang="ru-RU" sz="2000" b="1" dirty="0" err="1" smtClean="0">
                <a:latin typeface="Monotype Corsiva" pitchFamily="66" charset="0"/>
              </a:rPr>
              <a:t>додаванні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нових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друзів</a:t>
            </a:r>
            <a:r>
              <a:rPr lang="ru-RU" sz="2000" b="1" dirty="0" smtClean="0">
                <a:latin typeface="Monotype Corsiva" pitchFamily="66" charset="0"/>
              </a:rPr>
              <a:t> система </a:t>
            </a:r>
            <a:r>
              <a:rPr lang="ru-RU" sz="2000" b="1" dirty="0" err="1" smtClean="0">
                <a:latin typeface="Monotype Corsiva" pitchFamily="66" charset="0"/>
              </a:rPr>
              <a:t>постійно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запитує</a:t>
            </a:r>
            <a:r>
              <a:rPr lang="ru-RU" sz="2000" b="1" dirty="0" smtClean="0">
                <a:latin typeface="Monotype Corsiva" pitchFamily="66" charset="0"/>
              </a:rPr>
              <a:t> "</a:t>
            </a:r>
            <a:r>
              <a:rPr lang="ru-RU" sz="2000" b="1" dirty="0" err="1" smtClean="0">
                <a:latin typeface="Monotype Corsiva" pitchFamily="66" charset="0"/>
              </a:rPr>
              <a:t>Чи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знаєте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Ви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особисто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цієї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людини</a:t>
            </a:r>
            <a:r>
              <a:rPr lang="ru-RU" sz="2000" b="1" dirty="0" smtClean="0">
                <a:latin typeface="Monotype Corsiva" pitchFamily="66" charset="0"/>
              </a:rPr>
              <a:t>?"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не </a:t>
            </a:r>
            <a:r>
              <a:rPr lang="ru-RU" sz="2000" dirty="0" err="1" smtClean="0">
                <a:latin typeface="Monotype Corsiva" pitchFamily="66" charset="0"/>
              </a:rPr>
              <a:t>дає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додати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незнайомої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людини</a:t>
            </a:r>
            <a:r>
              <a:rPr lang="ru-RU" sz="2000" dirty="0" smtClean="0">
                <a:latin typeface="Monotype Corsiva" pitchFamily="66" charset="0"/>
              </a:rPr>
              <a:t> в </a:t>
            </a:r>
            <a:r>
              <a:rPr lang="ru-RU" sz="2000" dirty="0" err="1" smtClean="0">
                <a:latin typeface="Monotype Corsiva" pitchFamily="66" charset="0"/>
              </a:rPr>
              <a:t>друзі</a:t>
            </a:r>
            <a:r>
              <a:rPr lang="ru-RU" sz="2000" dirty="0" smtClean="0">
                <a:latin typeface="Monotype Corsiva" pitchFamily="66" charset="0"/>
              </a:rPr>
              <a:t>. </a:t>
            </a:r>
            <a:r>
              <a:rPr lang="ru-RU" sz="2000" dirty="0" err="1" smtClean="0">
                <a:latin typeface="Monotype Corsiva" pitchFamily="66" charset="0"/>
              </a:rPr>
              <a:t>Тобто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en-US" sz="2000" dirty="0" err="1" smtClean="0">
                <a:latin typeface="Monotype Corsiva" pitchFamily="66" charset="0"/>
              </a:rPr>
              <a:t>Facebook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взагалі</a:t>
            </a:r>
            <a:r>
              <a:rPr lang="ru-RU" sz="2000" dirty="0" smtClean="0">
                <a:latin typeface="Monotype Corsiva" pitchFamily="66" charset="0"/>
              </a:rPr>
              <a:t> не </a:t>
            </a:r>
            <a:r>
              <a:rPr lang="ru-RU" sz="2000" dirty="0" err="1" smtClean="0">
                <a:latin typeface="Monotype Corsiva" pitchFamily="66" charset="0"/>
              </a:rPr>
              <a:t>налаштований</a:t>
            </a:r>
            <a:r>
              <a:rPr lang="ru-RU" sz="2000" dirty="0" smtClean="0">
                <a:latin typeface="Monotype Corsiva" pitchFamily="66" charset="0"/>
              </a:rPr>
              <a:t> для </a:t>
            </a:r>
            <a:r>
              <a:rPr lang="ru-RU" sz="2000" dirty="0" err="1" smtClean="0">
                <a:latin typeface="Monotype Corsiva" pitchFamily="66" charset="0"/>
              </a:rPr>
              <a:t>розширення</a:t>
            </a:r>
            <a:r>
              <a:rPr lang="ru-RU" sz="2000" dirty="0" smtClean="0">
                <a:latin typeface="Monotype Corsiva" pitchFamily="66" charset="0"/>
              </a:rPr>
              <a:t> кола </a:t>
            </a:r>
            <a:r>
              <a:rPr lang="ru-RU" sz="2000" dirty="0" err="1" smtClean="0">
                <a:latin typeface="Monotype Corsiva" pitchFamily="66" charset="0"/>
              </a:rPr>
              <a:t>Вашого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спілкування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і</a:t>
            </a:r>
            <a:r>
              <a:rPr lang="ru-RU" sz="2000" dirty="0" smtClean="0">
                <a:latin typeface="Monotype Corsiva" pitchFamily="66" charset="0"/>
              </a:rPr>
              <a:t> для </a:t>
            </a:r>
            <a:r>
              <a:rPr lang="ru-RU" sz="2000" dirty="0" err="1" smtClean="0">
                <a:latin typeface="Monotype Corsiva" pitchFamily="66" charset="0"/>
              </a:rPr>
              <a:t>пошуку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додавання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нових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друзів</a:t>
            </a:r>
            <a:r>
              <a:rPr lang="ru-RU" sz="2000" dirty="0" smtClean="0">
                <a:latin typeface="Monotype Corsiva" pitchFamily="66" charset="0"/>
              </a:rPr>
              <a:t> за </a:t>
            </a:r>
            <a:r>
              <a:rPr lang="ru-RU" sz="2000" dirty="0" err="1" smtClean="0">
                <a:latin typeface="Monotype Corsiva" pitchFamily="66" charset="0"/>
              </a:rPr>
              <a:t>інтересами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або</a:t>
            </a:r>
            <a:r>
              <a:rPr lang="ru-RU" sz="2000" dirty="0" smtClean="0">
                <a:latin typeface="Monotype Corsiva" pitchFamily="66" charset="0"/>
              </a:rPr>
              <a:t> Вашим </a:t>
            </a:r>
            <a:r>
              <a:rPr lang="ru-RU" sz="2000" dirty="0" err="1" smtClean="0">
                <a:latin typeface="Monotype Corsiva" pitchFamily="66" charset="0"/>
              </a:rPr>
              <a:t>ключових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запитах</a:t>
            </a:r>
            <a:r>
              <a:rPr lang="ru-RU" sz="2000" dirty="0" smtClean="0">
                <a:latin typeface="Monotype Corsiva" pitchFamily="66" charset="0"/>
              </a:rPr>
              <a:t>. </a:t>
            </a:r>
            <a:r>
              <a:rPr lang="ru-RU" sz="2000" dirty="0" err="1" smtClean="0">
                <a:latin typeface="Monotype Corsiva" pitchFamily="66" charset="0"/>
              </a:rPr>
              <a:t>Зате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він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дуже</a:t>
            </a:r>
            <a:r>
              <a:rPr lang="ru-RU" sz="2000" dirty="0" smtClean="0">
                <a:latin typeface="Monotype Corsiva" pitchFamily="66" charset="0"/>
              </a:rPr>
              <a:t> активно </a:t>
            </a:r>
            <a:r>
              <a:rPr lang="ru-RU" sz="2000" dirty="0" err="1" smtClean="0">
                <a:latin typeface="Monotype Corsiva" pitchFamily="66" charset="0"/>
              </a:rPr>
              <a:t>пропонує</a:t>
            </a:r>
            <a:r>
              <a:rPr lang="ru-RU" sz="2000" dirty="0" smtClean="0">
                <a:latin typeface="Monotype Corsiva" pitchFamily="66" charset="0"/>
              </a:rPr>
              <a:t> вам </a:t>
            </a:r>
            <a:r>
              <a:rPr lang="ru-RU" sz="2000" dirty="0" err="1" smtClean="0">
                <a:latin typeface="Monotype Corsiva" pitchFamily="66" charset="0"/>
              </a:rPr>
              <a:t>додавати</a:t>
            </a:r>
            <a:r>
              <a:rPr lang="ru-RU" sz="2000" dirty="0" smtClean="0">
                <a:latin typeface="Monotype Corsiva" pitchFamily="66" charset="0"/>
              </a:rPr>
              <a:t> в </a:t>
            </a:r>
            <a:r>
              <a:rPr lang="ru-RU" sz="2000" dirty="0" err="1" smtClean="0">
                <a:latin typeface="Monotype Corsiva" pitchFamily="66" charset="0"/>
              </a:rPr>
              <a:t>друзі</a:t>
            </a:r>
            <a:r>
              <a:rPr lang="ru-RU" sz="2000" dirty="0" smtClean="0">
                <a:latin typeface="Monotype Corsiva" pitchFamily="66" charset="0"/>
              </a:rPr>
              <a:t> "</a:t>
            </a:r>
            <a:r>
              <a:rPr lang="ru-RU" sz="2000" dirty="0" err="1" smtClean="0">
                <a:latin typeface="Monotype Corsiva" pitchFamily="66" charset="0"/>
              </a:rPr>
              <a:t>Загальних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друзів</a:t>
            </a:r>
            <a:r>
              <a:rPr lang="ru-RU" sz="2000" dirty="0" smtClean="0">
                <a:latin typeface="Monotype Corsiva" pitchFamily="66" charset="0"/>
              </a:rPr>
              <a:t>".</a:t>
            </a:r>
            <a:endParaRPr lang="en-US" sz="2000" dirty="0" smtClean="0">
              <a:latin typeface="Monotype Corsiva" pitchFamily="66" charset="0"/>
            </a:endParaRPr>
          </a:p>
          <a:p>
            <a:r>
              <a:rPr lang="uk-UA" sz="2000" dirty="0" smtClean="0">
                <a:latin typeface="Monotype Corsiva" pitchFamily="66" charset="0"/>
              </a:rPr>
              <a:t>•</a:t>
            </a:r>
            <a:r>
              <a:rPr lang="en-US" sz="2000" dirty="0" smtClean="0">
                <a:latin typeface="Monotype Corsiva" pitchFamily="66" charset="0"/>
              </a:rPr>
              <a:t> 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b="1" dirty="0" smtClean="0">
                <a:latin typeface="Monotype Corsiva" pitchFamily="66" charset="0"/>
              </a:rPr>
              <a:t>У </a:t>
            </a:r>
            <a:r>
              <a:rPr lang="en-US" sz="2000" b="1" dirty="0" err="1" smtClean="0">
                <a:latin typeface="Monotype Corsiva" pitchFamily="66" charset="0"/>
              </a:rPr>
              <a:t>Facebook</a:t>
            </a:r>
            <a:r>
              <a:rPr lang="uk-UA" sz="2000" b="1" dirty="0" smtClean="0">
                <a:latin typeface="Monotype Corsiva" pitchFamily="66" charset="0"/>
              </a:rPr>
              <a:t> є можливість закачувати відео тривалістю тільки до 20 хв</a:t>
            </a:r>
            <a:r>
              <a:rPr lang="uk-UA" sz="2000" dirty="0" smtClean="0">
                <a:latin typeface="Monotype Corsiva" pitchFamily="66" charset="0"/>
              </a:rPr>
              <a:t>.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uk-UA" sz="2000" dirty="0" smtClean="0">
                <a:latin typeface="Monotype Corsiva" pitchFamily="66" charset="0"/>
              </a:rPr>
              <a:t>• </a:t>
            </a:r>
            <a:r>
              <a:rPr lang="uk-UA" sz="2000" b="1" dirty="0" smtClean="0">
                <a:latin typeface="Monotype Corsiva" pitchFamily="66" charset="0"/>
              </a:rPr>
              <a:t>У </a:t>
            </a:r>
            <a:r>
              <a:rPr lang="en-US" sz="2000" b="1" dirty="0" err="1" smtClean="0">
                <a:latin typeface="Monotype Corsiva" pitchFamily="66" charset="0"/>
              </a:rPr>
              <a:t>Facebook</a:t>
            </a:r>
            <a:r>
              <a:rPr lang="uk-UA" sz="2000" b="1" dirty="0" smtClean="0">
                <a:latin typeface="Monotype Corsiva" pitchFamily="66" charset="0"/>
              </a:rPr>
              <a:t> повністю відсутня можливість закачати своє аудіо! </a:t>
            </a:r>
            <a:r>
              <a:rPr lang="uk-UA" sz="2000" dirty="0" smtClean="0">
                <a:latin typeface="Monotype Corsiva" pitchFamily="66" charset="0"/>
              </a:rPr>
              <a:t>Наприклад, Ви записали цікавий трек або голосове інтерв'ю з цікавою людиною і хочете показати його своїм друзям в </a:t>
            </a:r>
            <a:r>
              <a:rPr lang="uk-UA" sz="2000" dirty="0" err="1" smtClean="0">
                <a:latin typeface="Monotype Corsiva" pitchFamily="66" charset="0"/>
              </a:rPr>
              <a:t>соц.мережі</a:t>
            </a:r>
            <a:r>
              <a:rPr lang="uk-UA" sz="2000" dirty="0" smtClean="0">
                <a:latin typeface="Monotype Corsiva" pitchFamily="66" charset="0"/>
              </a:rPr>
              <a:t>.  То вам цього не вдасться.</a:t>
            </a:r>
          </a:p>
        </p:txBody>
      </p:sp>
      <p:pic>
        <p:nvPicPr>
          <p:cNvPr id="4" name="Рисунок 3" descr="event_8508736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1508" y="332656"/>
            <a:ext cx="1642492" cy="1642492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16530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3" action="ppaction://hlinksldjump"/>
              </a:rPr>
              <a:t>Зміст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225</TotalTime>
  <Words>1239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Тема2</vt:lpstr>
      <vt:lpstr>Слайд 1</vt:lpstr>
      <vt:lpstr>Слайд 2</vt:lpstr>
      <vt:lpstr>Соціальна мережа - інтерактивний багатокористувацький сайт, контент якого наповнюється його відвідувачами, з можливістю вказівки якої небудь інформацію про окрему людину, за якою аккаунт користувача зможуть знайти інші учасники мережі.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24</cp:revision>
  <dcterms:created xsi:type="dcterms:W3CDTF">2014-01-31T20:20:08Z</dcterms:created>
  <dcterms:modified xsi:type="dcterms:W3CDTF">2014-02-01T00:05:13Z</dcterms:modified>
</cp:coreProperties>
</file>