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4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7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4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45BA-C779-457B-92D3-4474BA66B0B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8384-B915-4B6F-A73C-6D3AB30B6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9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The_Philadelphia_Inquirer" TargetMode="External"/><Relationship Id="rId18" Type="http://schemas.openxmlformats.org/officeDocument/2006/relationships/hyperlink" Target="https://ru.wikipedia.org/wiki/Star_Tribune" TargetMode="External"/><Relationship Id="rId26" Type="http://schemas.openxmlformats.org/officeDocument/2006/relationships/hyperlink" Target="https://en.wikipedia.org/wiki/Newsday" TargetMode="External"/><Relationship Id="rId3" Type="http://schemas.openxmlformats.org/officeDocument/2006/relationships/hyperlink" Target="https://ru.wikipedia.org/wiki/USA_Today" TargetMode="External"/><Relationship Id="rId21" Type="http://schemas.openxmlformats.org/officeDocument/2006/relationships/hyperlink" Target="https://ru.wikipedia.org/wiki/The_Boston_Globe" TargetMode="External"/><Relationship Id="rId34" Type="http://schemas.openxmlformats.org/officeDocument/2006/relationships/hyperlink" Target="https://en.wikipedia.org/wiki/St._Louis_Post-Dispatch" TargetMode="External"/><Relationship Id="rId7" Type="http://schemas.openxmlformats.org/officeDocument/2006/relationships/hyperlink" Target="https://ru.wikipedia.org/wiki/Chicago_Tribune" TargetMode="External"/><Relationship Id="rId12" Type="http://schemas.openxmlformats.org/officeDocument/2006/relationships/hyperlink" Target="https://ru.wikipedia.org/wiki/The_Dallas_Morning_News" TargetMode="External"/><Relationship Id="rId17" Type="http://schemas.openxmlformats.org/officeDocument/2006/relationships/hyperlink" Target="https://ru.wikipedia.org/wiki/Detroit_Free_Press" TargetMode="External"/><Relationship Id="rId25" Type="http://schemas.openxmlformats.org/officeDocument/2006/relationships/hyperlink" Target="https://ru.wikipedia.org/w/index.php?title=Newsday&amp;action=edit&amp;redlink=1" TargetMode="External"/><Relationship Id="rId33" Type="http://schemas.openxmlformats.org/officeDocument/2006/relationships/hyperlink" Target="https://ru.wikipedia.org/w/index.php?title=St._Louis_Post-Dispatch&amp;action=edit&amp;redlink=1" TargetMode="External"/><Relationship Id="rId2" Type="http://schemas.openxmlformats.org/officeDocument/2006/relationships/image" Target="../media/image3.jpg"/><Relationship Id="rId16" Type="http://schemas.openxmlformats.org/officeDocument/2006/relationships/hyperlink" Target="https://en.wikipedia.org/wiki/The_Detroit_News" TargetMode="External"/><Relationship Id="rId20" Type="http://schemas.openxmlformats.org/officeDocument/2006/relationships/hyperlink" Target="https://en.wikipedia.org/wiki/The_Star-Ledger" TargetMode="External"/><Relationship Id="rId29" Type="http://schemas.openxmlformats.org/officeDocument/2006/relationships/hyperlink" Target="https://ru.wikipedia.org/wiki/San_Francisco_Chroni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Los_Angeles_Times" TargetMode="External"/><Relationship Id="rId11" Type="http://schemas.openxmlformats.org/officeDocument/2006/relationships/hyperlink" Target="https://ru.wikipedia.org/wiki/The_Denver_Post" TargetMode="External"/><Relationship Id="rId24" Type="http://schemas.openxmlformats.org/officeDocument/2006/relationships/hyperlink" Target="https://en.wikipedia.org/wiki/The_Atlanta_Journal-Constitution" TargetMode="External"/><Relationship Id="rId32" Type="http://schemas.openxmlformats.org/officeDocument/2006/relationships/hyperlink" Target="https://ru.wikipedia.org/w/index.php?title=Seattle_Post-Intelligencer&amp;action=edit&amp;redlink=1" TargetMode="External"/><Relationship Id="rId5" Type="http://schemas.openxmlformats.org/officeDocument/2006/relationships/hyperlink" Target="https://ru.wikipedia.org/wiki/The_New_York_Times" TargetMode="External"/><Relationship Id="rId15" Type="http://schemas.openxmlformats.org/officeDocument/2006/relationships/hyperlink" Target="https://ru.wikipedia.org/w/index.php?title=The_Detroit_News&amp;action=edit&amp;redlink=1" TargetMode="External"/><Relationship Id="rId23" Type="http://schemas.openxmlformats.org/officeDocument/2006/relationships/hyperlink" Target="https://ru.wikipedia.org/w/index.php?title=The_Atlanta_Journal-Constitution&amp;action=edit&amp;redlink=1" TargetMode="External"/><Relationship Id="rId28" Type="http://schemas.openxmlformats.org/officeDocument/2006/relationships/hyperlink" Target="https://en.wikipedia.org/wiki/The_Plain_Dealer" TargetMode="External"/><Relationship Id="rId10" Type="http://schemas.openxmlformats.org/officeDocument/2006/relationships/hyperlink" Target="https://ru.wikipedia.org/wiki/New_York_Post" TargetMode="External"/><Relationship Id="rId19" Type="http://schemas.openxmlformats.org/officeDocument/2006/relationships/hyperlink" Target="https://ru.wikipedia.org/w/index.php?title=The_Star-Ledger&amp;action=edit&amp;redlink=1" TargetMode="External"/><Relationship Id="rId31" Type="http://schemas.openxmlformats.org/officeDocument/2006/relationships/hyperlink" Target="https://ru.wikipedia.org/wiki/The_Seattle_Times" TargetMode="External"/><Relationship Id="rId4" Type="http://schemas.openxmlformats.org/officeDocument/2006/relationships/hyperlink" Target="https://ru.wikipedia.org/wiki/The_Wall_Street_Journal" TargetMode="External"/><Relationship Id="rId9" Type="http://schemas.openxmlformats.org/officeDocument/2006/relationships/hyperlink" Target="https://ru.wikipedia.org/wiki/Daily_News_(%D0%9D%D1%8C%D1%8E-%D0%99%D0%BE%D1%80%D0%BA)" TargetMode="External"/><Relationship Id="rId14" Type="http://schemas.openxmlformats.org/officeDocument/2006/relationships/hyperlink" Target="https://ru.wikipedia.org/wiki/Houston_Chronicle" TargetMode="External"/><Relationship Id="rId22" Type="http://schemas.openxmlformats.org/officeDocument/2006/relationships/hyperlink" Target="https://ru.wikipedia.org/wiki/The_Arizona_Republic" TargetMode="External"/><Relationship Id="rId27" Type="http://schemas.openxmlformats.org/officeDocument/2006/relationships/hyperlink" Target="https://ru.wikipedia.org/w/index.php?title=The_Plain_Dealer&amp;action=edit&amp;redlink=1" TargetMode="External"/><Relationship Id="rId30" Type="http://schemas.openxmlformats.org/officeDocument/2006/relationships/hyperlink" Target="https://ru.wikipedia.org/wiki/Tampa_Bay_Times" TargetMode="External"/><Relationship Id="rId8" Type="http://schemas.openxmlformats.org/officeDocument/2006/relationships/hyperlink" Target="https://ru.wikipedia.org/wiki/The_Washington_Pos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476960">
            <a:off x="713905" y="240496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press</a:t>
            </a:r>
            <a:endParaRPr lang="ru-RU" sz="7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771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638" y="1484784"/>
            <a:ext cx="871296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List of newspapers in the United States</a:t>
            </a:r>
          </a:p>
          <a:p>
            <a:pPr algn="ctr"/>
            <a:r>
              <a:rPr lang="en-US" sz="2800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This list of newspapers in the United States is a list of newspapers printed and distributed in the United States. It includes a list of the 25 newspapers in the United States with the most circulation, followed by lists of newspapers published in United States territory. Those lists are followed by a series of links to other lists of U.S. newspapers, organized by various categories.</a:t>
            </a:r>
          </a:p>
          <a:p>
            <a:pPr algn="ctr"/>
            <a:endParaRPr lang="en-US" sz="2800" i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As of 31 December 2011, the United States had 1,382 daily newspapers.</a:t>
            </a:r>
            <a:endParaRPr lang="ru-RU" sz="2800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68574" y="0"/>
            <a:ext cx="94964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newspapers in the United States</a:t>
            </a:r>
          </a:p>
          <a:p>
            <a:pPr algn="ctr"/>
            <a:endParaRPr lang="ru-RU" sz="5400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66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oldest editions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New Hampshire Gazette (founded in 1756)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Hartford Courant (founded in 1764)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The Augusta Chronicle (founded in 1785)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Daily Hampshire Gazette (founded in 1786)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Pittsburgh Post-Gazette (founded in 1786)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The Berkshire Eagle (founded in 1789)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The Recorder (founded in 1792)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Rutland Herald (founded in 1794)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The Bulletin (founded in 1796)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The Keene Sentinel (founded in 1799)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New York Post (founded in 1801)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The Post and Courier (founded in 1803)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The Post-Standard (founded in 1829)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8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49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runner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481118"/>
              </p:ext>
            </p:extLst>
          </p:nvPr>
        </p:nvGraphicFramePr>
        <p:xfrm>
          <a:off x="251520" y="1772816"/>
          <a:ext cx="8892480" cy="4032448"/>
        </p:xfrm>
        <a:graphic>
          <a:graphicData uri="http://schemas.openxmlformats.org/drawingml/2006/table">
            <a:tbl>
              <a:tblPr/>
              <a:tblGrid>
                <a:gridCol w="2958858"/>
                <a:gridCol w="2966811"/>
                <a:gridCol w="2966811"/>
              </a:tblGrid>
              <a:tr h="4032448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3" tooltip="USA Today"/>
                        </a:rPr>
                        <a:t>USA Today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4" tooltip="The Wall Street Journal"/>
                        </a:rPr>
                        <a:t>The Wall Street Journal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5" tooltip="The New York Times"/>
                        </a:rPr>
                        <a:t>The New York Times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6" tooltip="Los Angeles Times"/>
                        </a:rPr>
                        <a:t>Los Angeles Times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7" tooltip="Chicago Tribune"/>
                        </a:rPr>
                        <a:t>Chicago Tribune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8" tooltip="The Washington Post"/>
                        </a:rPr>
                        <a:t>The Washington Post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9" tooltip="Daily News (Нью-Йорк)"/>
                        </a:rPr>
                        <a:t>Daily News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0" tooltip="New York Post"/>
                        </a:rPr>
                        <a:t>New York Post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70288" marR="70288" marT="35144" marB="35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1" tooltip="The Denver Post"/>
                        </a:rPr>
                        <a:t>The Denver Post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 smtClean="0">
                          <a:solidFill>
                            <a:srgbClr val="FFC000"/>
                          </a:solidFill>
                          <a:effectLst/>
                          <a:hlinkClick r:id="rId12" tooltip="The Dallas Morning News"/>
                        </a:rPr>
                        <a:t>The </a:t>
                      </a: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2" tooltip="The Dallas Morning News"/>
                        </a:rPr>
                        <a:t>Dallas Morning News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3" tooltip="The Philadelphia Inquirer"/>
                        </a:rPr>
                        <a:t>The Philadelphia Inquirer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4" tooltip="Houston Chronicle"/>
                        </a:rPr>
                        <a:t>Houston Chronicle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5" tooltip="The Detroit News (страница отсутствует)"/>
                        </a:rPr>
                        <a:t>The Detroit News</a:t>
                      </a:r>
                      <a:r>
                        <a:rPr lang="en-US" sz="2000" b="0" i="0" u="none" strike="noStrike" baseline="30000" dirty="0">
                          <a:solidFill>
                            <a:srgbClr val="FFC000"/>
                          </a:solidFill>
                          <a:effectLst/>
                          <a:hlinkClick r:id="rId16" tooltip="en:The Detroit News"/>
                        </a:rPr>
                        <a:t>[en]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/ </a:t>
                      </a: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7" tooltip="Detroit Free Press"/>
                        </a:rPr>
                        <a:t>Detroit Free Press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8" tooltip="Star Tribune"/>
                        </a:rPr>
                        <a:t>Star Tribune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19" tooltip="The Star-Ledger (страница отсутствует)"/>
                        </a:rPr>
                        <a:t>The Star-Ledger</a:t>
                      </a:r>
                      <a:r>
                        <a:rPr lang="en-US" sz="2000" b="0" i="0" u="none" strike="noStrike" baseline="30000" dirty="0">
                          <a:solidFill>
                            <a:srgbClr val="FFC000"/>
                          </a:solidFill>
                          <a:effectLst/>
                          <a:hlinkClick r:id="rId20" tooltip="en:The Star-Ledger"/>
                        </a:rPr>
                        <a:t>[en]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70288" marR="70288" marT="35144" marB="35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21" tooltip="The Boston Globe"/>
                        </a:rPr>
                        <a:t>The Boston Globe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22" tooltip="The Arizona Republic"/>
                        </a:rPr>
                        <a:t>The Arizona Republic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23" tooltip="The Atlanta Journal-Constitution (страница отсутствует)"/>
                        </a:rPr>
                        <a:t>The Atlanta Journal-Constitution</a:t>
                      </a:r>
                      <a:r>
                        <a:rPr lang="en-US" sz="2000" b="0" i="0" u="none" strike="noStrike" baseline="30000" dirty="0">
                          <a:solidFill>
                            <a:srgbClr val="FFC000"/>
                          </a:solidFill>
                          <a:effectLst/>
                          <a:hlinkClick r:id="rId24" tooltip="en:The Atlanta Journal-Constitution"/>
                        </a:rPr>
                        <a:t>[en]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25" tooltip="Newsday (страница отсутствует)"/>
                        </a:rPr>
                        <a:t>Newsday</a:t>
                      </a:r>
                      <a:r>
                        <a:rPr lang="en-US" sz="2000" b="0" i="0" u="none" strike="noStrike" baseline="30000" dirty="0">
                          <a:solidFill>
                            <a:srgbClr val="FFC000"/>
                          </a:solidFill>
                          <a:effectLst/>
                          <a:hlinkClick r:id="rId26" tooltip="en:Newsday"/>
                        </a:rPr>
                        <a:t>[en]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27" tooltip="The Plain Dealer (страница отсутствует)"/>
                        </a:rPr>
                        <a:t>The Plain Dealer</a:t>
                      </a:r>
                      <a:r>
                        <a:rPr lang="en-US" sz="2000" b="0" i="0" u="none" strike="noStrike" baseline="30000" dirty="0">
                          <a:solidFill>
                            <a:srgbClr val="FFC000"/>
                          </a:solidFill>
                          <a:effectLst/>
                          <a:hlinkClick r:id="rId28" tooltip="en:The Plain Dealer"/>
                        </a:rPr>
                        <a:t>[en]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29" tooltip="San Francisco Chronicle"/>
                        </a:rPr>
                        <a:t>San Francisco Chronicle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30" tooltip="Tampa Bay Times"/>
                        </a:rPr>
                        <a:t>Tampa Bay Times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31" tooltip="The Seattle Times"/>
                        </a:rPr>
                        <a:t>The Seattle Times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/ </a:t>
                      </a: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32" tooltip="Seattle Post-Intelligencer (страница отсутствует)"/>
                        </a:rPr>
                        <a:t>Seattle Post-Intelligencer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u="none" strike="noStrike" dirty="0">
                          <a:solidFill>
                            <a:srgbClr val="FFC000"/>
                          </a:solidFill>
                          <a:effectLst/>
                          <a:hlinkClick r:id="rId33" tooltip="St. Louis Post-Dispatch (страница отсутствует)"/>
                        </a:rPr>
                        <a:t>St. Louis Post-Dispatch</a:t>
                      </a:r>
                      <a:r>
                        <a:rPr lang="en-US" sz="2000" b="0" i="0" u="none" strike="noStrike" baseline="30000" dirty="0">
                          <a:solidFill>
                            <a:srgbClr val="FFC000"/>
                          </a:solidFill>
                          <a:effectLst/>
                          <a:hlinkClick r:id="rId34" tooltip="en:St. Louis Post-Dispatch"/>
                        </a:rPr>
                        <a:t>[en]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70288" marR="70288" marT="35144" marB="35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440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Magazines for travelers</a:t>
            </a:r>
            <a:endParaRPr lang="ru-RU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The most influential in the world and limited edition publication, focused on the tourism industry, based in the United States and published - is a monthly magazine </a:t>
            </a:r>
            <a:r>
              <a:rPr lang="en-US" dirty="0" err="1" smtClean="0">
                <a:solidFill>
                  <a:srgbClr val="FFC000"/>
                </a:solidFill>
              </a:rPr>
              <a:t>Conde</a:t>
            </a:r>
            <a:r>
              <a:rPr lang="en-US" dirty="0" smtClean="0">
                <a:solidFill>
                  <a:srgbClr val="FFC000"/>
                </a:solidFill>
              </a:rPr>
              <a:t> Nast Traveler and Travel + Leisure.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9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226343">
            <a:off x="1166560" y="2190367"/>
            <a:ext cx="7772400" cy="1362075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</a:rPr>
              <a:t>Thank you!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3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313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American press</vt:lpstr>
      <vt:lpstr>Презентация PowerPoint</vt:lpstr>
      <vt:lpstr>The oldest editions</vt:lpstr>
      <vt:lpstr>Most runner </vt:lpstr>
      <vt:lpstr>Magazines for travelers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press</dc:title>
  <dc:creator>User</dc:creator>
  <cp:lastModifiedBy>User</cp:lastModifiedBy>
  <cp:revision>5</cp:revision>
  <dcterms:created xsi:type="dcterms:W3CDTF">2015-02-16T16:57:20Z</dcterms:created>
  <dcterms:modified xsi:type="dcterms:W3CDTF">2015-02-16T18:05:26Z</dcterms:modified>
</cp:coreProperties>
</file>