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90" r:id="rId33"/>
    <p:sldId id="291"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D5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1" autoAdjust="0"/>
    <p:restoredTop sz="94660"/>
  </p:normalViewPr>
  <p:slideViewPr>
    <p:cSldViewPr snapToGrid="0">
      <p:cViewPr>
        <p:scale>
          <a:sx n="100" d="100"/>
          <a:sy n="100" d="100"/>
        </p:scale>
        <p:origin x="-162" y="-2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ook Antiqua" pitchFamily="18" charset="0"/>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ook Antiqua" pitchFamily="18" charset="0"/>
              </a:defRPr>
            </a:lvl1pPr>
          </a:lstStyle>
          <a:p>
            <a:fld id="{38319C7D-F147-4D71-BA2A-B919D96289A4}" type="datetimeFigureOut">
              <a:rPr lang="ru-RU" smtClean="0"/>
              <a:pPr/>
              <a:t>04.03.2013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ook Antiqua" pitchFamily="18" charset="0"/>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Book Antiqua" pitchFamily="18" charset="0"/>
              </a:defRPr>
            </a:lvl1pPr>
          </a:lstStyle>
          <a:p>
            <a:fld id="{34ED1D69-6BFD-48B8-8F1F-9AF35D7203CE}" type="slidenum">
              <a:rPr lang="ru-RU" smtClean="0"/>
              <a:pPr/>
              <a:t>‹#›</a:t>
            </a:fld>
            <a:endParaRPr lang="ru-R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ook Antiqua" pitchFamily="18" charset="0"/>
        <a:ea typeface="+mn-ea"/>
        <a:cs typeface="+mn-cs"/>
      </a:defRPr>
    </a:lvl1pPr>
    <a:lvl2pPr marL="457200" algn="l" defTabSz="914400" rtl="0" eaLnBrk="1" latinLnBrk="0" hangingPunct="1">
      <a:defRPr sz="1200" kern="1200">
        <a:solidFill>
          <a:schemeClr val="tx1"/>
        </a:solidFill>
        <a:latin typeface="Book Antiqua" pitchFamily="18" charset="0"/>
        <a:ea typeface="+mn-ea"/>
        <a:cs typeface="+mn-cs"/>
      </a:defRPr>
    </a:lvl2pPr>
    <a:lvl3pPr marL="914400" algn="l" defTabSz="914400" rtl="0" eaLnBrk="1" latinLnBrk="0" hangingPunct="1">
      <a:defRPr sz="1200" kern="1200">
        <a:solidFill>
          <a:schemeClr val="tx1"/>
        </a:solidFill>
        <a:latin typeface="Book Antiqua" pitchFamily="18" charset="0"/>
        <a:ea typeface="+mn-ea"/>
        <a:cs typeface="+mn-cs"/>
      </a:defRPr>
    </a:lvl3pPr>
    <a:lvl4pPr marL="1371600" algn="l" defTabSz="914400" rtl="0" eaLnBrk="1" latinLnBrk="0" hangingPunct="1">
      <a:defRPr sz="1200" kern="1200">
        <a:solidFill>
          <a:schemeClr val="tx1"/>
        </a:solidFill>
        <a:latin typeface="Book Antiqua" pitchFamily="18" charset="0"/>
        <a:ea typeface="+mn-ea"/>
        <a:cs typeface="+mn-cs"/>
      </a:defRPr>
    </a:lvl4pPr>
    <a:lvl5pPr marL="1828800" algn="l" defTabSz="914400" rtl="0" eaLnBrk="1" latinLnBrk="0" hangingPunct="1">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34ED1D69-6BFD-48B8-8F1F-9AF35D7203CE}" type="slidenum">
              <a:rPr lang="ru-RU" smtClean="0"/>
              <a:pPr/>
              <a:t>17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561CA6E-C4C9-48AD-9974-247754A3DDD6}" type="datetimeFigureOut">
              <a:rPr lang="ru-RU" smtClean="0"/>
              <a:pPr/>
              <a:t>04.03.2013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C7DCEE-C063-43D5-A106-34D4844E9BC1}" type="slidenum">
              <a:rPr lang="ru-RU" smtClean="0"/>
              <a:pPr/>
              <a:t>‹#›</a:t>
            </a:fld>
            <a:endParaRPr lang="ru-RU"/>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Book Antiqua" pitchFamily="18" charset="0"/>
              </a:defRPr>
            </a:lvl1pPr>
          </a:lstStyle>
          <a:p>
            <a:fld id="{3561CA6E-C4C9-48AD-9974-247754A3DDD6}" type="datetimeFigureOut">
              <a:rPr lang="ru-RU" smtClean="0"/>
              <a:pPr/>
              <a:t>04.03.2013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Book Antiqua" pitchFamily="18" charset="0"/>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Book Antiqua" pitchFamily="18" charset="0"/>
              </a:defRPr>
            </a:lvl1pPr>
          </a:lstStyle>
          <a:p>
            <a:fld id="{53C7DCEE-C063-43D5-A106-34D4844E9BC1}"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Book Antiqu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ook Antiqua"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ook Antiqu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ook Antiqu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ook Antiqu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ook Antiqu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slide" Target="slide33.xml"/><Relationship Id="rId5" Type="http://schemas.openxmlformats.org/officeDocument/2006/relationships/slide" Target="slide19.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pic>
        <p:nvPicPr>
          <p:cNvPr id="1026" name="Picture 2" descr="D:\КАРИНА\Безопасность\Без-имени-1.png"/>
          <p:cNvPicPr>
            <a:picLocks noChangeAspect="1" noChangeArrowheads="1"/>
          </p:cNvPicPr>
          <p:nvPr/>
        </p:nvPicPr>
        <p:blipFill>
          <a:blip r:embed="rId3" cstate="print"/>
          <a:srcRect/>
          <a:stretch>
            <a:fillRect/>
          </a:stretch>
        </p:blipFill>
        <p:spPr bwMode="auto">
          <a:xfrm>
            <a:off x="1547664" y="2348880"/>
            <a:ext cx="4377326" cy="3911526"/>
          </a:xfrm>
          <a:prstGeom prst="rect">
            <a:avLst/>
          </a:prstGeom>
          <a:noFill/>
        </p:spPr>
      </p:pic>
      <p:pic>
        <p:nvPicPr>
          <p:cNvPr id="4" name="Picture 2" descr="D:\КАРИНА\Безопасность\Без-имени-1.png"/>
          <p:cNvPicPr>
            <a:picLocks noChangeAspect="1" noChangeArrowheads="1"/>
          </p:cNvPicPr>
          <p:nvPr/>
        </p:nvPicPr>
        <p:blipFill>
          <a:blip r:embed="rId4" cstate="print"/>
          <a:srcRect/>
          <a:stretch>
            <a:fillRect/>
          </a:stretch>
        </p:blipFill>
        <p:spPr bwMode="auto">
          <a:xfrm>
            <a:off x="251520" y="332656"/>
            <a:ext cx="2618667" cy="2088232"/>
          </a:xfrm>
          <a:prstGeom prst="rect">
            <a:avLst/>
          </a:prstGeom>
          <a:noFill/>
        </p:spPr>
      </p:pic>
      <p:sp>
        <p:nvSpPr>
          <p:cNvPr id="5" name="Прямоугольник 4"/>
          <p:cNvSpPr/>
          <p:nvPr/>
        </p:nvSpPr>
        <p:spPr>
          <a:xfrm>
            <a:off x="2563949" y="462260"/>
            <a:ext cx="6580051" cy="1754326"/>
          </a:xfrm>
          <a:prstGeom prst="rect">
            <a:avLst/>
          </a:prstGeom>
          <a:noFill/>
        </p:spPr>
        <p:txBody>
          <a:bodyPr wrap="square" lIns="91440" tIns="45720" rIns="91440" bIns="45720">
            <a:spAutoFit/>
          </a:bodyPr>
          <a:lstStyle/>
          <a:p>
            <a:pPr algn="ctr"/>
            <a:r>
              <a:rPr lang="ru-RU"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rPr>
              <a:t>Безопасность в Интернете</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0550" y="2295526"/>
            <a:ext cx="4399731" cy="2554545"/>
          </a:xfrm>
          <a:prstGeom prst="rect">
            <a:avLst/>
          </a:prstGeom>
          <a:noFill/>
        </p:spPr>
        <p:txBody>
          <a:bodyPr wrap="square" rtlCol="0">
            <a:spAutoFit/>
          </a:bodyPr>
          <a:lstStyle/>
          <a:p>
            <a:pPr algn="ctr"/>
            <a:r>
              <a:rPr lang="ru-RU" sz="2000" dirty="0" smtClean="0">
                <a:latin typeface="Book Antiqua" pitchFamily="18" charset="0"/>
              </a:rPr>
              <a:t>Подумай прежде чем разместить материал в интернете или открыть к нему доступ, даже если ты делишься им только с друзьями. Ты не знаешь как эту информацию можно будет использовать против тебя, особенно после ссоры с другом</a:t>
            </a:r>
            <a:endParaRPr lang="ru-RU" sz="2000" dirty="0">
              <a:latin typeface="Book Antiqua" pitchFamily="18" charset="0"/>
            </a:endParaRPr>
          </a:p>
        </p:txBody>
      </p:sp>
      <p:pic>
        <p:nvPicPr>
          <p:cNvPr id="6146" name="Picture 2" descr="http://www.atalhocomunicacao.com.br/wp-content/uploads/como-melhorar-o-trabalho-em-equipe.gif"/>
          <p:cNvPicPr>
            <a:picLocks noChangeAspect="1" noChangeArrowheads="1"/>
          </p:cNvPicPr>
          <p:nvPr/>
        </p:nvPicPr>
        <p:blipFill>
          <a:blip r:embed="rId2" cstate="print"/>
          <a:srcRect/>
          <a:stretch>
            <a:fillRect/>
          </a:stretch>
        </p:blipFill>
        <p:spPr bwMode="auto">
          <a:xfrm>
            <a:off x="597843" y="1380406"/>
            <a:ext cx="3571875" cy="357187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6418" y="286172"/>
            <a:ext cx="37721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Правило</a:t>
            </a: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 </a:t>
            </a: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2</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endParaRPr>
          </a:p>
        </p:txBody>
      </p:sp>
      <p:sp>
        <p:nvSpPr>
          <p:cNvPr id="3" name="TextBox 2"/>
          <p:cNvSpPr txBox="1"/>
          <p:nvPr/>
        </p:nvSpPr>
        <p:spPr>
          <a:xfrm>
            <a:off x="1187623" y="2852936"/>
            <a:ext cx="3489151" cy="923330"/>
          </a:xfrm>
          <a:prstGeom prst="rect">
            <a:avLst/>
          </a:prstGeom>
          <a:noFill/>
        </p:spPr>
        <p:txBody>
          <a:bodyPr wrap="square" rtlCol="0">
            <a:spAutoFit/>
          </a:bodyPr>
          <a:lstStyle/>
          <a:p>
            <a:r>
              <a:rPr lang="ru-RU" sz="5400" dirty="0" smtClean="0">
                <a:latin typeface="Monotype Corsiva" pitchFamily="66" charset="0"/>
              </a:rPr>
              <a:t>Уважай себя</a:t>
            </a:r>
            <a:endParaRPr lang="ru-RU" sz="5400" dirty="0">
              <a:latin typeface="Monotype Corsiva" pitchFamily="66" charset="0"/>
            </a:endParaRPr>
          </a:p>
        </p:txBody>
      </p:sp>
      <p:pic>
        <p:nvPicPr>
          <p:cNvPr id="1026" name="Picture 2" descr="D:\КАРИНА\Безопасность\Рисунок1.png"/>
          <p:cNvPicPr>
            <a:picLocks noChangeAspect="1" noChangeArrowheads="1"/>
          </p:cNvPicPr>
          <p:nvPr/>
        </p:nvPicPr>
        <p:blipFill>
          <a:blip r:embed="rId2" cstate="print"/>
          <a:srcRect/>
          <a:stretch>
            <a:fillRect/>
          </a:stretch>
        </p:blipFill>
        <p:spPr bwMode="auto">
          <a:xfrm>
            <a:off x="5220072" y="1916832"/>
            <a:ext cx="3114675" cy="368617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85" decel="100000"/>
                                        <p:tgtEl>
                                          <p:spTgt spid="2"/>
                                        </p:tgtEl>
                                      </p:cBhvr>
                                    </p:animEffect>
                                    <p:animScale>
                                      <p:cBhvr>
                                        <p:cTn id="8" dur="385" decel="100000"/>
                                        <p:tgtEl>
                                          <p:spTgt spid="2"/>
                                        </p:tgtEl>
                                      </p:cBhvr>
                                      <p:from x="10000" y="10000"/>
                                      <p:to x="200000" y="450000"/>
                                    </p:animScale>
                                    <p:animScale>
                                      <p:cBhvr>
                                        <p:cTn id="9" dur="615" accel="100000" fill="hold">
                                          <p:stCondLst>
                                            <p:cond delay="385"/>
                                          </p:stCondLst>
                                        </p:cTn>
                                        <p:tgtEl>
                                          <p:spTgt spid="2"/>
                                        </p:tgtEl>
                                      </p:cBhvr>
                                      <p:from x="200000" y="450000"/>
                                      <p:to x="100000" y="100000"/>
                                    </p:animScale>
                                    <p:set>
                                      <p:cBhvr>
                                        <p:cTn id="10" dur="385" fill="hold"/>
                                        <p:tgtEl>
                                          <p:spTgt spid="2"/>
                                        </p:tgtEl>
                                        <p:attrNameLst>
                                          <p:attrName>ppt_x</p:attrName>
                                        </p:attrNameLst>
                                      </p:cBhvr>
                                      <p:to>
                                        <p:strVal val="(0.5)"/>
                                      </p:to>
                                    </p:set>
                                    <p:anim from="(0.5)" to="(#ppt_x)" calcmode="lin" valueType="num">
                                      <p:cBhvr>
                                        <p:cTn id="11" dur="615" accel="100000" fill="hold">
                                          <p:stCondLst>
                                            <p:cond delay="385"/>
                                          </p:stCondLst>
                                        </p:cTn>
                                        <p:tgtEl>
                                          <p:spTgt spid="2"/>
                                        </p:tgtEl>
                                        <p:attrNameLst>
                                          <p:attrName>ppt_x</p:attrName>
                                        </p:attrNameLst>
                                      </p:cBhvr>
                                    </p:anim>
                                    <p:set>
                                      <p:cBhvr>
                                        <p:cTn id="12" dur="385" fill="hold"/>
                                        <p:tgtEl>
                                          <p:spTgt spid="2"/>
                                        </p:tgtEl>
                                        <p:attrNameLst>
                                          <p:attrName>ppt_y</p:attrName>
                                        </p:attrNameLst>
                                      </p:cBhvr>
                                      <p:to>
                                        <p:strVal val="(#ppt_y+0.4)"/>
                                      </p:to>
                                    </p:set>
                                    <p:anim from="(#ppt_y+0.4)" to="(#ppt_y)" calcmode="lin" valueType="num">
                                      <p:cBhvr>
                                        <p:cTn id="13" dur="615" accel="100000" fill="hold">
                                          <p:stCondLst>
                                            <p:cond delay="385"/>
                                          </p:stCondLst>
                                        </p:cTn>
                                        <p:tgtEl>
                                          <p:spTgt spid="2"/>
                                        </p:tgtEl>
                                        <p:attrNameLst>
                                          <p:attrName>ppt_y</p:attrName>
                                        </p:attrNameLst>
                                      </p:cBhvr>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4900" y="1977405"/>
            <a:ext cx="3384376" cy="1938992"/>
          </a:xfrm>
          <a:prstGeom prst="rect">
            <a:avLst/>
          </a:prstGeom>
          <a:noFill/>
        </p:spPr>
        <p:txBody>
          <a:bodyPr wrap="square" rtlCol="0">
            <a:spAutoFit/>
          </a:bodyPr>
          <a:lstStyle/>
          <a:p>
            <a:pPr algn="ctr"/>
            <a:r>
              <a:rPr lang="ru-RU" sz="2400" dirty="0" smtClean="0">
                <a:latin typeface="Book Antiqua" pitchFamily="18" charset="0"/>
              </a:rPr>
              <a:t>Многие забывают, что оскорбление в интернете ранит также, как и в реальной жизни</a:t>
            </a:r>
            <a:endParaRPr lang="ru-RU" sz="2400" dirty="0">
              <a:latin typeface="Book Antiqua" pitchFamily="18" charset="0"/>
            </a:endParaRPr>
          </a:p>
        </p:txBody>
      </p:sp>
      <p:pic>
        <p:nvPicPr>
          <p:cNvPr id="4099" name="Picture 3" descr="D:\КАРИНА\Безопасность\Без-имени-1.png"/>
          <p:cNvPicPr>
            <a:picLocks noChangeAspect="1" noChangeArrowheads="1"/>
          </p:cNvPicPr>
          <p:nvPr/>
        </p:nvPicPr>
        <p:blipFill>
          <a:blip r:embed="rId2" cstate="print"/>
          <a:srcRect/>
          <a:stretch>
            <a:fillRect/>
          </a:stretch>
        </p:blipFill>
        <p:spPr bwMode="auto">
          <a:xfrm>
            <a:off x="5292080" y="1124744"/>
            <a:ext cx="3334704" cy="4178424"/>
          </a:xfrm>
          <a:prstGeom prst="rect">
            <a:avLst/>
          </a:prstGeom>
          <a:noFill/>
        </p:spPr>
      </p:pic>
      <p:sp>
        <p:nvSpPr>
          <p:cNvPr id="4" name="TextBox 3"/>
          <p:cNvSpPr txBox="1"/>
          <p:nvPr/>
        </p:nvSpPr>
        <p:spPr>
          <a:xfrm>
            <a:off x="722437" y="1791097"/>
            <a:ext cx="3600400" cy="2246769"/>
          </a:xfrm>
          <a:prstGeom prst="rect">
            <a:avLst/>
          </a:prstGeom>
          <a:noFill/>
        </p:spPr>
        <p:txBody>
          <a:bodyPr wrap="square" rtlCol="0">
            <a:spAutoFit/>
          </a:bodyPr>
          <a:lstStyle/>
          <a:p>
            <a:pPr algn="ctr"/>
            <a:r>
              <a:rPr lang="ru-RU" sz="2800" dirty="0" smtClean="0">
                <a:latin typeface="Book Antiqua" pitchFamily="18" charset="0"/>
              </a:rPr>
              <a:t>Не терпи агрессию в свой адрес. Блокируй или не отвечай тем, кто тебя унижает</a:t>
            </a:r>
            <a:endParaRPr lang="ru-RU" sz="2800" dirty="0">
              <a:latin typeface="Book Antiqua" pitchFamily="18" charset="0"/>
            </a:endParaRPr>
          </a:p>
        </p:txBody>
      </p:sp>
      <p:pic>
        <p:nvPicPr>
          <p:cNvPr id="5" name="Picture 2" descr="D:\КАРИНА\Безопасность\Без-имени-1.png"/>
          <p:cNvPicPr>
            <a:picLocks noChangeAspect="1" noChangeArrowheads="1"/>
          </p:cNvPicPr>
          <p:nvPr/>
        </p:nvPicPr>
        <p:blipFill>
          <a:blip r:embed="rId3" cstate="print"/>
          <a:srcRect/>
          <a:stretch>
            <a:fillRect/>
          </a:stretch>
        </p:blipFill>
        <p:spPr bwMode="auto">
          <a:xfrm>
            <a:off x="4312982" y="314325"/>
            <a:ext cx="4697668" cy="577825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xit" presetSubtype="0" fill="hold" nodeType="withEffect">
                                  <p:stCondLst>
                                    <p:cond delay="0"/>
                                  </p:stCondLst>
                                  <p:childTnLst>
                                    <p:animEffect transition="out" filter="fade">
                                      <p:cBhvr>
                                        <p:cTn id="13" dur="1000"/>
                                        <p:tgtEl>
                                          <p:spTgt spid="4099"/>
                                        </p:tgtEl>
                                      </p:cBhvr>
                                    </p:animEffect>
                                    <p:set>
                                      <p:cBhvr>
                                        <p:cTn id="14" dur="1" fill="hold">
                                          <p:stCondLst>
                                            <p:cond delay="999"/>
                                          </p:stCondLst>
                                        </p:cTn>
                                        <p:tgtEl>
                                          <p:spTgt spid="4099"/>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8250" y="2060848"/>
            <a:ext cx="3700214" cy="2308324"/>
          </a:xfrm>
          <a:prstGeom prst="rect">
            <a:avLst/>
          </a:prstGeom>
          <a:noFill/>
        </p:spPr>
        <p:txBody>
          <a:bodyPr wrap="square" rtlCol="0">
            <a:spAutoFit/>
          </a:bodyPr>
          <a:lstStyle/>
          <a:p>
            <a:pPr algn="ctr"/>
            <a:r>
              <a:rPr lang="ru-RU" sz="2400" dirty="0" smtClean="0">
                <a:latin typeface="Book Antiqua" pitchFamily="18" charset="0"/>
              </a:rPr>
              <a:t>Не оскорбляй других пользователей. За грубое поведение тебя могут заблокировать или исключить из сообщества</a:t>
            </a:r>
            <a:endParaRPr lang="ru-RU" sz="2400" dirty="0">
              <a:latin typeface="Book Antiqua" pitchFamily="18" charset="0"/>
            </a:endParaRPr>
          </a:p>
        </p:txBody>
      </p:sp>
      <p:pic>
        <p:nvPicPr>
          <p:cNvPr id="1026" name="Picture 2" descr="D:\КАРИНА\Безопасность\Без-имени-1.png"/>
          <p:cNvPicPr>
            <a:picLocks noChangeAspect="1" noChangeArrowheads="1"/>
          </p:cNvPicPr>
          <p:nvPr/>
        </p:nvPicPr>
        <p:blipFill>
          <a:blip r:embed="rId2" cstate="print"/>
          <a:srcRect/>
          <a:stretch>
            <a:fillRect/>
          </a:stretch>
        </p:blipFill>
        <p:spPr bwMode="auto">
          <a:xfrm>
            <a:off x="827584" y="1772816"/>
            <a:ext cx="3650906" cy="2961333"/>
          </a:xfrm>
          <a:prstGeom prst="rect">
            <a:avLst/>
          </a:prstGeom>
          <a:noFill/>
        </p:spPr>
      </p:pic>
      <p:pic>
        <p:nvPicPr>
          <p:cNvPr id="1027" name="Picture 3" descr="D:\КАРИНА\Безопасность\banned.png"/>
          <p:cNvPicPr>
            <a:picLocks noChangeAspect="1" noChangeArrowheads="1"/>
          </p:cNvPicPr>
          <p:nvPr/>
        </p:nvPicPr>
        <p:blipFill>
          <a:blip r:embed="rId3" cstate="print"/>
          <a:srcRect/>
          <a:stretch>
            <a:fillRect/>
          </a:stretch>
        </p:blipFill>
        <p:spPr bwMode="auto">
          <a:xfrm>
            <a:off x="251520" y="1124744"/>
            <a:ext cx="5242262" cy="393146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985" y="1924447"/>
            <a:ext cx="4032448" cy="2246769"/>
          </a:xfrm>
          <a:prstGeom prst="rect">
            <a:avLst/>
          </a:prstGeom>
          <a:noFill/>
        </p:spPr>
        <p:txBody>
          <a:bodyPr wrap="square" rtlCol="0">
            <a:spAutoFit/>
          </a:bodyPr>
          <a:lstStyle/>
          <a:p>
            <a:pPr algn="ctr"/>
            <a:r>
              <a:rPr lang="ru-RU" sz="2800" dirty="0" smtClean="0">
                <a:latin typeface="Book Antiqua" pitchFamily="18" charset="0"/>
              </a:rPr>
              <a:t>Если что</a:t>
            </a:r>
            <a:r>
              <a:rPr lang="en-US" sz="2800" dirty="0" smtClean="0">
                <a:latin typeface="Book Antiqua" pitchFamily="18" charset="0"/>
              </a:rPr>
              <a:t>-</a:t>
            </a:r>
            <a:r>
              <a:rPr lang="ru-RU" sz="2800" dirty="0" smtClean="0">
                <a:latin typeface="Book Antiqua" pitchFamily="18" charset="0"/>
              </a:rPr>
              <a:t>то в интернете кажется тебе опасным, сообщи об этом взрослому, которому доверяешь</a:t>
            </a:r>
            <a:endParaRPr lang="ru-RU" sz="2800" dirty="0">
              <a:latin typeface="Book Antiqua" pitchFamily="18" charset="0"/>
            </a:endParaRPr>
          </a:p>
        </p:txBody>
      </p:sp>
      <p:pic>
        <p:nvPicPr>
          <p:cNvPr id="2050" name="Picture 2" descr="http://soft.mail.ru/Screens/news/2012/08/17/te_425330.png"/>
          <p:cNvPicPr>
            <a:picLocks noChangeAspect="1" noChangeArrowheads="1"/>
          </p:cNvPicPr>
          <p:nvPr/>
        </p:nvPicPr>
        <p:blipFill>
          <a:blip r:embed="rId2" cstate="print"/>
          <a:srcRect/>
          <a:stretch>
            <a:fillRect/>
          </a:stretch>
        </p:blipFill>
        <p:spPr bwMode="auto">
          <a:xfrm>
            <a:off x="5004048" y="1484784"/>
            <a:ext cx="3600400" cy="3600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43842" y="328464"/>
            <a:ext cx="37721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Правило </a:t>
            </a:r>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3</a:t>
            </a:r>
          </a:p>
        </p:txBody>
      </p:sp>
      <p:sp>
        <p:nvSpPr>
          <p:cNvPr id="4" name="TextBox 3"/>
          <p:cNvSpPr txBox="1"/>
          <p:nvPr/>
        </p:nvSpPr>
        <p:spPr>
          <a:xfrm>
            <a:off x="3703712" y="2727201"/>
            <a:ext cx="5184576" cy="923330"/>
          </a:xfrm>
          <a:prstGeom prst="rect">
            <a:avLst/>
          </a:prstGeom>
          <a:noFill/>
        </p:spPr>
        <p:txBody>
          <a:bodyPr wrap="square" rtlCol="0">
            <a:spAutoFit/>
          </a:bodyPr>
          <a:lstStyle/>
          <a:p>
            <a:r>
              <a:rPr lang="ru-RU" sz="5400" dirty="0" smtClean="0">
                <a:latin typeface="Monotype Corsiva" pitchFamily="66" charset="0"/>
              </a:rPr>
              <a:t>Будь бдительным</a:t>
            </a:r>
            <a:endParaRPr lang="ru-RU" sz="5400" dirty="0">
              <a:latin typeface="Monotype Corsiva" pitchFamily="66" charset="0"/>
            </a:endParaRPr>
          </a:p>
        </p:txBody>
      </p:sp>
      <p:pic>
        <p:nvPicPr>
          <p:cNvPr id="28675" name="Picture 3" descr="D:\КАРИНА\Безопасность\Без-имени-1.png"/>
          <p:cNvPicPr>
            <a:picLocks noChangeAspect="1" noChangeArrowheads="1"/>
          </p:cNvPicPr>
          <p:nvPr/>
        </p:nvPicPr>
        <p:blipFill>
          <a:blip r:embed="rId2" cstate="print"/>
          <a:srcRect/>
          <a:stretch>
            <a:fillRect/>
          </a:stretch>
        </p:blipFill>
        <p:spPr bwMode="auto">
          <a:xfrm>
            <a:off x="0" y="764704"/>
            <a:ext cx="3429000" cy="57721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85" decel="100000"/>
                                        <p:tgtEl>
                                          <p:spTgt spid="2"/>
                                        </p:tgtEl>
                                      </p:cBhvr>
                                    </p:animEffect>
                                    <p:animScale>
                                      <p:cBhvr>
                                        <p:cTn id="8" dur="385" decel="100000"/>
                                        <p:tgtEl>
                                          <p:spTgt spid="2"/>
                                        </p:tgtEl>
                                      </p:cBhvr>
                                      <p:from x="10000" y="10000"/>
                                      <p:to x="200000" y="450000"/>
                                    </p:animScale>
                                    <p:animScale>
                                      <p:cBhvr>
                                        <p:cTn id="9" dur="615" accel="100000" fill="hold">
                                          <p:stCondLst>
                                            <p:cond delay="385"/>
                                          </p:stCondLst>
                                        </p:cTn>
                                        <p:tgtEl>
                                          <p:spTgt spid="2"/>
                                        </p:tgtEl>
                                      </p:cBhvr>
                                      <p:from x="200000" y="450000"/>
                                      <p:to x="100000" y="100000"/>
                                    </p:animScale>
                                    <p:set>
                                      <p:cBhvr>
                                        <p:cTn id="10" dur="385" fill="hold"/>
                                        <p:tgtEl>
                                          <p:spTgt spid="2"/>
                                        </p:tgtEl>
                                        <p:attrNameLst>
                                          <p:attrName>ppt_x</p:attrName>
                                        </p:attrNameLst>
                                      </p:cBhvr>
                                      <p:to>
                                        <p:strVal val="(0.5)"/>
                                      </p:to>
                                    </p:set>
                                    <p:anim from="(0.5)" to="(#ppt_x)" calcmode="lin" valueType="num">
                                      <p:cBhvr>
                                        <p:cTn id="11" dur="615" accel="100000" fill="hold">
                                          <p:stCondLst>
                                            <p:cond delay="385"/>
                                          </p:stCondLst>
                                        </p:cTn>
                                        <p:tgtEl>
                                          <p:spTgt spid="2"/>
                                        </p:tgtEl>
                                        <p:attrNameLst>
                                          <p:attrName>ppt_x</p:attrName>
                                        </p:attrNameLst>
                                      </p:cBhvr>
                                    </p:anim>
                                    <p:set>
                                      <p:cBhvr>
                                        <p:cTn id="12" dur="385" fill="hold"/>
                                        <p:tgtEl>
                                          <p:spTgt spid="2"/>
                                        </p:tgtEl>
                                        <p:attrNameLst>
                                          <p:attrName>ppt_y</p:attrName>
                                        </p:attrNameLst>
                                      </p:cBhvr>
                                      <p:to>
                                        <p:strVal val="(#ppt_y+0.4)"/>
                                      </p:to>
                                    </p:set>
                                    <p:anim from="(#ppt_y+0.4)" to="(#ppt_y)" calcmode="lin" valueType="num">
                                      <p:cBhvr>
                                        <p:cTn id="13" dur="615" accel="100000" fill="hold">
                                          <p:stCondLst>
                                            <p:cond delay="385"/>
                                          </p:stCondLst>
                                        </p:cTn>
                                        <p:tgtEl>
                                          <p:spTgt spid="2"/>
                                        </p:tgtEl>
                                        <p:attrNameLst>
                                          <p:attrName>ppt_y</p:attrName>
                                        </p:attrNameLst>
                                      </p:cBhvr>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8675"/>
                                        </p:tgtEl>
                                        <p:attrNameLst>
                                          <p:attrName>style.visibility</p:attrName>
                                        </p:attrNameLst>
                                      </p:cBhvr>
                                      <p:to>
                                        <p:strVal val="visible"/>
                                      </p:to>
                                    </p:set>
                                    <p:animEffect transition="in" filter="fade">
                                      <p:cBhvr>
                                        <p:cTn id="17" dur="1000"/>
                                        <p:tgtEl>
                                          <p:spTgt spid="2867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760" y="2025774"/>
            <a:ext cx="4392488" cy="2246769"/>
          </a:xfrm>
          <a:prstGeom prst="rect">
            <a:avLst/>
          </a:prstGeom>
          <a:noFill/>
        </p:spPr>
        <p:txBody>
          <a:bodyPr wrap="square" rtlCol="0">
            <a:spAutoFit/>
          </a:bodyPr>
          <a:lstStyle/>
          <a:p>
            <a:pPr algn="just"/>
            <a:r>
              <a:rPr lang="ru-RU" sz="2000" dirty="0" smtClean="0">
                <a:latin typeface="Book Antiqua" pitchFamily="18" charset="0"/>
              </a:rPr>
              <a:t>Интернет похож на большой город с разными районами. Не теряй здравый смысл в интернете. Будь осторожен с новыми для тебя людьми, которых ты встречаешь в сети, даже если они кажутся дружелюбными</a:t>
            </a:r>
            <a:endParaRPr lang="ru-RU" sz="2000" dirty="0">
              <a:latin typeface="Book Antiqua" pitchFamily="18" charset="0"/>
            </a:endParaRPr>
          </a:p>
        </p:txBody>
      </p:sp>
      <p:pic>
        <p:nvPicPr>
          <p:cNvPr id="2050" name="Picture 2" descr="D:\КАРИНА\Безопасность\Без-имени-1.png"/>
          <p:cNvPicPr>
            <a:picLocks noChangeAspect="1" noChangeArrowheads="1"/>
          </p:cNvPicPr>
          <p:nvPr/>
        </p:nvPicPr>
        <p:blipFill>
          <a:blip r:embed="rId2" cstate="print"/>
          <a:srcRect/>
          <a:stretch>
            <a:fillRect/>
          </a:stretch>
        </p:blipFill>
        <p:spPr bwMode="auto">
          <a:xfrm>
            <a:off x="5056183" y="981076"/>
            <a:ext cx="3963992" cy="429309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3000"/>
                                        <p:tgtEl>
                                          <p:spTgt spid="2050"/>
                                        </p:tgtEl>
                                      </p:cBhvr>
                                    </p:animEffect>
                                    <p:anim calcmode="lin" valueType="num">
                                      <p:cBhvr>
                                        <p:cTn id="8" dur="3000" fill="hold"/>
                                        <p:tgtEl>
                                          <p:spTgt spid="2050"/>
                                        </p:tgtEl>
                                        <p:attrNameLst>
                                          <p:attrName>style.rotation</p:attrName>
                                        </p:attrNameLst>
                                      </p:cBhvr>
                                      <p:tavLst>
                                        <p:tav tm="0">
                                          <p:val>
                                            <p:fltVal val="720"/>
                                          </p:val>
                                        </p:tav>
                                        <p:tav tm="100000">
                                          <p:val>
                                            <p:fltVal val="0"/>
                                          </p:val>
                                        </p:tav>
                                      </p:tavLst>
                                    </p:anim>
                                    <p:anim calcmode="lin" valueType="num">
                                      <p:cBhvr>
                                        <p:cTn id="9" dur="3000" fill="hold"/>
                                        <p:tgtEl>
                                          <p:spTgt spid="2050"/>
                                        </p:tgtEl>
                                        <p:attrNameLst>
                                          <p:attrName>ppt_h</p:attrName>
                                        </p:attrNameLst>
                                      </p:cBhvr>
                                      <p:tavLst>
                                        <p:tav tm="0">
                                          <p:val>
                                            <p:fltVal val="0"/>
                                          </p:val>
                                        </p:tav>
                                        <p:tav tm="100000">
                                          <p:val>
                                            <p:strVal val="#ppt_h"/>
                                          </p:val>
                                        </p:tav>
                                      </p:tavLst>
                                    </p:anim>
                                    <p:anim calcmode="lin" valueType="num">
                                      <p:cBhvr>
                                        <p:cTn id="10" dur="3000" fill="hold"/>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0884" y="2249041"/>
            <a:ext cx="4248472" cy="2246769"/>
          </a:xfrm>
          <a:prstGeom prst="rect">
            <a:avLst/>
          </a:prstGeom>
          <a:noFill/>
        </p:spPr>
        <p:txBody>
          <a:bodyPr wrap="square" rtlCol="0">
            <a:spAutoFit/>
          </a:bodyPr>
          <a:lstStyle/>
          <a:p>
            <a:pPr algn="just"/>
            <a:r>
              <a:rPr lang="ru-RU" sz="2000" dirty="0" smtClean="0">
                <a:latin typeface="Book Antiqua" pitchFamily="18" charset="0"/>
              </a:rPr>
              <a:t>Если ты решил встретиться в реальной жизни с человеком, с которым общался только </a:t>
            </a:r>
            <a:r>
              <a:rPr lang="ru-RU" sz="2000" dirty="0" err="1" smtClean="0">
                <a:latin typeface="Book Antiqua" pitchFamily="18" charset="0"/>
              </a:rPr>
              <a:t>онлайн</a:t>
            </a:r>
            <a:r>
              <a:rPr lang="ru-RU" sz="2000" dirty="0" smtClean="0">
                <a:latin typeface="Book Antiqua" pitchFamily="18" charset="0"/>
              </a:rPr>
              <a:t>, назначь встречу в общественном месте и приведи с собой друзей. И скажи взрослым о том, куда собираешься идти</a:t>
            </a:r>
            <a:endParaRPr lang="ru-RU" sz="2000" dirty="0">
              <a:latin typeface="Book Antiqua" pitchFamily="18" charset="0"/>
            </a:endParaRPr>
          </a:p>
        </p:txBody>
      </p:sp>
      <p:pic>
        <p:nvPicPr>
          <p:cNvPr id="6147" name="Picture 3" descr="D:\КАРИНА\Безопасность\Без-имени-1.png"/>
          <p:cNvPicPr>
            <a:picLocks noChangeAspect="1" noChangeArrowheads="1"/>
          </p:cNvPicPr>
          <p:nvPr/>
        </p:nvPicPr>
        <p:blipFill>
          <a:blip r:embed="rId3" cstate="print"/>
          <a:srcRect/>
          <a:stretch>
            <a:fillRect/>
          </a:stretch>
        </p:blipFill>
        <p:spPr bwMode="auto">
          <a:xfrm>
            <a:off x="0" y="781050"/>
            <a:ext cx="4490357" cy="371475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ppt_x</p:attrName>
                                        </p:attrNameLst>
                                      </p:cBhvr>
                                      <p:tavLst>
                                        <p:tav tm="0">
                                          <p:val>
                                            <p:strVal val="#ppt_x-.2"/>
                                          </p:val>
                                        </p:tav>
                                        <p:tav tm="100000">
                                          <p:val>
                                            <p:strVal val="#ppt_x"/>
                                          </p:val>
                                        </p:tav>
                                      </p:tavLst>
                                    </p:anim>
                                    <p:anim calcmode="lin" valueType="num">
                                      <p:cBhvr>
                                        <p:cTn id="8" dur="1000" fill="hold"/>
                                        <p:tgtEl>
                                          <p:spTgt spid="6147"/>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33189" y="260648"/>
            <a:ext cx="27606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rPr>
              <a:t>Помни!</a:t>
            </a:r>
          </a:p>
        </p:txBody>
      </p:sp>
      <p:sp>
        <p:nvSpPr>
          <p:cNvPr id="5" name="TextBox 4"/>
          <p:cNvSpPr txBox="1"/>
          <p:nvPr/>
        </p:nvSpPr>
        <p:spPr>
          <a:xfrm>
            <a:off x="422653" y="1700808"/>
            <a:ext cx="8260593" cy="646331"/>
          </a:xfrm>
          <a:prstGeom prst="rect">
            <a:avLst/>
          </a:prstGeom>
          <a:noFill/>
        </p:spPr>
        <p:txBody>
          <a:bodyPr wrap="square" rtlCol="0" anchor="ctr" anchorCtr="1">
            <a:spAutoFit/>
          </a:bodyPr>
          <a:lstStyle/>
          <a:p>
            <a:r>
              <a:rPr lang="ru-RU" sz="3600" b="1" dirty="0" smtClean="0">
                <a:solidFill>
                  <a:srgbClr val="FF0000"/>
                </a:solidFill>
                <a:latin typeface="Book Antiqua" pitchFamily="18" charset="0"/>
              </a:rPr>
              <a:t>Не разглашай личные данные!</a:t>
            </a:r>
            <a:endParaRPr lang="ru-RU" sz="3600" b="1" dirty="0">
              <a:solidFill>
                <a:srgbClr val="FF0000"/>
              </a:solidFill>
              <a:latin typeface="Book Antiqua" pitchFamily="18" charset="0"/>
            </a:endParaRPr>
          </a:p>
        </p:txBody>
      </p:sp>
      <p:sp>
        <p:nvSpPr>
          <p:cNvPr id="6" name="TextBox 5"/>
          <p:cNvSpPr txBox="1"/>
          <p:nvPr/>
        </p:nvSpPr>
        <p:spPr>
          <a:xfrm>
            <a:off x="728910" y="2708920"/>
            <a:ext cx="7648078" cy="646331"/>
          </a:xfrm>
          <a:prstGeom prst="rect">
            <a:avLst/>
          </a:prstGeom>
          <a:noFill/>
        </p:spPr>
        <p:txBody>
          <a:bodyPr wrap="square" rtlCol="0" anchor="ctr" anchorCtr="1">
            <a:spAutoFit/>
          </a:bodyPr>
          <a:lstStyle/>
          <a:p>
            <a:r>
              <a:rPr lang="ru-RU" sz="3600" b="1" dirty="0" smtClean="0">
                <a:solidFill>
                  <a:srgbClr val="FF0000"/>
                </a:solidFill>
                <a:latin typeface="Book Antiqua" pitchFamily="18" charset="0"/>
              </a:rPr>
              <a:t>Не терпи агрессию в свой адрес!</a:t>
            </a:r>
            <a:endParaRPr lang="ru-RU" sz="3600" b="1" dirty="0">
              <a:solidFill>
                <a:srgbClr val="FF0000"/>
              </a:solidFill>
              <a:latin typeface="Book Antiqua" pitchFamily="18" charset="0"/>
            </a:endParaRPr>
          </a:p>
        </p:txBody>
      </p:sp>
      <p:sp>
        <p:nvSpPr>
          <p:cNvPr id="7" name="TextBox 6"/>
          <p:cNvSpPr txBox="1"/>
          <p:nvPr/>
        </p:nvSpPr>
        <p:spPr>
          <a:xfrm>
            <a:off x="285750" y="3682941"/>
            <a:ext cx="8534399" cy="646331"/>
          </a:xfrm>
          <a:prstGeom prst="rect">
            <a:avLst/>
          </a:prstGeom>
          <a:noFill/>
        </p:spPr>
        <p:txBody>
          <a:bodyPr wrap="square" rtlCol="0" anchor="ctr" anchorCtr="1">
            <a:spAutoFit/>
          </a:bodyPr>
          <a:lstStyle/>
          <a:p>
            <a:r>
              <a:rPr lang="ru-RU" sz="3600" b="1" dirty="0" smtClean="0">
                <a:solidFill>
                  <a:srgbClr val="FF0000"/>
                </a:solidFill>
                <a:latin typeface="Book Antiqua" pitchFamily="18" charset="0"/>
              </a:rPr>
              <a:t>Не оскорбляй других пользователей!</a:t>
            </a:r>
            <a:endParaRPr lang="ru-RU" sz="3600" b="1" dirty="0">
              <a:solidFill>
                <a:srgbClr val="FF0000"/>
              </a:solidFill>
              <a:latin typeface="Book Antiqua" pitchFamily="18" charset="0"/>
            </a:endParaRPr>
          </a:p>
        </p:txBody>
      </p:sp>
      <p:sp>
        <p:nvSpPr>
          <p:cNvPr id="8" name="TextBox 7"/>
          <p:cNvSpPr txBox="1"/>
          <p:nvPr/>
        </p:nvSpPr>
        <p:spPr>
          <a:xfrm>
            <a:off x="476249" y="4725144"/>
            <a:ext cx="8153400" cy="1200329"/>
          </a:xfrm>
          <a:prstGeom prst="rect">
            <a:avLst/>
          </a:prstGeom>
          <a:noFill/>
        </p:spPr>
        <p:txBody>
          <a:bodyPr wrap="square" rtlCol="0" anchor="ctr" anchorCtr="1">
            <a:spAutoFit/>
          </a:bodyPr>
          <a:lstStyle/>
          <a:p>
            <a:r>
              <a:rPr lang="ru-RU" sz="3600" b="1" dirty="0" smtClean="0">
                <a:solidFill>
                  <a:srgbClr val="FF0000"/>
                </a:solidFill>
                <a:latin typeface="Book Antiqua" pitchFamily="18" charset="0"/>
              </a:rPr>
              <a:t>Будь осторожен с новыми знакомыми в </a:t>
            </a:r>
            <a:r>
              <a:rPr lang="ru-RU" sz="3600" b="1" dirty="0" err="1" smtClean="0">
                <a:solidFill>
                  <a:srgbClr val="FF0000"/>
                </a:solidFill>
                <a:latin typeface="Book Antiqua" pitchFamily="18" charset="0"/>
              </a:rPr>
              <a:t>онлайне</a:t>
            </a:r>
            <a:r>
              <a:rPr lang="ru-RU" sz="3600" b="1" dirty="0" smtClean="0">
                <a:solidFill>
                  <a:srgbClr val="FF0000"/>
                </a:solidFill>
                <a:latin typeface="Book Antiqua" pitchFamily="18" charset="0"/>
              </a:rPr>
              <a:t>!</a:t>
            </a:r>
            <a:endParaRPr lang="ru-RU" sz="3600" b="1" dirty="0">
              <a:solidFill>
                <a:srgbClr val="FF0000"/>
              </a:solidFill>
              <a:latin typeface="Book Antiqua" pitchFamily="18" charset="0"/>
            </a:endParaRPr>
          </a:p>
        </p:txBody>
      </p:sp>
      <p:sp>
        <p:nvSpPr>
          <p:cNvPr id="9" name="Управляющая кнопка: возврат 8">
            <a:hlinkClick r:id="rId2" action="ppaction://hlinksldjump" highlightClick="1"/>
          </p:cNvPr>
          <p:cNvSpPr/>
          <p:nvPr/>
        </p:nvSpPr>
        <p:spPr>
          <a:xfrm>
            <a:off x="8524875" y="6235667"/>
            <a:ext cx="487237" cy="472984"/>
          </a:xfrm>
          <a:prstGeom prst="actionButtonReturn">
            <a:avLst/>
          </a:prstGeom>
          <a:gradFill>
            <a:gsLst>
              <a:gs pos="0">
                <a:srgbClr val="5E9EFF"/>
              </a:gs>
              <a:gs pos="39999">
                <a:srgbClr val="85C2FF"/>
              </a:gs>
              <a:gs pos="70000">
                <a:srgbClr val="C4D6EB"/>
              </a:gs>
              <a:gs pos="100000">
                <a:srgbClr val="FFEBFA"/>
              </a:gs>
            </a:gsLst>
            <a:lin ang="5400000" scaled="0"/>
          </a:gra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Book Antiqu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3073" name="Picture 1" descr="D:\КАРИНА\Безопасность\Без-имени-1.png"/>
          <p:cNvPicPr>
            <a:picLocks noChangeAspect="1" noChangeArrowheads="1"/>
          </p:cNvPicPr>
          <p:nvPr/>
        </p:nvPicPr>
        <p:blipFill>
          <a:blip r:embed="rId3" cstate="print"/>
          <a:srcRect/>
          <a:stretch>
            <a:fillRect/>
          </a:stretch>
        </p:blipFill>
        <p:spPr bwMode="auto">
          <a:xfrm>
            <a:off x="0" y="2996952"/>
            <a:ext cx="5397451" cy="3861048"/>
          </a:xfrm>
          <a:prstGeom prst="rect">
            <a:avLst/>
          </a:prstGeom>
          <a:noFill/>
        </p:spPr>
      </p:pic>
      <p:sp>
        <p:nvSpPr>
          <p:cNvPr id="5" name="Прямоугольник 4"/>
          <p:cNvSpPr/>
          <p:nvPr/>
        </p:nvSpPr>
        <p:spPr>
          <a:xfrm>
            <a:off x="194359" y="514349"/>
            <a:ext cx="8473391" cy="1754326"/>
          </a:xfrm>
          <a:prstGeom prst="rect">
            <a:avLst/>
          </a:prstGeom>
          <a:noFill/>
        </p:spPr>
        <p:txBody>
          <a:bodyPr wrap="square" lIns="91440" tIns="45720" rIns="91440" bIns="45720">
            <a:spAutoFit/>
          </a:bodyPr>
          <a:lstStyle/>
          <a:p>
            <a:pPr algn="ctr"/>
            <a:r>
              <a:rPr lang="ru-RU"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rPr>
              <a:t>Мошенничество в интернете</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endParaRPr>
          </a:p>
        </p:txBody>
      </p:sp>
    </p:spTree>
  </p:cSld>
  <p:clrMapOvr>
    <a:masterClrMapping/>
  </p:clrMapOvr>
  <p:transition spd="med">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9000" r="-9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485775" y="745654"/>
            <a:ext cx="8326418" cy="1872208"/>
            <a:chOff x="485775" y="745654"/>
            <a:chExt cx="8326418" cy="1872208"/>
          </a:xfrm>
        </p:grpSpPr>
        <p:sp>
          <p:nvSpPr>
            <p:cNvPr id="2" name="Прямоугольник 1"/>
            <p:cNvSpPr/>
            <p:nvPr/>
          </p:nvSpPr>
          <p:spPr>
            <a:xfrm>
              <a:off x="539552" y="836712"/>
              <a:ext cx="8272641" cy="1569660"/>
            </a:xfrm>
            <a:prstGeom prst="rect">
              <a:avLst/>
            </a:prstGeom>
            <a:noFill/>
          </p:spPr>
          <p:txBody>
            <a:bodyPr wrap="square" lIns="91440" tIns="45720" rIns="91440" bIns="45720">
              <a:spAutoFit/>
            </a:bodyPr>
            <a:lstStyle/>
            <a:p>
              <a:pPr algn="ctr"/>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rPr>
                <a:t>Развлечения и безопасность в интернете</a:t>
              </a:r>
              <a:endParaRPr lang="ru-RU"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endParaRPr>
            </a:p>
          </p:txBody>
        </p:sp>
        <p:sp>
          <p:nvSpPr>
            <p:cNvPr id="4" name="Прямоугольник 3">
              <a:hlinkClick r:id="rId4" action="ppaction://hlinksldjump"/>
            </p:cNvPr>
            <p:cNvSpPr/>
            <p:nvPr/>
          </p:nvSpPr>
          <p:spPr>
            <a:xfrm>
              <a:off x="485775" y="745654"/>
              <a:ext cx="8280920" cy="1872208"/>
            </a:xfrm>
            <a:prstGeom prst="rect">
              <a:avLst/>
            </a:prstGeom>
            <a:solidFill>
              <a:schemeClr val="accent3">
                <a:lumMod val="75000"/>
                <a:alpha val="2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Book Antiqua" pitchFamily="18" charset="0"/>
              </a:endParaRPr>
            </a:p>
          </p:txBody>
        </p:sp>
      </p:grpSp>
      <p:grpSp>
        <p:nvGrpSpPr>
          <p:cNvPr id="8" name="Группа 7"/>
          <p:cNvGrpSpPr/>
          <p:nvPr/>
        </p:nvGrpSpPr>
        <p:grpSpPr>
          <a:xfrm>
            <a:off x="467544" y="3933056"/>
            <a:ext cx="8352928" cy="1872208"/>
            <a:chOff x="251520" y="3140968"/>
            <a:chExt cx="8352928" cy="1872208"/>
          </a:xfrm>
        </p:grpSpPr>
        <p:sp>
          <p:nvSpPr>
            <p:cNvPr id="5" name="Прямоугольник 4"/>
            <p:cNvSpPr/>
            <p:nvPr/>
          </p:nvSpPr>
          <p:spPr>
            <a:xfrm>
              <a:off x="251520" y="3212976"/>
              <a:ext cx="8271706" cy="1754326"/>
            </a:xfrm>
            <a:prstGeom prst="rect">
              <a:avLst/>
            </a:prstGeom>
            <a:noFill/>
          </p:spPr>
          <p:txBody>
            <a:bodyPr wrap="square" lIns="91440" tIns="45720" rIns="91440" bIns="45720">
              <a:spAutoFit/>
            </a:bodyPr>
            <a:lstStyle/>
            <a:p>
              <a:pPr algn="ctr"/>
              <a:r>
                <a:rPr lang="ru-RU"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rPr>
                <a:t>Мошенничество в интернете</a:t>
              </a:r>
              <a:endParaRPr lang="ru-RU"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endParaRPr>
            </a:p>
          </p:txBody>
        </p:sp>
        <p:sp>
          <p:nvSpPr>
            <p:cNvPr id="6" name="Прямоугольник 5">
              <a:hlinkClick r:id="rId5" action="ppaction://hlinksldjump"/>
            </p:cNvPr>
            <p:cNvSpPr/>
            <p:nvPr/>
          </p:nvSpPr>
          <p:spPr>
            <a:xfrm>
              <a:off x="323528" y="3140968"/>
              <a:ext cx="8280920" cy="1872208"/>
            </a:xfrm>
            <a:prstGeom prst="rect">
              <a:avLst/>
            </a:prstGeom>
            <a:solidFill>
              <a:schemeClr val="accent3">
                <a:lumMod val="75000"/>
                <a:alpha val="2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ook Antiqua" pitchFamily="18" charset="0"/>
              </a:endParaRPr>
            </a:p>
          </p:txBody>
        </p:sp>
      </p:grpSp>
      <p:sp>
        <p:nvSpPr>
          <p:cNvPr id="12" name="TextBox 11">
            <a:hlinkClick r:id="rId6" action="ppaction://hlinksldjump"/>
          </p:cNvPr>
          <p:cNvSpPr txBox="1"/>
          <p:nvPr/>
        </p:nvSpPr>
        <p:spPr>
          <a:xfrm>
            <a:off x="7724774" y="6059806"/>
            <a:ext cx="1247775" cy="646331"/>
          </a:xfrm>
          <a:prstGeom prst="rect">
            <a:avLst/>
          </a:prstGeom>
          <a:gradFill>
            <a:gsLst>
              <a:gs pos="14000">
                <a:srgbClr val="5E9EFF">
                  <a:alpha val="47000"/>
                </a:srgbClr>
              </a:gs>
              <a:gs pos="39999">
                <a:srgbClr val="85C2FF"/>
              </a:gs>
              <a:gs pos="70000">
                <a:srgbClr val="C4D6EB"/>
              </a:gs>
              <a:gs pos="100000">
                <a:srgbClr val="FFEBFA"/>
              </a:gs>
            </a:gsLst>
            <a:lin ang="5400000" scaled="0"/>
          </a:gradFill>
        </p:spPr>
        <p:txBody>
          <a:bodyPr wrap="square" rtlCol="0">
            <a:spAutoFit/>
          </a:bodyPr>
          <a:lstStyle/>
          <a:p>
            <a:r>
              <a:rPr lang="ru-RU" dirty="0" smtClean="0"/>
              <a:t>Завершить просмотр</a:t>
            </a:r>
            <a:endParaRPr lang="ru-RU"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6096000" y="1168400"/>
            <a:ext cx="3048000" cy="5397500"/>
            <a:chOff x="6096000" y="1168400"/>
            <a:chExt cx="3048000" cy="5397500"/>
          </a:xfrm>
        </p:grpSpPr>
        <p:pic>
          <p:nvPicPr>
            <p:cNvPr id="35842" name="Picture 2" descr="D:\КАРИНА\Безопасность\Без-имени-1.png"/>
            <p:cNvPicPr>
              <a:picLocks noChangeAspect="1" noChangeArrowheads="1"/>
            </p:cNvPicPr>
            <p:nvPr/>
          </p:nvPicPr>
          <p:blipFill>
            <a:blip r:embed="rId3" cstate="print"/>
            <a:srcRect/>
            <a:stretch>
              <a:fillRect/>
            </a:stretch>
          </p:blipFill>
          <p:spPr bwMode="auto">
            <a:xfrm>
              <a:off x="6321323" y="2273300"/>
              <a:ext cx="2624239" cy="4292600"/>
            </a:xfrm>
            <a:prstGeom prst="rect">
              <a:avLst/>
            </a:prstGeom>
            <a:noFill/>
          </p:spPr>
        </p:pic>
        <p:sp>
          <p:nvSpPr>
            <p:cNvPr id="3" name="Прямоугольник 2"/>
            <p:cNvSpPr/>
            <p:nvPr/>
          </p:nvSpPr>
          <p:spPr>
            <a:xfrm flipH="1">
              <a:off x="6096000" y="1168400"/>
              <a:ext cx="3048000"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Бесплатный мобильник!</a:t>
              </a:r>
              <a:endParaRPr lang="ru-RU"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endParaRPr>
            </a:p>
          </p:txBody>
        </p:sp>
      </p:grpSp>
      <p:grpSp>
        <p:nvGrpSpPr>
          <p:cNvPr id="8" name="Группа 7"/>
          <p:cNvGrpSpPr/>
          <p:nvPr/>
        </p:nvGrpSpPr>
        <p:grpSpPr>
          <a:xfrm>
            <a:off x="439237" y="478135"/>
            <a:ext cx="4462963" cy="3431878"/>
            <a:chOff x="439237" y="478135"/>
            <a:chExt cx="4462963" cy="3431878"/>
          </a:xfrm>
        </p:grpSpPr>
        <p:sp>
          <p:nvSpPr>
            <p:cNvPr id="5" name="Прямоугольник 4"/>
            <p:cNvSpPr/>
            <p:nvPr/>
          </p:nvSpPr>
          <p:spPr>
            <a:xfrm>
              <a:off x="439237" y="478135"/>
              <a:ext cx="4462963"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Кликай</a:t>
              </a: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 сюда и выиграй бесплатную путевку на море!</a:t>
              </a:r>
              <a:endParaRPr lang="ru-RU"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endParaRPr>
            </a:p>
          </p:txBody>
        </p:sp>
        <p:pic>
          <p:nvPicPr>
            <p:cNvPr id="35845" name="Picture 5" descr="http://www.amelii.ru/netcat_files/Image/plyaj.jpg"/>
            <p:cNvPicPr>
              <a:picLocks noChangeAspect="1" noChangeArrowheads="1"/>
            </p:cNvPicPr>
            <p:nvPr/>
          </p:nvPicPr>
          <p:blipFill>
            <a:blip r:embed="rId4" cstate="print"/>
            <a:srcRect/>
            <a:stretch>
              <a:fillRect/>
            </a:stretch>
          </p:blipFill>
          <p:spPr bwMode="auto">
            <a:xfrm>
              <a:off x="594233" y="1247775"/>
              <a:ext cx="3968241" cy="2662238"/>
            </a:xfrm>
            <a:prstGeom prst="rect">
              <a:avLst/>
            </a:prstGeom>
            <a:ln>
              <a:noFill/>
            </a:ln>
            <a:effectLst>
              <a:outerShdw blurRad="292100" dist="139700" dir="2700000" algn="tl" rotWithShape="0">
                <a:srgbClr val="333333">
                  <a:alpha val="65000"/>
                </a:srgbClr>
              </a:outerShdw>
            </a:effectLst>
          </p:spPr>
        </p:pic>
      </p:grpSp>
      <p:sp>
        <p:nvSpPr>
          <p:cNvPr id="9" name="Прямоугольник 8"/>
          <p:cNvSpPr/>
          <p:nvPr/>
        </p:nvSpPr>
        <p:spPr>
          <a:xfrm>
            <a:off x="590975" y="4808835"/>
            <a:ext cx="4933525"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Если не отправишь это 10 друзьям произойдет несчастье!</a:t>
            </a:r>
            <a:endParaRPr lang="ru-RU"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endParaRPr>
          </a:p>
        </p:txBody>
      </p:sp>
      <p:cxnSp>
        <p:nvCxnSpPr>
          <p:cNvPr id="12" name="Прямая соединительная линия 11"/>
          <p:cNvCxnSpPr/>
          <p:nvPr/>
        </p:nvCxnSpPr>
        <p:spPr>
          <a:xfrm flipH="1">
            <a:off x="838200" y="4572000"/>
            <a:ext cx="436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flipH="1">
            <a:off x="838200" y="6449060"/>
            <a:ext cx="436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830580" y="4564380"/>
            <a:ext cx="0" cy="188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5212080" y="4579620"/>
            <a:ext cx="0" cy="1889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846" name="Picture 6" descr="D:\КАРИНА\Безопасность\Без-имени-1.png"/>
          <p:cNvPicPr>
            <a:picLocks noChangeAspect="1" noChangeArrowheads="1"/>
          </p:cNvPicPr>
          <p:nvPr/>
        </p:nvPicPr>
        <p:blipFill>
          <a:blip r:embed="rId5" cstate="print"/>
          <a:srcRect/>
          <a:stretch>
            <a:fillRect/>
          </a:stretch>
        </p:blipFill>
        <p:spPr bwMode="auto">
          <a:xfrm>
            <a:off x="0" y="414617"/>
            <a:ext cx="8763000" cy="6443383"/>
          </a:xfrm>
          <a:prstGeom prst="rect">
            <a:avLst/>
          </a:prstGeom>
          <a:noFill/>
        </p:spPr>
      </p:pic>
    </p:spTree>
  </p:cSld>
  <p:clrMapOvr>
    <a:masterClrMapping/>
  </p:clrMapOvr>
  <p:transition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Clr clrSpc="rgb">
                                      <p:cBhvr override="childStyle">
                                        <p:cTn id="10" dur="100" fill="hold"/>
                                        <p:tgtEl>
                                          <p:spTgt spid="7"/>
                                        </p:tgtEl>
                                        <p:attrNameLst>
                                          <p:attrName>style.color</p:attrName>
                                        </p:attrNameLst>
                                      </p:cBhvr>
                                      <p:to>
                                        <a:schemeClr val="accent2"/>
                                      </p:to>
                                    </p:animClr>
                                    <p:animClr clrSpc="rgb">
                                      <p:cBhvr>
                                        <p:cTn id="11" dur="100" fill="hold"/>
                                        <p:tgtEl>
                                          <p:spTgt spid="7"/>
                                        </p:tgtEl>
                                        <p:attrNameLst>
                                          <p:attrName>fillcolor</p:attrName>
                                        </p:attrNameLst>
                                      </p:cBhvr>
                                      <p:to>
                                        <a:schemeClr val="accent2"/>
                                      </p:to>
                                    </p:animClr>
                                    <p:set>
                                      <p:cBhvr>
                                        <p:cTn id="12" dur="100" fill="hold"/>
                                        <p:tgtEl>
                                          <p:spTgt spid="7"/>
                                        </p:tgtEl>
                                        <p:attrNameLst>
                                          <p:attrName>fill.type</p:attrName>
                                        </p:attrNameLst>
                                      </p:cBhvr>
                                      <p:to>
                                        <p:strVal val="solid"/>
                                      </p:to>
                                    </p:set>
                                    <p:set>
                                      <p:cBhvr>
                                        <p:cTn id="13" dur="100" fill="hold"/>
                                        <p:tgtEl>
                                          <p:spTgt spid="7"/>
                                        </p:tgtEl>
                                        <p:attrNameLst>
                                          <p:attrName>fill.on</p:attrName>
                                        </p:attrNameLst>
                                      </p:cBhvr>
                                      <p:to>
                                        <p:strVal val="true"/>
                                      </p:to>
                                    </p:se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35" presetClass="emph" presetSubtype="0" repeatCount="indefinite" fill="hold" nodeType="withEffect">
                                  <p:stCondLst>
                                    <p:cond delay="0"/>
                                  </p:stCondLst>
                                  <p:endCondLst>
                                    <p:cond evt="onNext" delay="0">
                                      <p:tgtEl>
                                        <p:sldTgt/>
                                      </p:tgtEl>
                                    </p:cond>
                                  </p:endCondLst>
                                  <p:childTnLst>
                                    <p:anim calcmode="discrete" valueType="str">
                                      <p:cBhvr>
                                        <p:cTn id="24" dur="1000" fill="hold"/>
                                        <p:tgtEl>
                                          <p:spTgt spid="8"/>
                                        </p:tgtEl>
                                        <p:attrNameLst>
                                          <p:attrName>style.visibility</p:attrName>
                                        </p:attrNameLst>
                                      </p:cBhvr>
                                      <p:tavLst>
                                        <p:tav tm="0">
                                          <p:val>
                                            <p:strVal val="hidden"/>
                                          </p:val>
                                        </p:tav>
                                        <p:tav tm="50000">
                                          <p:val>
                                            <p:strVal val="visible"/>
                                          </p:val>
                                        </p:tav>
                                      </p:tavLst>
                                    </p:anim>
                                  </p:childTnLst>
                                </p:cTn>
                              </p:par>
                              <p:par>
                                <p:cTn id="25" presetID="2" presetClass="entr" presetSubtype="6" fill="hold" grpId="0" nodeType="withEffect">
                                  <p:stCondLst>
                                    <p:cond delay="0"/>
                                  </p:stCondLst>
                                  <p:iterate type="lt">
                                    <p:tmPct val="0"/>
                                  </p:iterate>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12" presetClass="entr" presetSubtype="2"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lide(fromRight)">
                                      <p:cBhvr>
                                        <p:cTn id="32" dur="500"/>
                                        <p:tgtEl>
                                          <p:spTgt spid="12"/>
                                        </p:tgtEl>
                                      </p:cBhvr>
                                    </p:animEffect>
                                  </p:childTnLst>
                                </p:cTn>
                              </p:par>
                            </p:childTnLst>
                          </p:cTn>
                        </p:par>
                        <p:par>
                          <p:cTn id="33" fill="hold">
                            <p:stCondLst>
                              <p:cond delay="1500"/>
                            </p:stCondLst>
                            <p:childTnLst>
                              <p:par>
                                <p:cTn id="34" presetID="12" presetClass="entr" presetSubtype="1"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slide(fromTop)">
                                      <p:cBhvr>
                                        <p:cTn id="36" dur="500"/>
                                        <p:tgtEl>
                                          <p:spTgt spid="15"/>
                                        </p:tgtEl>
                                      </p:cBhvr>
                                    </p:animEffect>
                                  </p:childTnLst>
                                </p:cTn>
                              </p:par>
                            </p:childTnLst>
                          </p:cTn>
                        </p:par>
                        <p:par>
                          <p:cTn id="37" fill="hold">
                            <p:stCondLst>
                              <p:cond delay="2000"/>
                            </p:stCondLst>
                            <p:childTnLst>
                              <p:par>
                                <p:cTn id="38" presetID="1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slide(fromLeft)">
                                      <p:cBhvr>
                                        <p:cTn id="40" dur="500"/>
                                        <p:tgtEl>
                                          <p:spTgt spid="13"/>
                                        </p:tgtEl>
                                      </p:cBhvr>
                                    </p:animEffect>
                                  </p:childTnLst>
                                </p:cTn>
                              </p:par>
                            </p:childTnLst>
                          </p:cTn>
                        </p:par>
                        <p:par>
                          <p:cTn id="41" fill="hold">
                            <p:stCondLst>
                              <p:cond delay="2500"/>
                            </p:stCondLst>
                            <p:childTnLst>
                              <p:par>
                                <p:cTn id="42" presetID="12" presetClass="entr" presetSubtype="4"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slide(fromBottom)">
                                      <p:cBhvr>
                                        <p:cTn id="44" dur="500"/>
                                        <p:tgtEl>
                                          <p:spTgt spid="16"/>
                                        </p:tgtEl>
                                      </p:cBhvr>
                                    </p:animEffect>
                                  </p:childTnLst>
                                </p:cTn>
                              </p:par>
                            </p:childTnLst>
                          </p:cTn>
                        </p:par>
                        <p:par>
                          <p:cTn id="45" fill="hold">
                            <p:stCondLst>
                              <p:cond delay="3000"/>
                            </p:stCondLst>
                            <p:childTnLst>
                              <p:par>
                                <p:cTn id="46" presetID="49" presetClass="entr" presetSubtype="0" decel="100000" fill="hold" nodeType="afterEffect">
                                  <p:stCondLst>
                                    <p:cond delay="0"/>
                                  </p:stCondLst>
                                  <p:childTnLst>
                                    <p:set>
                                      <p:cBhvr>
                                        <p:cTn id="47" dur="1" fill="hold">
                                          <p:stCondLst>
                                            <p:cond delay="0"/>
                                          </p:stCondLst>
                                        </p:cTn>
                                        <p:tgtEl>
                                          <p:spTgt spid="35846"/>
                                        </p:tgtEl>
                                        <p:attrNameLst>
                                          <p:attrName>style.visibility</p:attrName>
                                        </p:attrNameLst>
                                      </p:cBhvr>
                                      <p:to>
                                        <p:strVal val="visible"/>
                                      </p:to>
                                    </p:set>
                                    <p:anim calcmode="lin" valueType="num">
                                      <p:cBhvr>
                                        <p:cTn id="48" dur="1000" fill="hold"/>
                                        <p:tgtEl>
                                          <p:spTgt spid="35846"/>
                                        </p:tgtEl>
                                        <p:attrNameLst>
                                          <p:attrName>ppt_w</p:attrName>
                                        </p:attrNameLst>
                                      </p:cBhvr>
                                      <p:tavLst>
                                        <p:tav tm="0">
                                          <p:val>
                                            <p:fltVal val="0"/>
                                          </p:val>
                                        </p:tav>
                                        <p:tav tm="100000">
                                          <p:val>
                                            <p:strVal val="#ppt_w"/>
                                          </p:val>
                                        </p:tav>
                                      </p:tavLst>
                                    </p:anim>
                                    <p:anim calcmode="lin" valueType="num">
                                      <p:cBhvr>
                                        <p:cTn id="49" dur="1000" fill="hold"/>
                                        <p:tgtEl>
                                          <p:spTgt spid="35846"/>
                                        </p:tgtEl>
                                        <p:attrNameLst>
                                          <p:attrName>ppt_h</p:attrName>
                                        </p:attrNameLst>
                                      </p:cBhvr>
                                      <p:tavLst>
                                        <p:tav tm="0">
                                          <p:val>
                                            <p:fltVal val="0"/>
                                          </p:val>
                                        </p:tav>
                                        <p:tav tm="100000">
                                          <p:val>
                                            <p:strVal val="#ppt_h"/>
                                          </p:val>
                                        </p:tav>
                                      </p:tavLst>
                                    </p:anim>
                                    <p:anim calcmode="lin" valueType="num">
                                      <p:cBhvr>
                                        <p:cTn id="50" dur="1000" fill="hold"/>
                                        <p:tgtEl>
                                          <p:spTgt spid="35846"/>
                                        </p:tgtEl>
                                        <p:attrNameLst>
                                          <p:attrName>style.rotation</p:attrName>
                                        </p:attrNameLst>
                                      </p:cBhvr>
                                      <p:tavLst>
                                        <p:tav tm="0">
                                          <p:val>
                                            <p:fltVal val="360"/>
                                          </p:val>
                                        </p:tav>
                                        <p:tav tm="100000">
                                          <p:val>
                                            <p:fltVal val="0"/>
                                          </p:val>
                                        </p:tav>
                                      </p:tavLst>
                                    </p:anim>
                                    <p:animEffect transition="in" filter="fade">
                                      <p:cBhvr>
                                        <p:cTn id="51"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366032" y="719818"/>
            <a:ext cx="4601029" cy="2308324"/>
          </a:xfrm>
          <a:prstGeom prst="rect">
            <a:avLst/>
          </a:prstGeom>
          <a:gradFill>
            <a:gsLst>
              <a:gs pos="0">
                <a:schemeClr val="accent3">
                  <a:lumMod val="75000"/>
                </a:schemeClr>
              </a:gs>
              <a:gs pos="5000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38100">
            <a:solidFill>
              <a:schemeClr val="tx1"/>
            </a:solidFill>
          </a:ln>
          <a:effectLst/>
        </p:spPr>
        <p:txBody>
          <a:bodyPr wrap="square" rtlCol="0">
            <a:spAutoFit/>
          </a:bodyPr>
          <a:lstStyle/>
          <a:p>
            <a:pPr algn="ctr"/>
            <a:r>
              <a:rPr lang="ru-RU" sz="2400" dirty="0" smtClean="0">
                <a:latin typeface="Book Antiqua" pitchFamily="18" charset="0"/>
              </a:rPr>
              <a:t>В интернете так много конкурсов, лотерей и заманчивых предложений…Что то из этого просто не может быть правдой…</a:t>
            </a:r>
            <a:endParaRPr lang="ru-RU" sz="2400" dirty="0">
              <a:latin typeface="Book Antiqua" pitchFamily="18" charset="0"/>
            </a:endParaRPr>
          </a:p>
        </p:txBody>
      </p:sp>
      <p:sp>
        <p:nvSpPr>
          <p:cNvPr id="3" name="TextBox 2"/>
          <p:cNvSpPr txBox="1"/>
          <p:nvPr/>
        </p:nvSpPr>
        <p:spPr>
          <a:xfrm>
            <a:off x="4978399" y="3238501"/>
            <a:ext cx="3686629" cy="1938992"/>
          </a:xfrm>
          <a:prstGeom prst="rect">
            <a:avLst/>
          </a:prstGeom>
          <a:gradFill>
            <a:gsLst>
              <a:gs pos="0">
                <a:schemeClr val="accent3">
                  <a:lumMod val="75000"/>
                </a:schemeClr>
              </a:gs>
              <a:gs pos="50000">
                <a:schemeClr val="accent3">
                  <a:lumMod val="60000"/>
                  <a:lumOff val="40000"/>
                </a:schemeClr>
              </a:gs>
              <a:gs pos="50000">
                <a:schemeClr val="accent1">
                  <a:tint val="44500"/>
                  <a:satMod val="160000"/>
                </a:schemeClr>
              </a:gs>
              <a:gs pos="100000">
                <a:schemeClr val="accent1">
                  <a:tint val="23500"/>
                  <a:satMod val="160000"/>
                </a:schemeClr>
              </a:gs>
            </a:gsLst>
            <a:lin ang="5400000" scaled="0"/>
          </a:gradFill>
          <a:ln w="38100">
            <a:solidFill>
              <a:schemeClr val="tx1"/>
            </a:solidFill>
          </a:ln>
        </p:spPr>
        <p:txBody>
          <a:bodyPr wrap="square" rtlCol="0">
            <a:spAutoFit/>
          </a:bodyPr>
          <a:lstStyle/>
          <a:p>
            <a:pPr algn="ctr"/>
            <a:r>
              <a:rPr lang="ru-RU" sz="2400" dirty="0" smtClean="0">
                <a:latin typeface="Book Antiqua" pitchFamily="18" charset="0"/>
              </a:rPr>
              <a:t>Как понять, чему можно доверять в </a:t>
            </a:r>
            <a:r>
              <a:rPr lang="ru-RU" sz="2400" dirty="0" err="1" smtClean="0">
                <a:latin typeface="Book Antiqua" pitchFamily="18" charset="0"/>
              </a:rPr>
              <a:t>онлайне</a:t>
            </a:r>
            <a:r>
              <a:rPr lang="ru-RU" sz="2400" dirty="0" smtClean="0">
                <a:latin typeface="Book Antiqua" pitchFamily="18" charset="0"/>
              </a:rPr>
              <a:t>? </a:t>
            </a:r>
            <a:r>
              <a:rPr lang="en-US" sz="2400" dirty="0" smtClean="0">
                <a:latin typeface="Book Antiqua" pitchFamily="18" charset="0"/>
              </a:rPr>
              <a:t> </a:t>
            </a:r>
            <a:r>
              <a:rPr lang="ru-RU" sz="2400" dirty="0" smtClean="0">
                <a:latin typeface="Book Antiqua" pitchFamily="18" charset="0"/>
              </a:rPr>
              <a:t>И что может навредить тебе и твоему компьютеру</a:t>
            </a:r>
            <a:endParaRPr lang="ru-RU" sz="2400" dirty="0">
              <a:latin typeface="Book Antiqu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9820" y="476250"/>
            <a:ext cx="9423820" cy="1754326"/>
          </a:xfrm>
          <a:prstGeom prst="rect">
            <a:avLst/>
          </a:prstGeom>
          <a:noFill/>
        </p:spPr>
        <p:txBody>
          <a:bodyPr wrap="square" lIns="91440" tIns="45720" rIns="91440" bIns="45720">
            <a:spAutoFit/>
          </a:bodyPr>
          <a:lstStyle/>
          <a:p>
            <a:pPr algn="ctr"/>
            <a:r>
              <a:rPr lang="ru-RU"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rPr>
              <a:t>Каким бывает интернет мошенничество?</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ook Antiqua" pitchFamily="18" charset="0"/>
            </a:endParaRPr>
          </a:p>
        </p:txBody>
      </p:sp>
      <p:pic>
        <p:nvPicPr>
          <p:cNvPr id="2050" name="Picture 2" descr="D:\КАРИНА\Безопасность\Без-имени-1.png"/>
          <p:cNvPicPr>
            <a:picLocks noChangeAspect="1" noChangeArrowheads="1"/>
          </p:cNvPicPr>
          <p:nvPr/>
        </p:nvPicPr>
        <p:blipFill>
          <a:blip r:embed="rId3" cstate="print"/>
          <a:srcRect/>
          <a:stretch>
            <a:fillRect/>
          </a:stretch>
        </p:blipFill>
        <p:spPr bwMode="auto">
          <a:xfrm>
            <a:off x="1485899" y="2588425"/>
            <a:ext cx="6315075" cy="4269575"/>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266701" y="1657350"/>
            <a:ext cx="3867150" cy="3046988"/>
          </a:xfrm>
          <a:prstGeom prst="rect">
            <a:avLst/>
          </a:prstGeom>
          <a:noFill/>
        </p:spPr>
        <p:txBody>
          <a:bodyPr wrap="square" rtlCol="0">
            <a:spAutoFit/>
          </a:bodyPr>
          <a:lstStyle/>
          <a:p>
            <a:pPr algn="ctr"/>
            <a:r>
              <a:rPr lang="ru-RU" sz="2400" dirty="0" smtClean="0">
                <a:solidFill>
                  <a:schemeClr val="bg1"/>
                </a:solidFill>
                <a:latin typeface="Book Antiqua" pitchFamily="18" charset="0"/>
              </a:rPr>
              <a:t>Некоторые сайты выуживают личные данные чтобы вновь и вновь присылать тебе разные предложения. Один раз попав в такую базу данных тебе тяжело будет из нее выбраться</a:t>
            </a:r>
          </a:p>
        </p:txBody>
      </p:sp>
      <p:pic>
        <p:nvPicPr>
          <p:cNvPr id="3074" name="Picture 2" descr="D:\КАРИНА\Безопасность\Без-имени-1.png"/>
          <p:cNvPicPr>
            <a:picLocks noChangeAspect="1" noChangeArrowheads="1"/>
          </p:cNvPicPr>
          <p:nvPr/>
        </p:nvPicPr>
        <p:blipFill>
          <a:blip r:embed="rId3" cstate="print"/>
          <a:srcRect/>
          <a:stretch>
            <a:fillRect/>
          </a:stretch>
        </p:blipFill>
        <p:spPr bwMode="auto">
          <a:xfrm>
            <a:off x="4000500" y="1209675"/>
            <a:ext cx="5143500" cy="4076700"/>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3" name="TextBox 2"/>
          <p:cNvSpPr txBox="1"/>
          <p:nvPr/>
        </p:nvSpPr>
        <p:spPr>
          <a:xfrm>
            <a:off x="4391025" y="333375"/>
            <a:ext cx="3724275" cy="1938992"/>
          </a:xfrm>
          <a:prstGeom prst="rect">
            <a:avLst/>
          </a:prstGeom>
          <a:noFill/>
        </p:spPr>
        <p:txBody>
          <a:bodyPr wrap="square" rtlCol="0">
            <a:spAutoFit/>
          </a:bodyPr>
          <a:lstStyle/>
          <a:p>
            <a:pPr algn="ctr"/>
            <a:r>
              <a:rPr lang="ru-RU" sz="2400" dirty="0" smtClean="0">
                <a:solidFill>
                  <a:schemeClr val="bg1"/>
                </a:solidFill>
                <a:latin typeface="Book Antiqua" pitchFamily="18" charset="0"/>
              </a:rPr>
              <a:t>Пересылая письмо «Счастья» друзьям, ты подвергаешь их риску. Их могут втянуть в аферу, а то и хуже…</a:t>
            </a:r>
            <a:endParaRPr lang="ru-RU" sz="2400" dirty="0">
              <a:solidFill>
                <a:schemeClr val="bg1"/>
              </a:solidFill>
              <a:latin typeface="Book Antiqua" pitchFamily="18" charset="0"/>
            </a:endParaRPr>
          </a:p>
        </p:txBody>
      </p:sp>
      <p:pic>
        <p:nvPicPr>
          <p:cNvPr id="3073" name="Picture 1" descr="D:\КАРИНА\Безопасность\Без-имени-1.png"/>
          <p:cNvPicPr>
            <a:picLocks noChangeAspect="1" noChangeArrowheads="1"/>
          </p:cNvPicPr>
          <p:nvPr/>
        </p:nvPicPr>
        <p:blipFill>
          <a:blip r:embed="rId3" cstate="print"/>
          <a:srcRect/>
          <a:stretch>
            <a:fillRect/>
          </a:stretch>
        </p:blipFill>
        <p:spPr bwMode="auto">
          <a:xfrm rot="20654523">
            <a:off x="400048" y="3009900"/>
            <a:ext cx="5811092" cy="231933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3073"/>
                                        </p:tgtEl>
                                        <p:attrNameLst>
                                          <p:attrName>style.visibility</p:attrName>
                                        </p:attrNameLst>
                                      </p:cBhvr>
                                      <p:to>
                                        <p:strVal val="visible"/>
                                      </p:to>
                                    </p:set>
                                    <p:anim from="(-#ppt_w/2)" to="(#ppt_x)" calcmode="lin" valueType="num">
                                      <p:cBhvr>
                                        <p:cTn id="7" dur="600" fill="hold">
                                          <p:stCondLst>
                                            <p:cond delay="0"/>
                                          </p:stCondLst>
                                        </p:cTn>
                                        <p:tgtEl>
                                          <p:spTgt spid="3073"/>
                                        </p:tgtEl>
                                        <p:attrNameLst>
                                          <p:attrName>ppt_x</p:attrName>
                                        </p:attrNameLst>
                                      </p:cBhvr>
                                    </p:anim>
                                    <p:anim from="0" to="-1.0" calcmode="lin" valueType="num">
                                      <p:cBhvr>
                                        <p:cTn id="8" dur="200" decel="50000" autoRev="1" fill="hold">
                                          <p:stCondLst>
                                            <p:cond delay="600"/>
                                          </p:stCondLst>
                                        </p:cTn>
                                        <p:tgtEl>
                                          <p:spTgt spid="3073"/>
                                        </p:tgtEl>
                                        <p:attrNameLst>
                                          <p:attrName>xshear</p:attrName>
                                        </p:attrNameLst>
                                      </p:cBhvr>
                                    </p:anim>
                                    <p:animScale>
                                      <p:cBhvr>
                                        <p:cTn id="9" dur="200" decel="100000" autoRev="1" fill="hold">
                                          <p:stCondLst>
                                            <p:cond delay="600"/>
                                          </p:stCondLst>
                                        </p:cTn>
                                        <p:tgtEl>
                                          <p:spTgt spid="3073"/>
                                        </p:tgtEl>
                                      </p:cBhvr>
                                      <p:from x="100000" y="100000"/>
                                      <p:to x="80000" y="100000"/>
                                    </p:animScale>
                                    <p:anim by="(#ppt_h/3+#ppt_w*0.1)" calcmode="lin" valueType="num">
                                      <p:cBhvr additive="sum">
                                        <p:cTn id="10" dur="200" decel="100000" autoRev="1" fill="hold">
                                          <p:stCondLst>
                                            <p:cond delay="600"/>
                                          </p:stCondLst>
                                        </p:cTn>
                                        <p:tgtEl>
                                          <p:spTgt spid="307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314325" y="1762125"/>
            <a:ext cx="3714750" cy="3170099"/>
          </a:xfrm>
          <a:prstGeom prst="rect">
            <a:avLst/>
          </a:prstGeom>
          <a:noFill/>
        </p:spPr>
        <p:txBody>
          <a:bodyPr wrap="square" rtlCol="0">
            <a:spAutoFit/>
          </a:bodyPr>
          <a:lstStyle/>
          <a:p>
            <a:pPr algn="ctr"/>
            <a:r>
              <a:rPr lang="ru-RU" sz="2000" dirty="0" smtClean="0">
                <a:solidFill>
                  <a:schemeClr val="bg1"/>
                </a:solidFill>
                <a:latin typeface="Book Antiqua" pitchFamily="18" charset="0"/>
              </a:rPr>
              <a:t>Даже всякие забавные тесты «Узнай себя получше» могут на самом деле собирать о тебе информацию для того чтобы подобраться к твоему паролю или личным данным. Что бы не попасть в ловушку соблюдай несколько правил</a:t>
            </a:r>
          </a:p>
          <a:p>
            <a:pPr algn="ctr"/>
            <a:endParaRPr lang="ru-RU" sz="2000" dirty="0">
              <a:solidFill>
                <a:schemeClr val="bg1"/>
              </a:solidFill>
              <a:latin typeface="Book Antiqua" pitchFamily="18" charset="0"/>
            </a:endParaRPr>
          </a:p>
        </p:txBody>
      </p:sp>
      <p:pic>
        <p:nvPicPr>
          <p:cNvPr id="2050" name="Picture 2" descr="http://studportal.net.ua/files/image/tests/obnovlen_razdel_testi_vneshnego_testirovaniya_onlajn.png"/>
          <p:cNvPicPr>
            <a:picLocks noChangeAspect="1" noChangeArrowheads="1"/>
          </p:cNvPicPr>
          <p:nvPr/>
        </p:nvPicPr>
        <p:blipFill>
          <a:blip r:embed="rId3" cstate="print"/>
          <a:srcRect/>
          <a:stretch>
            <a:fillRect/>
          </a:stretch>
        </p:blipFill>
        <p:spPr bwMode="auto">
          <a:xfrm>
            <a:off x="4137594" y="1485901"/>
            <a:ext cx="4809556" cy="320992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3" name="TextBox 2"/>
          <p:cNvSpPr txBox="1"/>
          <p:nvPr/>
        </p:nvSpPr>
        <p:spPr>
          <a:xfrm>
            <a:off x="247650" y="1571625"/>
            <a:ext cx="3800475" cy="3477875"/>
          </a:xfrm>
          <a:prstGeom prst="rect">
            <a:avLst/>
          </a:prstGeom>
          <a:noFill/>
        </p:spPr>
        <p:txBody>
          <a:bodyPr wrap="square" rtlCol="0">
            <a:spAutoFit/>
          </a:bodyPr>
          <a:lstStyle/>
          <a:p>
            <a:pPr algn="ctr"/>
            <a:r>
              <a:rPr lang="ru-RU" sz="2000" dirty="0" smtClean="0">
                <a:solidFill>
                  <a:schemeClr val="bg1"/>
                </a:solidFill>
                <a:latin typeface="Book Antiqua" pitchFamily="18" charset="0"/>
              </a:rPr>
              <a:t>Держись подальше от всплывающих окон с разными конкурсами и розыгрышами, даже если они кажутся забавными. Тебе не выиграть. </a:t>
            </a:r>
            <a:r>
              <a:rPr lang="ru-RU" sz="2000" dirty="0" smtClean="0">
                <a:solidFill>
                  <a:schemeClr val="bg1"/>
                </a:solidFill>
                <a:latin typeface="Book Antiqua" pitchFamily="18" charset="0"/>
              </a:rPr>
              <a:t>Зато, как </a:t>
            </a:r>
            <a:r>
              <a:rPr lang="ru-RU" sz="2000" dirty="0" smtClean="0">
                <a:solidFill>
                  <a:schemeClr val="bg1"/>
                </a:solidFill>
                <a:latin typeface="Book Antiqua" pitchFamily="18" charset="0"/>
              </a:rPr>
              <a:t>правило, такой сайт попытается собрать о тебе сведения, выяснить активен ли твой </a:t>
            </a:r>
            <a:r>
              <a:rPr lang="en-US" sz="2000" dirty="0" smtClean="0">
                <a:solidFill>
                  <a:schemeClr val="bg1"/>
                </a:solidFill>
                <a:latin typeface="Book Antiqua" pitchFamily="18" charset="0"/>
              </a:rPr>
              <a:t>email</a:t>
            </a:r>
            <a:r>
              <a:rPr lang="ru-RU" sz="2000" dirty="0" smtClean="0">
                <a:solidFill>
                  <a:schemeClr val="bg1"/>
                </a:solidFill>
                <a:latin typeface="Book Antiqua" pitchFamily="18" charset="0"/>
              </a:rPr>
              <a:t> или заразить твой компьютер вирусами </a:t>
            </a:r>
            <a:endParaRPr lang="ru-RU" sz="2000" dirty="0">
              <a:solidFill>
                <a:schemeClr val="bg1"/>
              </a:solidFill>
              <a:latin typeface="Book Antiqua" pitchFamily="18" charset="0"/>
            </a:endParaRPr>
          </a:p>
        </p:txBody>
      </p:sp>
      <p:pic>
        <p:nvPicPr>
          <p:cNvPr id="1026" name="Picture 2" descr="http://shoppingbabby.files.wordpress.com/2011/04/2011-04-26_103124.jpg"/>
          <p:cNvPicPr>
            <a:picLocks noChangeAspect="1" noChangeArrowheads="1"/>
          </p:cNvPicPr>
          <p:nvPr/>
        </p:nvPicPr>
        <p:blipFill>
          <a:blip r:embed="rId3" cstate="print"/>
          <a:srcRect/>
          <a:stretch>
            <a:fillRect/>
          </a:stretch>
        </p:blipFill>
        <p:spPr bwMode="auto">
          <a:xfrm>
            <a:off x="4151867" y="1338263"/>
            <a:ext cx="4677808" cy="358830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36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4524374" y="1905000"/>
            <a:ext cx="4314825" cy="3046988"/>
          </a:xfrm>
          <a:prstGeom prst="rect">
            <a:avLst/>
          </a:prstGeom>
          <a:noFill/>
        </p:spPr>
        <p:txBody>
          <a:bodyPr wrap="square" rtlCol="0">
            <a:spAutoFit/>
          </a:bodyPr>
          <a:lstStyle/>
          <a:p>
            <a:pPr algn="ctr"/>
            <a:r>
              <a:rPr lang="ru-RU" sz="2400" dirty="0" smtClean="0">
                <a:solidFill>
                  <a:schemeClr val="bg1"/>
                </a:solidFill>
                <a:latin typeface="Book Antiqua" pitchFamily="18" charset="0"/>
              </a:rPr>
              <a:t>Прежде чем сообщать какой-то компании свои личные данные, поищи ее название в поиске. Если ты не найдешь эту компанию в сети, скорее всего конкурс или рекламный баннер фальшивые</a:t>
            </a:r>
            <a:endParaRPr lang="ru-RU" sz="2400" dirty="0">
              <a:solidFill>
                <a:schemeClr val="bg1"/>
              </a:solidFill>
              <a:latin typeface="Book Antiqua" pitchFamily="18" charset="0"/>
            </a:endParaRPr>
          </a:p>
        </p:txBody>
      </p:sp>
      <p:pic>
        <p:nvPicPr>
          <p:cNvPr id="43010" name="Picture 2" descr="D:\КАРИНА\Безопасность\Без-имени-1.png"/>
          <p:cNvPicPr>
            <a:picLocks noChangeAspect="1" noChangeArrowheads="1"/>
          </p:cNvPicPr>
          <p:nvPr/>
        </p:nvPicPr>
        <p:blipFill>
          <a:blip r:embed="rId3" cstate="print"/>
          <a:srcRect/>
          <a:stretch>
            <a:fillRect/>
          </a:stretch>
        </p:blipFill>
        <p:spPr bwMode="auto">
          <a:xfrm>
            <a:off x="361950" y="933450"/>
            <a:ext cx="3752850" cy="3752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5029200" y="2552700"/>
            <a:ext cx="3667125" cy="2308324"/>
          </a:xfrm>
          <a:prstGeom prst="rect">
            <a:avLst/>
          </a:prstGeom>
          <a:noFill/>
        </p:spPr>
        <p:txBody>
          <a:bodyPr wrap="square" rtlCol="0">
            <a:spAutoFit/>
          </a:bodyPr>
          <a:lstStyle/>
          <a:p>
            <a:pPr algn="ctr"/>
            <a:r>
              <a:rPr lang="ru-RU" sz="2400" dirty="0" smtClean="0">
                <a:solidFill>
                  <a:schemeClr val="bg1"/>
                </a:solidFill>
                <a:latin typeface="Book Antiqua" pitchFamily="18" charset="0"/>
              </a:rPr>
              <a:t>Читай то, что написано мелким шрифтом. Может показаться что это дешево, но что если ты подписываешься еще на 10 оплат? </a:t>
            </a:r>
            <a:endParaRPr lang="ru-RU" sz="2400" dirty="0">
              <a:solidFill>
                <a:schemeClr val="bg1"/>
              </a:solidFill>
              <a:latin typeface="Book Antiqua" pitchFamily="18" charset="0"/>
            </a:endParaRPr>
          </a:p>
        </p:txBody>
      </p:sp>
      <p:pic>
        <p:nvPicPr>
          <p:cNvPr id="44034" name="Picture 2" descr="D:\КАРИНА\Безопасность\questionmark1.jpg"/>
          <p:cNvPicPr>
            <a:picLocks noChangeAspect="1" noChangeArrowheads="1"/>
          </p:cNvPicPr>
          <p:nvPr/>
        </p:nvPicPr>
        <p:blipFill>
          <a:blip r:embed="rId3" cstate="print"/>
          <a:srcRect/>
          <a:stretch>
            <a:fillRect/>
          </a:stretch>
        </p:blipFill>
        <p:spPr bwMode="auto">
          <a:xfrm>
            <a:off x="280886" y="1200150"/>
            <a:ext cx="4443513" cy="395287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257175" y="1009650"/>
            <a:ext cx="5000625" cy="3785652"/>
          </a:xfrm>
          <a:prstGeom prst="rect">
            <a:avLst/>
          </a:prstGeom>
          <a:noFill/>
        </p:spPr>
        <p:txBody>
          <a:bodyPr wrap="square" rtlCol="0">
            <a:spAutoFit/>
          </a:bodyPr>
          <a:lstStyle/>
          <a:p>
            <a:pPr algn="ctr"/>
            <a:r>
              <a:rPr lang="ru-RU" sz="2400" dirty="0" smtClean="0">
                <a:solidFill>
                  <a:schemeClr val="bg1"/>
                </a:solidFill>
                <a:latin typeface="Book Antiqua" pitchFamily="18" charset="0"/>
              </a:rPr>
              <a:t>Некоторым сайтам просто нужны твои личные данные для собственных целей. Когда для того что бы заманить тебя на сайт компания выдает себя за твоего друга, дальнего родственника, банк, даже твоего интернет провайдера – это называется «</a:t>
            </a:r>
            <a:r>
              <a:rPr lang="ru-RU" sz="2400" dirty="0" err="1" smtClean="0">
                <a:solidFill>
                  <a:schemeClr val="bg1"/>
                </a:solidFill>
                <a:latin typeface="Book Antiqua" pitchFamily="18" charset="0"/>
              </a:rPr>
              <a:t>фишинг</a:t>
            </a:r>
            <a:r>
              <a:rPr lang="ru-RU" sz="2400" dirty="0" smtClean="0">
                <a:solidFill>
                  <a:schemeClr val="bg1"/>
                </a:solidFill>
                <a:latin typeface="Book Antiqua" pitchFamily="18" charset="0"/>
              </a:rPr>
              <a:t>» (ловить на удочку)</a:t>
            </a:r>
            <a:endParaRPr lang="ru-RU" sz="2400" dirty="0">
              <a:solidFill>
                <a:schemeClr val="bg1"/>
              </a:solidFill>
              <a:latin typeface="Book Antiqua" pitchFamily="18" charset="0"/>
            </a:endParaRPr>
          </a:p>
        </p:txBody>
      </p:sp>
      <p:pic>
        <p:nvPicPr>
          <p:cNvPr id="45058" name="Picture 2" descr="D:\КАРИНА\Безопасность\Без-имени-1.png"/>
          <p:cNvPicPr>
            <a:picLocks noChangeAspect="1" noChangeArrowheads="1"/>
          </p:cNvPicPr>
          <p:nvPr/>
        </p:nvPicPr>
        <p:blipFill>
          <a:blip r:embed="rId3" cstate="print"/>
          <a:srcRect/>
          <a:stretch>
            <a:fillRect/>
          </a:stretch>
        </p:blipFill>
        <p:spPr bwMode="auto">
          <a:xfrm>
            <a:off x="5362837" y="1714500"/>
            <a:ext cx="3466838" cy="3748088"/>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КАРИНА\Безопасность\111.png"/>
          <p:cNvPicPr>
            <a:picLocks noChangeAspect="1" noChangeArrowheads="1"/>
          </p:cNvPicPr>
          <p:nvPr/>
        </p:nvPicPr>
        <p:blipFill>
          <a:blip r:embed="rId2" cstate="print"/>
          <a:srcRect/>
          <a:stretch>
            <a:fillRect/>
          </a:stretch>
        </p:blipFill>
        <p:spPr bwMode="auto">
          <a:xfrm>
            <a:off x="1746919" y="2648736"/>
            <a:ext cx="5330155" cy="3602248"/>
          </a:xfrm>
          <a:prstGeom prst="rect">
            <a:avLst/>
          </a:prstGeom>
          <a:noFill/>
        </p:spPr>
      </p:pic>
      <p:sp>
        <p:nvSpPr>
          <p:cNvPr id="4" name="Прямоугольник 3"/>
          <p:cNvSpPr/>
          <p:nvPr/>
        </p:nvSpPr>
        <p:spPr>
          <a:xfrm>
            <a:off x="323528" y="136823"/>
            <a:ext cx="8517284" cy="258532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ok Antiqua" pitchFamily="18" charset="0"/>
              </a:rPr>
              <a:t>Развлечения и безопасность в интернете</a:t>
            </a:r>
            <a:endParaRPr lang="ru-RU"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ok Antiqua" pitchFamily="18" charset="0"/>
            </a:endParaRPr>
          </a:p>
        </p:txBody>
      </p:sp>
    </p:spTree>
  </p:cSld>
  <p:clrMapOvr>
    <a:masterClrMapping/>
  </p:clrMapOvr>
  <p:transition spd="med">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2" name="TextBox 1"/>
          <p:cNvSpPr txBox="1"/>
          <p:nvPr/>
        </p:nvSpPr>
        <p:spPr>
          <a:xfrm>
            <a:off x="4772025" y="2286000"/>
            <a:ext cx="4086225" cy="2308324"/>
          </a:xfrm>
          <a:prstGeom prst="rect">
            <a:avLst/>
          </a:prstGeom>
          <a:noFill/>
        </p:spPr>
        <p:txBody>
          <a:bodyPr wrap="square" rtlCol="0">
            <a:spAutoFit/>
          </a:bodyPr>
          <a:lstStyle/>
          <a:p>
            <a:pPr algn="ctr"/>
            <a:r>
              <a:rPr lang="ru-RU" sz="2400" dirty="0" smtClean="0">
                <a:solidFill>
                  <a:schemeClr val="bg1"/>
                </a:solidFill>
                <a:latin typeface="Book Antiqua" pitchFamily="18" charset="0"/>
              </a:rPr>
              <a:t>Большинство серьезных компаний никогда не будут запрашивать личную информацию (номер счета, пароль, номер паспорта) по </a:t>
            </a:r>
            <a:r>
              <a:rPr lang="en-US" sz="2400" dirty="0" smtClean="0">
                <a:solidFill>
                  <a:schemeClr val="bg1"/>
                </a:solidFill>
                <a:latin typeface="Book Antiqua" pitchFamily="18" charset="0"/>
              </a:rPr>
              <a:t>email.</a:t>
            </a:r>
            <a:endParaRPr lang="ru-RU" sz="2400" dirty="0">
              <a:solidFill>
                <a:schemeClr val="bg1"/>
              </a:solidFill>
              <a:latin typeface="Book Antiqua" pitchFamily="18" charset="0"/>
            </a:endParaRPr>
          </a:p>
        </p:txBody>
      </p:sp>
      <p:pic>
        <p:nvPicPr>
          <p:cNvPr id="1027" name="Picture 3" descr="D:\КАРИНА\Безопасность\Без-имени-1.png"/>
          <p:cNvPicPr>
            <a:picLocks noChangeAspect="1" noChangeArrowheads="1"/>
          </p:cNvPicPr>
          <p:nvPr/>
        </p:nvPicPr>
        <p:blipFill>
          <a:blip r:embed="rId3" cstate="print"/>
          <a:srcRect/>
          <a:stretch>
            <a:fillRect/>
          </a:stretch>
        </p:blipFill>
        <p:spPr bwMode="auto">
          <a:xfrm>
            <a:off x="380199" y="1419224"/>
            <a:ext cx="3944952" cy="4367213"/>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7000" r="-7000"/>
          </a:stretch>
        </a:blipFill>
        <a:effectLst/>
      </p:bgPr>
    </p:bg>
    <p:spTree>
      <p:nvGrpSpPr>
        <p:cNvPr id="1" name=""/>
        <p:cNvGrpSpPr/>
        <p:nvPr/>
      </p:nvGrpSpPr>
      <p:grpSpPr>
        <a:xfrm>
          <a:off x="0" y="0"/>
          <a:ext cx="0" cy="0"/>
          <a:chOff x="0" y="0"/>
          <a:chExt cx="0" cy="0"/>
        </a:xfrm>
      </p:grpSpPr>
      <p:sp>
        <p:nvSpPr>
          <p:cNvPr id="3" name="TextBox 2"/>
          <p:cNvSpPr txBox="1"/>
          <p:nvPr/>
        </p:nvSpPr>
        <p:spPr>
          <a:xfrm>
            <a:off x="2219325" y="190500"/>
            <a:ext cx="5067300" cy="1938992"/>
          </a:xfrm>
          <a:prstGeom prst="rect">
            <a:avLst/>
          </a:prstGeom>
          <a:noFill/>
        </p:spPr>
        <p:txBody>
          <a:bodyPr wrap="square" rtlCol="0">
            <a:spAutoFit/>
          </a:bodyPr>
          <a:lstStyle/>
          <a:p>
            <a:pPr algn="ctr"/>
            <a:r>
              <a:rPr lang="ru-RU" sz="2000" dirty="0" smtClean="0">
                <a:solidFill>
                  <a:schemeClr val="bg1"/>
                </a:solidFill>
                <a:latin typeface="Book Antiqua" pitchFamily="18" charset="0"/>
              </a:rPr>
              <a:t>Не позволяй себя одурачить. Если тебе пришел </a:t>
            </a:r>
            <a:r>
              <a:rPr lang="en-US" sz="2000" dirty="0" smtClean="0">
                <a:solidFill>
                  <a:schemeClr val="bg1"/>
                </a:solidFill>
                <a:latin typeface="Book Antiqua" pitchFamily="18" charset="0"/>
              </a:rPr>
              <a:t>mail </a:t>
            </a:r>
            <a:r>
              <a:rPr lang="ru-RU" sz="2000" dirty="0" smtClean="0">
                <a:solidFill>
                  <a:schemeClr val="bg1"/>
                </a:solidFill>
                <a:latin typeface="Book Antiqua" pitchFamily="18" charset="0"/>
              </a:rPr>
              <a:t>с просьбой указать пароль или другую идентифицирующую информацию, не нажимай не на какие ссылки в письме и не загружай приложенные файлы.</a:t>
            </a:r>
            <a:endParaRPr lang="ru-RU" sz="2000" dirty="0">
              <a:solidFill>
                <a:schemeClr val="bg1"/>
              </a:solidFill>
              <a:latin typeface="Book Antiqua" pitchFamily="18" charset="0"/>
            </a:endParaRPr>
          </a:p>
        </p:txBody>
      </p:sp>
      <p:pic>
        <p:nvPicPr>
          <p:cNvPr id="6148" name="Picture 4" descr="http://doseofseo.com/wp-content/uploads/2011/01/img_6.jpg"/>
          <p:cNvPicPr>
            <a:picLocks noChangeAspect="1" noChangeArrowheads="1"/>
          </p:cNvPicPr>
          <p:nvPr/>
        </p:nvPicPr>
        <p:blipFill>
          <a:blip r:embed="rId3" cstate="print"/>
          <a:srcRect/>
          <a:stretch>
            <a:fillRect/>
          </a:stretch>
        </p:blipFill>
        <p:spPr bwMode="auto">
          <a:xfrm>
            <a:off x="1657349" y="2191913"/>
            <a:ext cx="6181725" cy="4189837"/>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3125624" y="347960"/>
            <a:ext cx="276069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rPr>
              <a:t>Помни!</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 Antiqua" pitchFamily="18" charset="0"/>
            </a:endParaRPr>
          </a:p>
        </p:txBody>
      </p:sp>
      <p:sp>
        <p:nvSpPr>
          <p:cNvPr id="3" name="TextBox 2"/>
          <p:cNvSpPr txBox="1"/>
          <p:nvPr/>
        </p:nvSpPr>
        <p:spPr>
          <a:xfrm>
            <a:off x="0" y="1495425"/>
            <a:ext cx="9144000" cy="954107"/>
          </a:xfrm>
          <a:prstGeom prst="rect">
            <a:avLst/>
          </a:prstGeom>
          <a:noFill/>
        </p:spPr>
        <p:txBody>
          <a:bodyPr wrap="square" rtlCol="0">
            <a:spAutoFit/>
          </a:bodyPr>
          <a:lstStyle/>
          <a:p>
            <a:pPr algn="ctr"/>
            <a:r>
              <a:rPr lang="ru-RU" sz="2800" b="1" dirty="0" smtClean="0">
                <a:solidFill>
                  <a:srgbClr val="F05D52"/>
                </a:solidFill>
                <a:latin typeface="Book Antiqua" pitchFamily="18" charset="0"/>
              </a:rPr>
              <a:t>То, насколько безопасным и интересным будет оставаться интернет, зависит от каждого из нас!</a:t>
            </a:r>
            <a:endParaRPr lang="ru-RU" sz="2800" b="1" dirty="0">
              <a:solidFill>
                <a:srgbClr val="F05D52"/>
              </a:solidFill>
              <a:latin typeface="Book Antiqua" pitchFamily="18" charset="0"/>
            </a:endParaRPr>
          </a:p>
        </p:txBody>
      </p:sp>
      <p:sp>
        <p:nvSpPr>
          <p:cNvPr id="4" name="TextBox 3"/>
          <p:cNvSpPr txBox="1"/>
          <p:nvPr/>
        </p:nvSpPr>
        <p:spPr>
          <a:xfrm>
            <a:off x="0" y="2680265"/>
            <a:ext cx="9144000" cy="523220"/>
          </a:xfrm>
          <a:prstGeom prst="rect">
            <a:avLst/>
          </a:prstGeom>
          <a:noFill/>
        </p:spPr>
        <p:txBody>
          <a:bodyPr wrap="square" rtlCol="0">
            <a:spAutoFit/>
          </a:bodyPr>
          <a:lstStyle/>
          <a:p>
            <a:pPr algn="ctr"/>
            <a:r>
              <a:rPr lang="ru-RU" sz="2800" b="1" dirty="0" smtClean="0">
                <a:solidFill>
                  <a:srgbClr val="F05D52"/>
                </a:solidFill>
                <a:latin typeface="Book Antiqua" pitchFamily="18" charset="0"/>
              </a:rPr>
              <a:t>Аккуратнее с тем, на что ты </a:t>
            </a:r>
            <a:r>
              <a:rPr lang="ru-RU" sz="2800" b="1" dirty="0" err="1" smtClean="0">
                <a:solidFill>
                  <a:srgbClr val="F05D52"/>
                </a:solidFill>
                <a:latin typeface="Book Antiqua" pitchFamily="18" charset="0"/>
              </a:rPr>
              <a:t>кликаешь</a:t>
            </a:r>
            <a:r>
              <a:rPr lang="ru-RU" sz="2800" b="1" dirty="0" smtClean="0">
                <a:solidFill>
                  <a:srgbClr val="F05D52"/>
                </a:solidFill>
                <a:latin typeface="Book Antiqua" pitchFamily="18" charset="0"/>
              </a:rPr>
              <a:t>!</a:t>
            </a:r>
            <a:endParaRPr lang="ru-RU" sz="2800" b="1" dirty="0">
              <a:solidFill>
                <a:srgbClr val="F05D52"/>
              </a:solidFill>
              <a:latin typeface="Book Antiqua" pitchFamily="18" charset="0"/>
            </a:endParaRPr>
          </a:p>
        </p:txBody>
      </p:sp>
      <p:sp>
        <p:nvSpPr>
          <p:cNvPr id="5" name="TextBox 4"/>
          <p:cNvSpPr txBox="1"/>
          <p:nvPr/>
        </p:nvSpPr>
        <p:spPr>
          <a:xfrm>
            <a:off x="0" y="3434218"/>
            <a:ext cx="9144000" cy="523220"/>
          </a:xfrm>
          <a:prstGeom prst="rect">
            <a:avLst/>
          </a:prstGeom>
          <a:noFill/>
        </p:spPr>
        <p:txBody>
          <a:bodyPr wrap="square" rtlCol="0">
            <a:spAutoFit/>
          </a:bodyPr>
          <a:lstStyle/>
          <a:p>
            <a:pPr algn="ctr"/>
            <a:r>
              <a:rPr lang="ru-RU" sz="2800" b="1" dirty="0" smtClean="0">
                <a:solidFill>
                  <a:srgbClr val="F05D52"/>
                </a:solidFill>
                <a:latin typeface="Book Antiqua" pitchFamily="18" charset="0"/>
              </a:rPr>
              <a:t>Берегись уловок!</a:t>
            </a:r>
            <a:endParaRPr lang="ru-RU" sz="2800" b="1" dirty="0">
              <a:solidFill>
                <a:srgbClr val="F05D52"/>
              </a:solidFill>
              <a:latin typeface="Book Antiqua" pitchFamily="18" charset="0"/>
            </a:endParaRPr>
          </a:p>
        </p:txBody>
      </p:sp>
      <p:sp>
        <p:nvSpPr>
          <p:cNvPr id="6" name="TextBox 5"/>
          <p:cNvSpPr txBox="1"/>
          <p:nvPr/>
        </p:nvSpPr>
        <p:spPr>
          <a:xfrm>
            <a:off x="0" y="4188171"/>
            <a:ext cx="9144000" cy="1384995"/>
          </a:xfrm>
          <a:prstGeom prst="rect">
            <a:avLst/>
          </a:prstGeom>
          <a:noFill/>
        </p:spPr>
        <p:txBody>
          <a:bodyPr wrap="square" rtlCol="0">
            <a:spAutoFit/>
          </a:bodyPr>
          <a:lstStyle/>
          <a:p>
            <a:pPr algn="ctr"/>
            <a:r>
              <a:rPr lang="ru-RU" sz="2800" b="1" dirty="0" smtClean="0">
                <a:solidFill>
                  <a:srgbClr val="F05D52"/>
                </a:solidFill>
                <a:latin typeface="Book Antiqua" pitchFamily="18" charset="0"/>
              </a:rPr>
              <a:t>Внимательно изучи сайт, прежде чем отправить на нее свою личную информацию или информацию приятеля!</a:t>
            </a:r>
            <a:endParaRPr lang="ru-RU" sz="2800" b="1" dirty="0">
              <a:solidFill>
                <a:srgbClr val="F05D52"/>
              </a:solidFill>
              <a:latin typeface="Book Antiqua" pitchFamily="18" charset="0"/>
            </a:endParaRPr>
          </a:p>
        </p:txBody>
      </p:sp>
      <p:sp>
        <p:nvSpPr>
          <p:cNvPr id="7" name="TextBox 6"/>
          <p:cNvSpPr txBox="1"/>
          <p:nvPr/>
        </p:nvSpPr>
        <p:spPr>
          <a:xfrm>
            <a:off x="0" y="5803900"/>
            <a:ext cx="9144000" cy="523220"/>
          </a:xfrm>
          <a:prstGeom prst="rect">
            <a:avLst/>
          </a:prstGeom>
          <a:noFill/>
        </p:spPr>
        <p:txBody>
          <a:bodyPr wrap="square" rtlCol="0">
            <a:spAutoFit/>
          </a:bodyPr>
          <a:lstStyle/>
          <a:p>
            <a:pPr algn="ctr"/>
            <a:r>
              <a:rPr lang="ru-RU" sz="2800" b="1" dirty="0" smtClean="0">
                <a:solidFill>
                  <a:srgbClr val="F05D52"/>
                </a:solidFill>
                <a:latin typeface="Book Antiqua" pitchFamily="18" charset="0"/>
              </a:rPr>
              <a:t>Если ты понял что тебя обманули – не молчи!</a:t>
            </a:r>
            <a:endParaRPr lang="ru-RU" sz="2800" b="1" dirty="0">
              <a:solidFill>
                <a:srgbClr val="F05D52"/>
              </a:solidFill>
              <a:latin typeface="Book Antiqua" pitchFamily="18" charset="0"/>
            </a:endParaRPr>
          </a:p>
        </p:txBody>
      </p:sp>
      <p:sp>
        <p:nvSpPr>
          <p:cNvPr id="8" name="Управляющая кнопка: возврат 7">
            <a:hlinkClick r:id="rId2" action="ppaction://hlinksldjump" highlightClick="1"/>
          </p:cNvPr>
          <p:cNvSpPr/>
          <p:nvPr/>
        </p:nvSpPr>
        <p:spPr>
          <a:xfrm>
            <a:off x="8553450" y="6263405"/>
            <a:ext cx="458662" cy="445245"/>
          </a:xfrm>
          <a:prstGeom prst="actionButtonReturn">
            <a:avLst/>
          </a:prstGeom>
          <a:gradFill>
            <a:gsLst>
              <a:gs pos="0">
                <a:srgbClr val="5E9EFF"/>
              </a:gs>
              <a:gs pos="39999">
                <a:srgbClr val="85C2FF"/>
              </a:gs>
              <a:gs pos="70000">
                <a:srgbClr val="C4D6EB"/>
              </a:gs>
              <a:gs pos="100000">
                <a:srgbClr val="FFEBFA"/>
              </a:gs>
            </a:gsLst>
            <a:lin ang="5400000" scaled="0"/>
          </a:gra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Book Antiqua"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568400" y="2462510"/>
            <a:ext cx="833106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Спасибо за внимание!!!</a:t>
            </a:r>
            <a:endParaRPr lang="ru-RU"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ransition advTm="2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260648"/>
            <a:ext cx="6120680" cy="1754326"/>
          </a:xfrm>
          <a:prstGeom prst="rect">
            <a:avLst/>
          </a:prstGeom>
          <a:noFill/>
        </p:spPr>
        <p:txBody>
          <a:bodyPr wrap="square" rtlCol="0">
            <a:spAutoFit/>
          </a:bodyPr>
          <a:lstStyle/>
          <a:p>
            <a:pPr algn="just"/>
            <a:r>
              <a:rPr lang="ru-RU" dirty="0" smtClean="0">
                <a:latin typeface="Book Antiqua" pitchFamily="18" charset="0"/>
              </a:rPr>
              <a:t>Интернет во многом похож на реальную жизнь. Находить что</a:t>
            </a:r>
            <a:r>
              <a:rPr lang="en-US" dirty="0" smtClean="0">
                <a:latin typeface="Book Antiqua" pitchFamily="18" charset="0"/>
              </a:rPr>
              <a:t>-</a:t>
            </a:r>
            <a:r>
              <a:rPr lang="ru-RU" dirty="0" smtClean="0">
                <a:latin typeface="Book Antiqua" pitchFamily="18" charset="0"/>
              </a:rPr>
              <a:t>то новое, общаться с друзьями, обмениваться видеофайлами и фотографиями и, возможно, заводить новые знакомства здорово и интересно. Но как и в реальной жизни в интернете нужно соблюдать простые правила безопасности. </a:t>
            </a:r>
            <a:endParaRPr lang="ru-RU" dirty="0">
              <a:latin typeface="Book Antiqua" pitchFamily="18" charset="0"/>
            </a:endParaRPr>
          </a:p>
        </p:txBody>
      </p:sp>
      <p:pic>
        <p:nvPicPr>
          <p:cNvPr id="1026" name="Picture 2" descr="D:\КАРИНА\Безопасность\поиск.png"/>
          <p:cNvPicPr>
            <a:picLocks noChangeAspect="1" noChangeArrowheads="1"/>
          </p:cNvPicPr>
          <p:nvPr/>
        </p:nvPicPr>
        <p:blipFill>
          <a:blip r:embed="rId2" cstate="print"/>
          <a:srcRect/>
          <a:stretch>
            <a:fillRect/>
          </a:stretch>
        </p:blipFill>
        <p:spPr bwMode="auto">
          <a:xfrm>
            <a:off x="251520" y="2636912"/>
            <a:ext cx="2880320" cy="2167231"/>
          </a:xfrm>
          <a:prstGeom prst="rect">
            <a:avLst/>
          </a:prstGeom>
          <a:noFill/>
        </p:spPr>
      </p:pic>
      <p:pic>
        <p:nvPicPr>
          <p:cNvPr id="1027" name="Picture 3" descr="D:\КАРИНА\Безопасность\общение.png"/>
          <p:cNvPicPr>
            <a:picLocks noChangeAspect="1" noChangeArrowheads="1"/>
          </p:cNvPicPr>
          <p:nvPr/>
        </p:nvPicPr>
        <p:blipFill>
          <a:blip r:embed="rId3" cstate="print"/>
          <a:srcRect/>
          <a:stretch>
            <a:fillRect/>
          </a:stretch>
        </p:blipFill>
        <p:spPr bwMode="auto">
          <a:xfrm>
            <a:off x="3131840" y="2348880"/>
            <a:ext cx="2887014" cy="3861073"/>
          </a:xfrm>
          <a:prstGeom prst="rect">
            <a:avLst/>
          </a:prstGeom>
          <a:noFill/>
        </p:spPr>
      </p:pic>
      <p:pic>
        <p:nvPicPr>
          <p:cNvPr id="1028" name="Picture 4" descr="D:\КАРИНА\Безопасность\медиа.png"/>
          <p:cNvPicPr>
            <a:picLocks noChangeAspect="1" noChangeArrowheads="1"/>
          </p:cNvPicPr>
          <p:nvPr/>
        </p:nvPicPr>
        <p:blipFill>
          <a:blip r:embed="rId4" cstate="print"/>
          <a:srcRect/>
          <a:stretch>
            <a:fillRect/>
          </a:stretch>
        </p:blipFill>
        <p:spPr bwMode="auto">
          <a:xfrm>
            <a:off x="6158576" y="3933056"/>
            <a:ext cx="2985424" cy="2755776"/>
          </a:xfrm>
          <a:prstGeom prst="rect">
            <a:avLst/>
          </a:prstGeom>
          <a:noFill/>
        </p:spPr>
      </p:pic>
      <p:pic>
        <p:nvPicPr>
          <p:cNvPr id="1029" name="Picture 5" descr="D:\КАРИНА\Безопасность\внимание.png"/>
          <p:cNvPicPr>
            <a:picLocks noChangeAspect="1" noChangeArrowheads="1"/>
          </p:cNvPicPr>
          <p:nvPr/>
        </p:nvPicPr>
        <p:blipFill>
          <a:blip r:embed="rId5" cstate="print"/>
          <a:srcRect/>
          <a:stretch>
            <a:fillRect/>
          </a:stretch>
        </p:blipFill>
        <p:spPr bwMode="auto">
          <a:xfrm>
            <a:off x="2411760" y="2060848"/>
            <a:ext cx="4752528" cy="4237813"/>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2000"/>
                                        <p:tgtEl>
                                          <p:spTgt spid="102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2000"/>
                                        <p:tgtEl>
                                          <p:spTgt spid="102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89523" y="422945"/>
            <a:ext cx="377379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Правило 1</a:t>
            </a:r>
          </a:p>
        </p:txBody>
      </p:sp>
      <p:sp>
        <p:nvSpPr>
          <p:cNvPr id="4" name="TextBox 3"/>
          <p:cNvSpPr txBox="1"/>
          <p:nvPr/>
        </p:nvSpPr>
        <p:spPr>
          <a:xfrm>
            <a:off x="395536" y="2564904"/>
            <a:ext cx="4824536" cy="1754326"/>
          </a:xfrm>
          <a:prstGeom prst="rect">
            <a:avLst/>
          </a:prstGeom>
          <a:noFill/>
        </p:spPr>
        <p:txBody>
          <a:bodyPr wrap="square" rtlCol="0">
            <a:spAutoFit/>
          </a:bodyPr>
          <a:lstStyle/>
          <a:p>
            <a:pPr algn="ctr"/>
            <a:r>
              <a:rPr lang="ru-RU" sz="5400" dirty="0" smtClean="0">
                <a:latin typeface="Monotype Corsiva" pitchFamily="66" charset="0"/>
              </a:rPr>
              <a:t>«Личное» - только для тебя</a:t>
            </a:r>
            <a:endParaRPr lang="ru-RU" sz="5400" dirty="0">
              <a:latin typeface="Monotype Corsiva" pitchFamily="66" charset="0"/>
            </a:endParaRPr>
          </a:p>
        </p:txBody>
      </p:sp>
      <p:pic>
        <p:nvPicPr>
          <p:cNvPr id="2050" name="Picture 2" descr="D:\КАРИНА\Безопасность\замок.png"/>
          <p:cNvPicPr>
            <a:picLocks noChangeAspect="1" noChangeArrowheads="1"/>
          </p:cNvPicPr>
          <p:nvPr/>
        </p:nvPicPr>
        <p:blipFill>
          <a:blip r:embed="rId2" cstate="print"/>
          <a:srcRect/>
          <a:stretch>
            <a:fillRect/>
          </a:stretch>
        </p:blipFill>
        <p:spPr bwMode="auto">
          <a:xfrm>
            <a:off x="5292080" y="2204864"/>
            <a:ext cx="3303909" cy="375962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85" decel="100000"/>
                                        <p:tgtEl>
                                          <p:spTgt spid="2"/>
                                        </p:tgtEl>
                                      </p:cBhvr>
                                    </p:animEffect>
                                    <p:animScale>
                                      <p:cBhvr>
                                        <p:cTn id="8" dur="385" decel="100000"/>
                                        <p:tgtEl>
                                          <p:spTgt spid="2"/>
                                        </p:tgtEl>
                                      </p:cBhvr>
                                      <p:from x="10000" y="10000"/>
                                      <p:to x="200000" y="450000"/>
                                    </p:animScale>
                                    <p:animScale>
                                      <p:cBhvr>
                                        <p:cTn id="9" dur="615" accel="100000" fill="hold">
                                          <p:stCondLst>
                                            <p:cond delay="385"/>
                                          </p:stCondLst>
                                        </p:cTn>
                                        <p:tgtEl>
                                          <p:spTgt spid="2"/>
                                        </p:tgtEl>
                                      </p:cBhvr>
                                      <p:from x="200000" y="450000"/>
                                      <p:to x="100000" y="100000"/>
                                    </p:animScale>
                                    <p:set>
                                      <p:cBhvr>
                                        <p:cTn id="10" dur="385" fill="hold"/>
                                        <p:tgtEl>
                                          <p:spTgt spid="2"/>
                                        </p:tgtEl>
                                        <p:attrNameLst>
                                          <p:attrName>ppt_x</p:attrName>
                                        </p:attrNameLst>
                                      </p:cBhvr>
                                      <p:to>
                                        <p:strVal val="(0.5)"/>
                                      </p:to>
                                    </p:set>
                                    <p:anim from="(0.5)" to="(#ppt_x)" calcmode="lin" valueType="num">
                                      <p:cBhvr>
                                        <p:cTn id="11" dur="615" accel="100000" fill="hold">
                                          <p:stCondLst>
                                            <p:cond delay="385"/>
                                          </p:stCondLst>
                                        </p:cTn>
                                        <p:tgtEl>
                                          <p:spTgt spid="2"/>
                                        </p:tgtEl>
                                        <p:attrNameLst>
                                          <p:attrName>ppt_x</p:attrName>
                                        </p:attrNameLst>
                                      </p:cBhvr>
                                    </p:anim>
                                    <p:set>
                                      <p:cBhvr>
                                        <p:cTn id="12" dur="385" fill="hold"/>
                                        <p:tgtEl>
                                          <p:spTgt spid="2"/>
                                        </p:tgtEl>
                                        <p:attrNameLst>
                                          <p:attrName>ppt_y</p:attrName>
                                        </p:attrNameLst>
                                      </p:cBhvr>
                                      <p:to>
                                        <p:strVal val="(#ppt_y+0.4)"/>
                                      </p:to>
                                    </p:set>
                                    <p:anim from="(#ppt_y+0.4)" to="(#ppt_y)" calcmode="lin" valueType="num">
                                      <p:cBhvr>
                                        <p:cTn id="13" dur="615" accel="100000" fill="hold">
                                          <p:stCondLst>
                                            <p:cond delay="385"/>
                                          </p:stCondLst>
                                        </p:cTn>
                                        <p:tgtEl>
                                          <p:spTgt spid="2"/>
                                        </p:tgtEl>
                                        <p:attrNameLst>
                                          <p:attrName>ppt_y</p:attrName>
                                        </p:attrNameLst>
                                      </p:cBhvr>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enulis165.esq-news.com/sites/default/files/imagecache/620x/berita/2009/12/ComputerSecurity.jpg"/>
          <p:cNvPicPr>
            <a:picLocks noChangeAspect="1" noChangeArrowheads="1"/>
          </p:cNvPicPr>
          <p:nvPr/>
        </p:nvPicPr>
        <p:blipFill>
          <a:blip r:embed="rId2" cstate="print"/>
          <a:srcRect/>
          <a:stretch>
            <a:fillRect/>
          </a:stretch>
        </p:blipFill>
        <p:spPr bwMode="auto">
          <a:xfrm>
            <a:off x="611560" y="1176561"/>
            <a:ext cx="3645023" cy="3645024"/>
          </a:xfrm>
          <a:prstGeom prst="rect">
            <a:avLst/>
          </a:prstGeom>
          <a:ln>
            <a:noFill/>
          </a:ln>
          <a:effectLst>
            <a:softEdge rad="112500"/>
          </a:effectLst>
        </p:spPr>
      </p:pic>
      <p:sp>
        <p:nvSpPr>
          <p:cNvPr id="3" name="TextBox 2"/>
          <p:cNvSpPr txBox="1"/>
          <p:nvPr/>
        </p:nvSpPr>
        <p:spPr>
          <a:xfrm>
            <a:off x="4781550" y="1988840"/>
            <a:ext cx="3886200" cy="2123658"/>
          </a:xfrm>
          <a:prstGeom prst="rect">
            <a:avLst/>
          </a:prstGeom>
          <a:noFill/>
        </p:spPr>
        <p:txBody>
          <a:bodyPr wrap="square" rtlCol="0">
            <a:spAutoFit/>
          </a:bodyPr>
          <a:lstStyle/>
          <a:p>
            <a:pPr algn="ctr"/>
            <a:r>
              <a:rPr lang="ru-RU" sz="4400" dirty="0" smtClean="0">
                <a:latin typeface="Book Antiqua" pitchFamily="18" charset="0"/>
              </a:rPr>
              <a:t>Береги свою личную информацию</a:t>
            </a:r>
            <a:endParaRPr lang="ru-RU" sz="4400" dirty="0">
              <a:latin typeface="Book Antiqua" pitchFamily="18"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736" y="301030"/>
            <a:ext cx="4320480" cy="2246769"/>
          </a:xfrm>
          <a:prstGeom prst="rect">
            <a:avLst/>
          </a:prstGeom>
          <a:noFill/>
        </p:spPr>
        <p:txBody>
          <a:bodyPr wrap="square" rtlCol="0">
            <a:spAutoFit/>
          </a:bodyPr>
          <a:lstStyle/>
          <a:p>
            <a:pPr algn="just"/>
            <a:r>
              <a:rPr lang="ru-RU" sz="2000" dirty="0" smtClean="0">
                <a:latin typeface="Book Antiqua" pitchFamily="18" charset="0"/>
              </a:rPr>
              <a:t>Не разглашай личные данные, такие как:</a:t>
            </a:r>
          </a:p>
          <a:p>
            <a:pPr algn="just">
              <a:buFont typeface="Arial" pitchFamily="34" charset="0"/>
              <a:buChar char="•"/>
            </a:pPr>
            <a:r>
              <a:rPr lang="ru-RU" sz="2000" dirty="0" smtClean="0">
                <a:latin typeface="Book Antiqua" pitchFamily="18" charset="0"/>
              </a:rPr>
              <a:t>имя </a:t>
            </a:r>
          </a:p>
          <a:p>
            <a:pPr algn="just">
              <a:buFont typeface="Arial" pitchFamily="34" charset="0"/>
              <a:buChar char="•"/>
            </a:pPr>
            <a:r>
              <a:rPr lang="ru-RU" sz="2000" dirty="0" smtClean="0">
                <a:latin typeface="Book Antiqua" pitchFamily="18" charset="0"/>
              </a:rPr>
              <a:t>номер школы</a:t>
            </a:r>
          </a:p>
          <a:p>
            <a:pPr algn="just">
              <a:buFont typeface="Arial" pitchFamily="34" charset="0"/>
              <a:buChar char="•"/>
            </a:pPr>
            <a:r>
              <a:rPr lang="ru-RU" sz="2000" dirty="0" smtClean="0">
                <a:latin typeface="Book Antiqua" pitchFamily="18" charset="0"/>
              </a:rPr>
              <a:t> возраст</a:t>
            </a:r>
          </a:p>
          <a:p>
            <a:pPr algn="just">
              <a:buFont typeface="Arial" pitchFamily="34" charset="0"/>
              <a:buChar char="•"/>
            </a:pPr>
            <a:r>
              <a:rPr lang="ru-RU" sz="2000" dirty="0" smtClean="0">
                <a:latin typeface="Book Antiqua" pitchFamily="18" charset="0"/>
              </a:rPr>
              <a:t> домашний адрес </a:t>
            </a:r>
          </a:p>
          <a:p>
            <a:pPr algn="just">
              <a:buFont typeface="Arial" pitchFamily="34" charset="0"/>
              <a:buChar char="•"/>
            </a:pPr>
            <a:r>
              <a:rPr lang="ru-RU" sz="2000" dirty="0" smtClean="0">
                <a:latin typeface="Book Antiqua" pitchFamily="18" charset="0"/>
              </a:rPr>
              <a:t>номер телефона.</a:t>
            </a:r>
            <a:endParaRPr lang="ru-RU" sz="2000" dirty="0">
              <a:latin typeface="Book Antiqua" pitchFamily="18" charset="0"/>
            </a:endParaRPr>
          </a:p>
        </p:txBody>
      </p:sp>
      <p:pic>
        <p:nvPicPr>
          <p:cNvPr id="5122" name="Picture 2" descr="http://www.chinarostao.ru/content/images/staticpage/instructions/personalinfo/2.png"/>
          <p:cNvPicPr>
            <a:picLocks noChangeAspect="1" noChangeArrowheads="1"/>
          </p:cNvPicPr>
          <p:nvPr/>
        </p:nvPicPr>
        <p:blipFill>
          <a:blip r:embed="rId2" cstate="print"/>
          <a:srcRect r="23351"/>
          <a:stretch>
            <a:fillRect/>
          </a:stretch>
        </p:blipFill>
        <p:spPr bwMode="auto">
          <a:xfrm>
            <a:off x="1106091" y="2847603"/>
            <a:ext cx="7253529" cy="26155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arn(outVertical)">
                                      <p:cBhvr>
                                        <p:cTn id="1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56559" y="1762522"/>
            <a:ext cx="4320480" cy="2677656"/>
          </a:xfrm>
          <a:prstGeom prst="rect">
            <a:avLst/>
          </a:prstGeom>
          <a:noFill/>
        </p:spPr>
        <p:txBody>
          <a:bodyPr wrap="square" rtlCol="0">
            <a:spAutoFit/>
          </a:bodyPr>
          <a:lstStyle/>
          <a:p>
            <a:pPr algn="ctr"/>
            <a:r>
              <a:rPr lang="ru-RU" sz="2800" dirty="0" smtClean="0">
                <a:latin typeface="Book Antiqua" pitchFamily="18" charset="0"/>
              </a:rPr>
              <a:t>Установи настройки конфиденциальности так, что бы информацию о тебе могли просматривать только твои друзья</a:t>
            </a:r>
            <a:endParaRPr lang="ru-RU" sz="2800" dirty="0">
              <a:latin typeface="Book Antiqua" pitchFamily="18" charset="0"/>
            </a:endParaRPr>
          </a:p>
        </p:txBody>
      </p:sp>
      <p:pic>
        <p:nvPicPr>
          <p:cNvPr id="4098" name="Picture 2" descr="D:\КАРИНА\Безопасность\Без-имени-1.png"/>
          <p:cNvPicPr>
            <a:picLocks noChangeAspect="1" noChangeArrowheads="1"/>
          </p:cNvPicPr>
          <p:nvPr/>
        </p:nvPicPr>
        <p:blipFill>
          <a:blip r:embed="rId2" cstate="print"/>
          <a:srcRect/>
          <a:stretch>
            <a:fillRect/>
          </a:stretch>
        </p:blipFill>
        <p:spPr bwMode="auto">
          <a:xfrm>
            <a:off x="179512" y="1415984"/>
            <a:ext cx="4104456" cy="3813215"/>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894" y="2030388"/>
            <a:ext cx="4392488" cy="1938992"/>
          </a:xfrm>
          <a:prstGeom prst="rect">
            <a:avLst/>
          </a:prstGeom>
          <a:noFill/>
        </p:spPr>
        <p:txBody>
          <a:bodyPr wrap="square" rtlCol="0">
            <a:spAutoFit/>
          </a:bodyPr>
          <a:lstStyle/>
          <a:p>
            <a:pPr algn="ctr"/>
            <a:r>
              <a:rPr lang="ru-RU" sz="2400" dirty="0" smtClean="0">
                <a:latin typeface="Book Antiqua" pitchFamily="18" charset="0"/>
              </a:rPr>
              <a:t>Пароли – это очень личная информация. Держи их в тайне. Выбери пароль, о котором никто не сможет догадаться.</a:t>
            </a:r>
            <a:endParaRPr lang="ru-RU" sz="2400" dirty="0">
              <a:latin typeface="Book Antiqua" pitchFamily="18" charset="0"/>
            </a:endParaRPr>
          </a:p>
        </p:txBody>
      </p:sp>
      <p:pic>
        <p:nvPicPr>
          <p:cNvPr id="29698" name="Picture 2" descr="http://ig0.mirtesen.ru/images/upload/20500859692/big.jpeg?2009062802452477861604"/>
          <p:cNvPicPr>
            <a:picLocks noChangeAspect="1" noChangeArrowheads="1"/>
          </p:cNvPicPr>
          <p:nvPr/>
        </p:nvPicPr>
        <p:blipFill>
          <a:blip r:embed="rId2" cstate="print"/>
          <a:srcRect/>
          <a:stretch>
            <a:fillRect/>
          </a:stretch>
        </p:blipFill>
        <p:spPr bwMode="auto">
          <a:xfrm>
            <a:off x="4832350" y="1355652"/>
            <a:ext cx="3797300" cy="431807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854</TotalTime>
  <Words>754</Words>
  <Application>Microsoft Office PowerPoint</Application>
  <PresentationFormat>Экран (4:3)</PresentationFormat>
  <Paragraphs>57</Paragraphs>
  <Slides>33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93</cp:revision>
  <dcterms:created xsi:type="dcterms:W3CDTF">2013-02-22T16:42:03Z</dcterms:created>
  <dcterms:modified xsi:type="dcterms:W3CDTF">2013-03-04T17:01:53Z</dcterms:modified>
</cp:coreProperties>
</file>