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74" r:id="rId4"/>
    <p:sldId id="275" r:id="rId5"/>
    <p:sldId id="286" r:id="rId6"/>
    <p:sldId id="277" r:id="rId7"/>
    <p:sldId id="278" r:id="rId8"/>
    <p:sldId id="279" r:id="rId9"/>
    <p:sldId id="280" r:id="rId10"/>
    <p:sldId id="281" r:id="rId11"/>
    <p:sldId id="287" r:id="rId12"/>
    <p:sldId id="288" r:id="rId13"/>
    <p:sldId id="282" r:id="rId14"/>
    <p:sldId id="289" r:id="rId15"/>
    <p:sldId id="260" r:id="rId16"/>
    <p:sldId id="261" r:id="rId17"/>
    <p:sldId id="262" r:id="rId18"/>
    <p:sldId id="263" r:id="rId19"/>
    <p:sldId id="266" r:id="rId20"/>
    <p:sldId id="267" r:id="rId21"/>
    <p:sldId id="268" r:id="rId22"/>
    <p:sldId id="270" r:id="rId23"/>
    <p:sldId id="29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9" autoAdjust="0"/>
    <p:restoredTop sz="94660"/>
  </p:normalViewPr>
  <p:slideViewPr>
    <p:cSldViewPr>
      <p:cViewPr varScale="1">
        <p:scale>
          <a:sx n="106" d="100"/>
          <a:sy n="106" d="100"/>
        </p:scale>
        <p:origin x="169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E7C2FD-CCC1-487F-A372-56423CD6DA0D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4334" y="3645024"/>
            <a:ext cx="7643866" cy="1752600"/>
          </a:xfrm>
        </p:spPr>
        <p:txBody>
          <a:bodyPr>
            <a:normAutofit/>
          </a:bodyPr>
          <a:lstStyle/>
          <a:p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Уведення  </a:t>
            </a:r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 редагування  тексту</a:t>
            </a:r>
            <a:endParaRPr lang="ru-RU" sz="5400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40904"/>
          </a:xfrm>
        </p:spPr>
        <p:txBody>
          <a:bodyPr>
            <a:normAutofit/>
          </a:bodyPr>
          <a:lstStyle/>
          <a:p>
            <a:r>
              <a:rPr lang="uk-UA" dirty="0" smtClean="0"/>
              <a:t>Основи </a:t>
            </a:r>
            <a:br>
              <a:rPr lang="uk-UA" dirty="0" smtClean="0"/>
            </a:br>
            <a:r>
              <a:rPr lang="uk-UA" dirty="0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ютерних</a:t>
            </a:r>
            <a:r>
              <a:rPr lang="uk-UA" dirty="0" smtClean="0"/>
              <a:t> технологій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512" y="2743200"/>
            <a:ext cx="8712968" cy="3638128"/>
          </a:xfrm>
        </p:spPr>
        <p:txBody>
          <a:bodyPr/>
          <a:lstStyle/>
          <a:p>
            <a:r>
              <a:rPr lang="uk-UA" sz="2000" dirty="0" smtClean="0"/>
              <a:t>Наприклад:</a:t>
            </a:r>
          </a:p>
          <a:p>
            <a:endParaRPr lang="uk-UA" sz="2000" dirty="0" smtClean="0"/>
          </a:p>
          <a:p>
            <a:endParaRPr lang="uk-UA" sz="2000" dirty="0" smtClean="0"/>
          </a:p>
          <a:p>
            <a:r>
              <a:rPr lang="uk-UA" sz="2000" dirty="0" smtClean="0"/>
              <a:t>жовто-зелений колір рамки</a:t>
            </a:r>
          </a:p>
          <a:p>
            <a:endParaRPr lang="uk-UA" sz="2000" dirty="0" smtClean="0"/>
          </a:p>
          <a:p>
            <a:endParaRPr lang="uk-UA" sz="2000" dirty="0" smtClean="0"/>
          </a:p>
          <a:p>
            <a:r>
              <a:rPr lang="uk-UA" sz="2000" dirty="0" smtClean="0"/>
              <a:t>    </a:t>
            </a:r>
            <a:r>
              <a:rPr lang="uk-UA" sz="2000" dirty="0" err="1" smtClean="0">
                <a:solidFill>
                  <a:srgbClr val="FF3300"/>
                </a:solidFill>
              </a:rPr>
              <a:t>жовто_-_зелений</a:t>
            </a:r>
            <a:r>
              <a:rPr lang="uk-UA" sz="2000" dirty="0" smtClean="0">
                <a:solidFill>
                  <a:srgbClr val="FF3300"/>
                </a:solidFill>
              </a:rPr>
              <a:t> колір рамки</a:t>
            </a:r>
            <a:endParaRPr lang="en-US" sz="2000" dirty="0" smtClean="0">
              <a:solidFill>
                <a:srgbClr val="FF3300"/>
              </a:solidFill>
            </a:endParaRPr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 smtClean="0"/>
              <a:t>7. До і після дефісу не ставиться пропуск</a:t>
            </a:r>
            <a:endParaRPr lang="ru-RU" dirty="0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2915816" y="4797152"/>
            <a:ext cx="64770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915816" y="4797152"/>
            <a:ext cx="647700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8. Не ставити пропуски між літерами, щоб зробити слово більш розтягнутим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dirty="0" smtClean="0"/>
              <a:t>Наприклад: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dirty="0" smtClean="0"/>
              <a:t>				</a:t>
            </a:r>
            <a:r>
              <a:rPr lang="en-US" sz="2800" b="1" dirty="0" smtClean="0"/>
              <a:t>WORD</a:t>
            </a:r>
            <a:endParaRPr lang="ru-RU" sz="28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/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FF3300"/>
                </a:solidFill>
              </a:rPr>
              <a:t>W_O_R_D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23526" r="14087" b="9254"/>
          <a:stretch>
            <a:fillRect/>
          </a:stretch>
        </p:blipFill>
        <p:spPr bwMode="auto">
          <a:xfrm>
            <a:off x="4644008" y="1510048"/>
            <a:ext cx="4195192" cy="472726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4788024" y="1844824"/>
            <a:ext cx="143892" cy="18722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V="1">
            <a:off x="4788024" y="3356991"/>
            <a:ext cx="1151632" cy="7200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V="1">
            <a:off x="4716016" y="3356992"/>
            <a:ext cx="2593528" cy="9361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611560" y="3284984"/>
            <a:ext cx="1584325" cy="86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683568" y="3356992"/>
            <a:ext cx="1655763" cy="792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9.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smtClean="0">
                <a:solidFill>
                  <a:srgbClr val="FF0000"/>
                </a:solidFill>
              </a:rPr>
              <a:t>Не робити абзаци та відступи тексту пропусками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2000" b="1" dirty="0" smtClean="0"/>
              <a:t>Наприклад:</a:t>
            </a:r>
          </a:p>
          <a:p>
            <a:pPr>
              <a:buFont typeface="Wingdings" pitchFamily="2" charset="2"/>
              <a:buNone/>
            </a:pPr>
            <a:r>
              <a:rPr lang="uk-UA" sz="2000" b="1" dirty="0" smtClean="0"/>
              <a:t>	</a:t>
            </a:r>
            <a:endParaRPr lang="en-US" sz="2000" b="1" dirty="0" smtClean="0"/>
          </a:p>
          <a:p>
            <a:pPr>
              <a:buFont typeface="Wingdings" pitchFamily="2" charset="2"/>
              <a:buNone/>
            </a:pPr>
            <a:r>
              <a:rPr lang="en-US" sz="2000" b="1" dirty="0" smtClean="0"/>
              <a:t>	</a:t>
            </a:r>
            <a:r>
              <a:rPr lang="uk-UA" sz="2000" b="1" dirty="0" smtClean="0"/>
              <a:t>Текстовий_редактор</a:t>
            </a:r>
            <a:r>
              <a:rPr lang="en-US" sz="2000" b="1" dirty="0" smtClean="0"/>
              <a:t> </a:t>
            </a:r>
            <a:endParaRPr lang="uk-UA" sz="2000" b="1" dirty="0" smtClean="0"/>
          </a:p>
          <a:p>
            <a:pPr>
              <a:buFont typeface="Wingdings" pitchFamily="2" charset="2"/>
              <a:buNone/>
            </a:pPr>
            <a:endParaRPr lang="uk-UA" sz="2000" b="1" dirty="0" smtClean="0"/>
          </a:p>
          <a:p>
            <a:pPr>
              <a:buFont typeface="Wingdings" pitchFamily="2" charset="2"/>
              <a:buNone/>
            </a:pPr>
            <a:r>
              <a:rPr lang="uk-UA" sz="2000" b="1" dirty="0" smtClean="0"/>
              <a:t>		</a:t>
            </a:r>
            <a:r>
              <a:rPr lang="en-US" sz="2000" b="1" i="1" dirty="0" smtClean="0">
                <a:solidFill>
                  <a:srgbClr val="FF00FF"/>
                </a:solidFill>
              </a:rPr>
              <a:t>(</a:t>
            </a:r>
            <a:r>
              <a:rPr lang="uk-UA" sz="2000" b="1" i="1" dirty="0" smtClean="0">
                <a:solidFill>
                  <a:srgbClr val="FF00FF"/>
                </a:solidFill>
              </a:rPr>
              <a:t>клавіша </a:t>
            </a:r>
            <a:r>
              <a:rPr lang="en-US" sz="2000" b="1" i="1" dirty="0" smtClean="0">
                <a:solidFill>
                  <a:srgbClr val="FF00FF"/>
                </a:solidFill>
              </a:rPr>
              <a:t>Tab)</a:t>
            </a:r>
          </a:p>
          <a:p>
            <a:pPr>
              <a:buFont typeface="Wingdings" pitchFamily="2" charset="2"/>
              <a:buNone/>
            </a:pPr>
            <a:endParaRPr lang="en-US" sz="2000" b="1" i="1" dirty="0" smtClean="0">
              <a:solidFill>
                <a:srgbClr val="FF00FF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000" b="1" dirty="0" smtClean="0"/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_ _ _</a:t>
            </a:r>
            <a:r>
              <a:rPr lang="uk-UA" sz="2000" b="1" dirty="0" smtClean="0">
                <a:solidFill>
                  <a:srgbClr val="FF0000"/>
                </a:solidFill>
              </a:rPr>
              <a:t>Текстовий_редактор</a:t>
            </a:r>
            <a:r>
              <a:rPr lang="uk-UA" sz="2000" dirty="0" smtClean="0">
                <a:solidFill>
                  <a:srgbClr val="FF0000"/>
                </a:solidFill>
              </a:rPr>
              <a:t> 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042" r="27313" b="53778"/>
          <a:stretch>
            <a:fillRect/>
          </a:stretch>
        </p:blipFill>
        <p:spPr bwMode="auto">
          <a:xfrm>
            <a:off x="4644008" y="1844824"/>
            <a:ext cx="4176464" cy="360039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4716016" y="3501008"/>
            <a:ext cx="576262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 flipV="1">
            <a:off x="7380312" y="3212976"/>
            <a:ext cx="504825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467544" y="4005064"/>
            <a:ext cx="433388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467544" y="3933056"/>
            <a:ext cx="433388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3528" y="2743200"/>
            <a:ext cx="8568952" cy="3062064"/>
          </a:xfrm>
        </p:spPr>
        <p:txBody>
          <a:bodyPr>
            <a:noAutofit/>
          </a:bodyPr>
          <a:lstStyle/>
          <a:p>
            <a:r>
              <a:rPr lang="uk-UA" sz="3200" dirty="0" smtClean="0"/>
              <a:t>10. Для переходу на перший рядок нового абзацу натиснути клавішу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    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</a:rPr>
              <a:t>Enter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11. Не нумерувати списки вручну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533400" indent="-533400"/>
            <a:r>
              <a:rPr lang="uk-UA" sz="2400" dirty="0" smtClean="0"/>
              <a:t>Наприклад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uk-UA" sz="2400" dirty="0" smtClean="0"/>
              <a:t>Файл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uk-UA" sz="2400" dirty="0" smtClean="0"/>
              <a:t>Правка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uk-UA" sz="2400" dirty="0" smtClean="0"/>
              <a:t>Вид</a:t>
            </a:r>
          </a:p>
          <a:p>
            <a:pPr marL="342900" indent="-342900">
              <a:buNone/>
            </a:pPr>
            <a:endParaRPr lang="ru-RU" sz="2400" dirty="0" smtClean="0">
              <a:solidFill>
                <a:srgbClr val="FF3300"/>
              </a:solidFill>
            </a:endParaRPr>
          </a:p>
          <a:p>
            <a:pPr marL="533400" indent="-533400">
              <a:buNone/>
            </a:pPr>
            <a:r>
              <a:rPr lang="uk-UA" sz="2400" dirty="0" smtClean="0"/>
              <a:t>	</a:t>
            </a:r>
          </a:p>
          <a:p>
            <a:pPr marL="342900" indent="-342900">
              <a:buNone/>
            </a:pPr>
            <a:r>
              <a:rPr lang="uk-UA" sz="2400" dirty="0" smtClean="0"/>
              <a:t>                     </a:t>
            </a:r>
            <a:r>
              <a:rPr lang="uk-UA" sz="2400" dirty="0" smtClean="0">
                <a:solidFill>
                  <a:srgbClr val="FF3300"/>
                </a:solidFill>
              </a:rPr>
              <a:t>1.Файл</a:t>
            </a:r>
          </a:p>
          <a:p>
            <a:pPr marL="342900" indent="-342900">
              <a:buNone/>
            </a:pPr>
            <a:r>
              <a:rPr lang="uk-UA" sz="2400" dirty="0" smtClean="0">
                <a:solidFill>
                  <a:srgbClr val="FF3300"/>
                </a:solidFill>
              </a:rPr>
              <a:t>                     2.Правка</a:t>
            </a:r>
          </a:p>
          <a:p>
            <a:pPr marL="342900" indent="-342900">
              <a:buNone/>
            </a:pPr>
            <a:r>
              <a:rPr lang="uk-UA" sz="2400" dirty="0" smtClean="0">
                <a:solidFill>
                  <a:srgbClr val="FF3300"/>
                </a:solidFill>
              </a:rPr>
              <a:t>                     3.Вид</a:t>
            </a:r>
            <a:endParaRPr lang="uk-UA" sz="2400" dirty="0" smtClean="0"/>
          </a:p>
          <a:p>
            <a:pPr marL="533400" indent="-533400">
              <a:buNone/>
            </a:pPr>
            <a:endParaRPr lang="uk-UA" sz="2400" dirty="0" smtClean="0"/>
          </a:p>
          <a:p>
            <a:pPr marL="533400" indent="-533400">
              <a:buNone/>
            </a:pPr>
            <a:r>
              <a:rPr lang="uk-UA" sz="2400" dirty="0" smtClean="0"/>
              <a:t>                    </a:t>
            </a:r>
            <a:endParaRPr lang="ru-RU" sz="2400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38667" t="-389" r="8417" b="44972"/>
          <a:stretch>
            <a:fillRect/>
          </a:stretch>
        </p:blipFill>
        <p:spPr bwMode="auto">
          <a:xfrm>
            <a:off x="4803519" y="2129026"/>
            <a:ext cx="4032762" cy="31666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804248" y="3068960"/>
            <a:ext cx="288925" cy="86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2123728" y="4005064"/>
            <a:ext cx="576263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267744" y="4005064"/>
            <a:ext cx="360362" cy="144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914400"/>
            <a:ext cx="2643206" cy="1443030"/>
          </a:xfrm>
        </p:spPr>
        <p:txBody>
          <a:bodyPr/>
          <a:lstStyle/>
          <a:p>
            <a:r>
              <a:rPr lang="uk-UA" dirty="0" smtClean="0"/>
              <a:t>Введення українських літер та знаків пунктуації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214282" y="3429000"/>
            <a:ext cx="2528918" cy="2697163"/>
          </a:xfrm>
        </p:spPr>
        <p:txBody>
          <a:bodyPr/>
          <a:lstStyle/>
          <a:p>
            <a:r>
              <a:rPr lang="uk-UA" dirty="0" smtClean="0"/>
              <a:t>Якщо обрано англійську мову введення, то знаки пунктуації можна набирати, натискаючи відповідні клавіші на клавіатурі.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2862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Якщо обрано мову для введення українську чи російську, слід користуватися наступними правилами: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81068"/>
              </p:ext>
            </p:extLst>
          </p:nvPr>
        </p:nvGraphicFramePr>
        <p:xfrm>
          <a:off x="3571868" y="1214422"/>
          <a:ext cx="5119702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36909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Символ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Клавіші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Є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Ъ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Ґ</a:t>
                      </a:r>
                      <a:endParaRPr lang="ru-RU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\ (</a:t>
                      </a:r>
                      <a:r>
                        <a:rPr lang="ru-RU" dirty="0" err="1" smtClean="0"/>
                        <a:t>з</a:t>
                      </a:r>
                      <a:r>
                        <a:rPr lang="uk-UA" dirty="0" smtClean="0"/>
                        <a:t>низу ліворуч</a:t>
                      </a:r>
                      <a:r>
                        <a:rPr lang="ru-RU" dirty="0" smtClean="0"/>
                        <a:t>) 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err="1" smtClean="0"/>
                        <a:t>Ctrl+Alt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праворуч</a:t>
                      </a:r>
                      <a:r>
                        <a:rPr lang="ru-RU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+</a:t>
                      </a:r>
                      <a:r>
                        <a:rPr lang="uk-UA" dirty="0" smtClean="0"/>
                        <a:t>Г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Ґ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Shift+</a:t>
                      </a:r>
                      <a:r>
                        <a:rPr lang="ru-RU" dirty="0" smtClean="0"/>
                        <a:t>\ (</a:t>
                      </a:r>
                      <a:r>
                        <a:rPr lang="ru-RU" dirty="0" err="1" smtClean="0"/>
                        <a:t>з</a:t>
                      </a:r>
                      <a:r>
                        <a:rPr lang="uk-UA" dirty="0" smtClean="0"/>
                        <a:t>низу ліворуч</a:t>
                      </a:r>
                      <a:r>
                        <a:rPr lang="ru-RU" dirty="0" smtClean="0"/>
                        <a:t>)  </a:t>
                      </a:r>
                      <a:r>
                        <a:rPr lang="ru-RU" dirty="0" err="1" smtClean="0"/>
                        <a:t>або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err="1" smtClean="0"/>
                        <a:t>Ctrl+Alt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праворуч</a:t>
                      </a:r>
                      <a:r>
                        <a:rPr lang="ru-RU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+</a:t>
                      </a:r>
                      <a:r>
                        <a:rPr lang="en-US" dirty="0" smtClean="0"/>
                        <a:t>Shift+</a:t>
                      </a:r>
                      <a:r>
                        <a:rPr lang="uk-UA" dirty="0" smtClean="0"/>
                        <a:t>Г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</a:t>
                      </a:r>
                      <a:r>
                        <a:rPr lang="uk-UA" dirty="0" smtClean="0"/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uk-UA" sz="1400" dirty="0" smtClean="0"/>
                        <a:t>апостроф</a:t>
                      </a:r>
                      <a:r>
                        <a:rPr lang="en-US" sz="1400" dirty="0" smtClean="0"/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ru-RU" dirty="0" smtClean="0"/>
                        <a:t>Э+Э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/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/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 + 2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Щоб ввести велику літеру, знак пунктуації чи інший символ, зображений на клавішах зверху, потрібно разом із відповідною клавішею натиснути і утримувати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</a:t>
            </a:r>
            <a:r>
              <a:rPr lang="uk-UA" dirty="0" smtClean="0"/>
              <a:t>.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Відпустивши її, </a:t>
            </a:r>
            <a:r>
              <a:rPr lang="uk-UA" dirty="0" err="1" smtClean="0"/>
              <a:t>можназнову</a:t>
            </a:r>
            <a:r>
              <a:rPr lang="uk-UA" dirty="0" smtClean="0"/>
              <a:t> вводити малі літери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При необхідності набрати багато великих літер, слід перед уведенням один раз натиснути в відпустити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Lock</a:t>
            </a:r>
            <a:r>
              <a:rPr lang="uk-UA" dirty="0" smtClean="0"/>
              <a:t> (засвітиться відповідний індикатор у правій верхній ділянці клавіатури).  Повернутися до звичайного режиму введення тексту можна після ще одного натискання на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Caps Lock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(відповідний індикатор має погаснути).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Введення великих і малих букв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Уведення символів, відсутніх на клавіатурі</a:t>
            </a:r>
            <a:endParaRPr lang="ru-RU" dirty="0"/>
          </a:p>
        </p:txBody>
      </p:sp>
      <p:pic>
        <p:nvPicPr>
          <p:cNvPr id="1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29190" y="1214422"/>
            <a:ext cx="4038600" cy="272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500174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428736"/>
            <a:ext cx="1524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3143248"/>
            <a:ext cx="211454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42844" y="4643446"/>
            <a:ext cx="4429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Для вставляння символу, якого немає на клавіатурі, слід перейти на вкладку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Вставка</a:t>
            </a:r>
            <a:r>
              <a:rPr lang="uk-UA" sz="1200" dirty="0" smtClean="0"/>
              <a:t>, клацнути команду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</a:t>
            </a:r>
            <a:r>
              <a:rPr lang="uk-UA" sz="1200" dirty="0" smtClean="0"/>
              <a:t>, клацнути потрібний символ у вікні, що відкриється. Якщо такого немає, то клацнути посилання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 символи.</a:t>
            </a:r>
            <a:r>
              <a:rPr lang="uk-UA" sz="1200" dirty="0" smtClean="0"/>
              <a:t> У діалоговому вікні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</a:t>
            </a:r>
            <a:r>
              <a:rPr lang="uk-UA" sz="1200" dirty="0" smtClean="0"/>
              <a:t>  перейти на вкладку 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Символи</a:t>
            </a:r>
            <a:r>
              <a:rPr lang="uk-UA" sz="1200" dirty="0" smtClean="0"/>
              <a:t> або </a:t>
            </a:r>
            <a:r>
              <a:rPr lang="uk-U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Спеціальні знаки</a:t>
            </a:r>
            <a:r>
              <a:rPr lang="uk-UA" sz="1200" dirty="0" smtClean="0"/>
              <a:t>, клацнути потрібний символ (знак) і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Вставити</a:t>
            </a:r>
            <a:r>
              <a:rPr lang="uk-UA" sz="1200" dirty="0" smtClean="0"/>
              <a:t>, після чого вікно </a:t>
            </a:r>
            <a:r>
              <a:rPr lang="uk-U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Закрити</a:t>
            </a:r>
            <a:r>
              <a:rPr lang="uk-UA" sz="1200" dirty="0" smtClean="0"/>
              <a:t>. Якщо ж потрібного символу не знайшли відкрити  інший Шрифт із спеціальними знаками і дії повторити.</a:t>
            </a:r>
            <a:endParaRPr lang="ru-RU" sz="12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4000504"/>
            <a:ext cx="3977715" cy="267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2471383"/>
            <a:ext cx="4343400" cy="3818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Enter</a:t>
            </a:r>
            <a:r>
              <a:rPr lang="uk-UA" dirty="0" smtClean="0"/>
              <a:t> </a:t>
            </a:r>
            <a:r>
              <a:rPr lang="uk-UA" dirty="0" err="1" smtClean="0"/>
              <a:t>-переміщення</a:t>
            </a:r>
            <a:r>
              <a:rPr lang="uk-UA" dirty="0" smtClean="0"/>
              <a:t> на новий рядок , створення нового абзацу.</a:t>
            </a:r>
          </a:p>
          <a:p>
            <a:pPr>
              <a:buNone/>
            </a:pPr>
            <a:r>
              <a:rPr lang="uk-UA" dirty="0" smtClean="0"/>
              <a:t>		Перехід на новий рядок без створення </a:t>
            </a:r>
            <a:r>
              <a:rPr lang="uk-UA" dirty="0" err="1" smtClean="0"/>
              <a:t>абзацу-</a:t>
            </a:r>
            <a:r>
              <a:rPr lang="uk-UA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Shift+Enter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Створення абзаців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143248"/>
            <a:ext cx="4429156" cy="186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Переміщення документом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138388" cy="731520"/>
          </a:xfrm>
        </p:spPr>
        <p:txBody>
          <a:bodyPr/>
          <a:lstStyle/>
          <a:p>
            <a:pPr algn="ctr"/>
            <a:r>
              <a:rPr lang="uk-UA" dirty="0" smtClean="0"/>
              <a:t>Клавіші для переміщення курсору документом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	Курсор уведення можна переміщувати за допомогою клавіш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sym typeface="Wingdings"/>
              </a:rPr>
              <a:t>, , , ,</a:t>
            </a:r>
            <a:r>
              <a:rPr lang="uk-UA" dirty="0" smtClean="0"/>
              <a:t> або за допомогою миші (для цього слід установити її вказівник у потрібну позицію та клацнути ліві кнопку).  Переміщувати курсор можна також за допомогою комбінацій клавіш.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643438" y="2471738"/>
          <a:ext cx="4357718" cy="3388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16"/>
                <a:gridCol w="207170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Клавіші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Перехід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en-US" dirty="0" smtClean="0">
                          <a:sym typeface="Wingdings"/>
                        </a:rPr>
                        <a:t>,</a:t>
                      </a:r>
                      <a:r>
                        <a:rPr lang="en-US" baseline="0" dirty="0" smtClean="0">
                          <a:sym typeface="Wingdings"/>
                        </a:rPr>
                        <a:t> Ctrl+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одне слово вправо, на одне слово вліво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Ctrl+</a:t>
                      </a:r>
                      <a:r>
                        <a:rPr lang="en-US" dirty="0" smtClean="0">
                          <a:sym typeface="Wingdings"/>
                        </a:rPr>
                        <a:t></a:t>
                      </a:r>
                      <a:r>
                        <a:rPr lang="en-US" dirty="0" smtClean="0"/>
                        <a:t>,  Ctrl+</a:t>
                      </a:r>
                      <a:r>
                        <a:rPr lang="en-US" dirty="0" smtClean="0">
                          <a:sym typeface="Wingdings"/>
                        </a:rPr>
                        <a:t>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До наступного абзаці, до попереднього абзацу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Home,</a:t>
                      </a:r>
                      <a:r>
                        <a:rPr lang="en-US" baseline="0" dirty="0" smtClean="0"/>
                        <a:t> End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початок рядка, у кінець рядка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Ctrl+Home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Ctrl+End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початок документа, у кінець</a:t>
                      </a:r>
                      <a:r>
                        <a:rPr lang="uk-UA" sz="1400" baseline="0" dirty="0" smtClean="0"/>
                        <a:t> документа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PageDown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PageUp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 один екран униз, на один екран уверх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Редагування тексту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Уведення тексту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Налаштування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6006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Одразу після створення документ </a:t>
            </a:r>
            <a:r>
              <a:rPr lang="en-US" dirty="0" smtClean="0"/>
              <a:t>Word</a:t>
            </a:r>
            <a:r>
              <a:rPr lang="uk-UA" dirty="0" smtClean="0"/>
              <a:t> пустий. Текст можна ввести до нього за допомогою клавіатури, або скопіювати з іншого місця.</a:t>
            </a:r>
          </a:p>
          <a:p>
            <a:pPr>
              <a:buNone/>
            </a:pPr>
            <a:r>
              <a:rPr lang="uk-UA" dirty="0" smtClean="0"/>
              <a:t>		На місце вставлення чергового символу або фрагмента вказує курсор введення, що має вигляд вертикальної риски, що миготить.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743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2400" dirty="0" smtClean="0"/>
              <a:t>Перш ніж набрати текст на клавіатурі, слід встановити відповідну мову введення:</a:t>
            </a:r>
            <a:endParaRPr lang="ru-RU" sz="2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Уведення тексту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429132"/>
            <a:ext cx="552450" cy="4286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286124"/>
            <a:ext cx="2076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214942" y="43576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CTRL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435769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572264" y="435769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492919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143636" y="492919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643702" y="492919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86314" y="3643314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4429132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786314" y="5000636"/>
            <a:ext cx="21431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ru-RU" sz="1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2844" y="1524000"/>
            <a:ext cx="4199096" cy="732974"/>
          </a:xfrm>
        </p:spPr>
        <p:txBody>
          <a:bodyPr/>
          <a:lstStyle/>
          <a:p>
            <a:pPr algn="ctr"/>
            <a:r>
              <a:rPr lang="uk-UA" dirty="0"/>
              <a:t>Видалення та вставлення окремих символів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Режими уведення тексту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714620"/>
            <a:ext cx="4429156" cy="26432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	Для</a:t>
            </a:r>
            <a:r>
              <a:rPr lang="en-US" dirty="0" smtClean="0"/>
              <a:t> </a:t>
            </a:r>
            <a:r>
              <a:rPr lang="uk-UA" dirty="0" smtClean="0"/>
              <a:t>видалення</a:t>
            </a:r>
            <a:r>
              <a:rPr lang="en-US" dirty="0" smtClean="0"/>
              <a:t> </a:t>
            </a:r>
            <a:r>
              <a:rPr lang="uk-UA" dirty="0" smtClean="0"/>
              <a:t>символу, розміщеного справа від курсору, слід натиснути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</a:t>
            </a:r>
            <a:r>
              <a:rPr lang="uk-UA" dirty="0" smtClean="0"/>
              <a:t>, а розміщеного зліва від курсору – клавішу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Backspace</a:t>
            </a:r>
            <a:r>
              <a:rPr lang="en-US" dirty="0" smtClean="0"/>
              <a:t>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	Сполучення клавіш </a:t>
            </a:r>
            <a:r>
              <a:rPr lang="en-US" dirty="0" smtClean="0"/>
              <a:t>Delete </a:t>
            </a:r>
            <a:r>
              <a:rPr lang="uk-UA" dirty="0" smtClean="0"/>
              <a:t>та </a:t>
            </a:r>
            <a:r>
              <a:rPr lang="en-US" dirty="0" smtClean="0"/>
              <a:t>Backspace </a:t>
            </a:r>
            <a:r>
              <a:rPr lang="uk-UA" dirty="0" smtClean="0"/>
              <a:t>з клавішею </a:t>
            </a:r>
            <a:r>
              <a:rPr lang="en-US" dirty="0" smtClean="0"/>
              <a:t>Ctrl</a:t>
            </a:r>
            <a:r>
              <a:rPr lang="uk-UA" dirty="0" smtClean="0"/>
              <a:t> дає змогу вилучити символи до кінця або початку слова.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429156" cy="3822192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вставлення</a:t>
            </a:r>
            <a:r>
              <a:rPr lang="uk-UA" dirty="0" smtClean="0"/>
              <a:t> – попередній текст зберігається, зсуваючись праворуч;</a:t>
            </a: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заміщення</a:t>
            </a:r>
            <a:r>
              <a:rPr lang="uk-UA" dirty="0" smtClean="0"/>
              <a:t> – введені літери замінюють наявні.</a:t>
            </a:r>
          </a:p>
          <a:p>
            <a:endParaRPr lang="uk-UA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Режими переключаються</a:t>
            </a:r>
            <a:r>
              <a:rPr lang="en-US" dirty="0" smtClean="0"/>
              <a:t> </a:t>
            </a:r>
            <a:r>
              <a:rPr lang="uk-UA" dirty="0" smtClean="0"/>
              <a:t>клавішею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Видалення та вставлення окремих символів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Методи виділення об'єктів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Виділення довільного фрагменту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14282" y="2285992"/>
          <a:ext cx="4357718" cy="377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52"/>
                <a:gridCol w="2988466"/>
              </a:tblGrid>
              <a:tr h="34655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Об'єкт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Метод</a:t>
                      </a:r>
                      <a:endParaRPr lang="ru-RU" sz="1600" dirty="0"/>
                    </a:p>
                  </a:txBody>
                  <a:tcPr/>
                </a:tc>
              </a:tr>
              <a:tr h="346550">
                <a:tc>
                  <a:txBody>
                    <a:bodyPr/>
                    <a:lstStyle/>
                    <a:p>
                      <a:r>
                        <a:rPr lang="uk-UA" dirty="0" smtClean="0"/>
                        <a:t>Слово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Двічі клацнути на цьому слові</a:t>
                      </a:r>
                      <a:endParaRPr lang="ru-RU" sz="1200" dirty="0"/>
                    </a:p>
                  </a:txBody>
                  <a:tcPr/>
                </a:tc>
              </a:tr>
              <a:tr h="859326">
                <a:tc>
                  <a:txBody>
                    <a:bodyPr/>
                    <a:lstStyle/>
                    <a:p>
                      <a:r>
                        <a:rPr lang="uk-UA" dirty="0" smtClean="0"/>
                        <a:t>Рядок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Клацнути на вільному полі ліворуч рядка (перед цим вказівник миші має</a:t>
                      </a:r>
                      <a:r>
                        <a:rPr lang="uk-UA" sz="1200" baseline="0" dirty="0" smtClean="0"/>
                        <a:t> набути вигляду стрілки, спрямованої вправо)</a:t>
                      </a:r>
                      <a:endParaRPr lang="ru-RU" sz="12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uk-UA" dirty="0" smtClean="0"/>
                        <a:t>Речення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Натиснути клавішу </a:t>
                      </a:r>
                      <a:r>
                        <a:rPr lang="en-US" sz="1200" dirty="0" smtClean="0"/>
                        <a:t>Ctrl</a:t>
                      </a:r>
                      <a:r>
                        <a:rPr lang="uk-UA" sz="1200" dirty="0" smtClean="0"/>
                        <a:t> та клацнути в будь-якому місці речення</a:t>
                      </a:r>
                      <a:endParaRPr lang="ru-RU" sz="1200" dirty="0"/>
                    </a:p>
                  </a:txBody>
                  <a:tcPr/>
                </a:tc>
              </a:tr>
              <a:tr h="693101">
                <a:tc>
                  <a:txBody>
                    <a:bodyPr/>
                    <a:lstStyle/>
                    <a:p>
                      <a:r>
                        <a:rPr lang="uk-UA" dirty="0" smtClean="0"/>
                        <a:t>Абзац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Двічі клацнути на вільному полі ліворуч від абзацу</a:t>
                      </a:r>
                      <a:r>
                        <a:rPr lang="uk-UA" sz="1200" baseline="0" dirty="0" smtClean="0"/>
                        <a:t> або тричі клацнути в будь-якому його місці </a:t>
                      </a:r>
                      <a:endParaRPr lang="ru-RU" sz="1200" dirty="0"/>
                    </a:p>
                  </a:txBody>
                  <a:tcPr/>
                </a:tc>
              </a:tr>
              <a:tr h="895255">
                <a:tc>
                  <a:txBody>
                    <a:bodyPr/>
                    <a:lstStyle/>
                    <a:p>
                      <a:r>
                        <a:rPr lang="uk-UA" dirty="0" smtClean="0"/>
                        <a:t>Документ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Тричі клацнути на вільному полі ліворуч, або натиснути клавіші </a:t>
                      </a:r>
                      <a:r>
                        <a:rPr lang="en-US" sz="1200" dirty="0" smtClean="0"/>
                        <a:t>Ctrl</a:t>
                      </a:r>
                      <a:r>
                        <a:rPr lang="uk-UA" sz="1200" dirty="0" smtClean="0"/>
                        <a:t>+А,</a:t>
                      </a:r>
                      <a:r>
                        <a:rPr lang="uk-UA" sz="1200" baseline="0" dirty="0" smtClean="0"/>
                        <a:t> або скористатися командою  Виділити, </a:t>
                      </a:r>
                      <a:r>
                        <a:rPr lang="uk-UA" sz="1200" baseline="0" dirty="0" err="1" smtClean="0"/>
                        <a:t>Виділити</a:t>
                      </a:r>
                      <a:r>
                        <a:rPr lang="uk-UA" sz="1200" baseline="0" dirty="0" smtClean="0"/>
                        <a:t> все панелі інструменті </a:t>
                      </a:r>
                      <a:r>
                        <a:rPr lang="uk-UA" sz="1200" baseline="0" dirty="0" err="1" smtClean="0"/>
                        <a:t>ввкладки</a:t>
                      </a:r>
                      <a:r>
                        <a:rPr lang="uk-UA" sz="1200" baseline="0" dirty="0" smtClean="0"/>
                        <a:t> Головна.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	Щоб виділити довільний фрагмент, слід:</a:t>
            </a:r>
          </a:p>
          <a:p>
            <a:pPr marL="514350" indent="-514350">
              <a:buAutoNum type="arabicPeriod"/>
            </a:pPr>
            <a:r>
              <a:rPr lang="uk-UA" dirty="0" smtClean="0"/>
              <a:t>Помістити вказівник миші на початок цього фрагмента, натиснути ліву кнопку миші та,  не відпускаючи її, перемістити курсор в його кінець. </a:t>
            </a:r>
          </a:p>
          <a:p>
            <a:pPr marL="514350" indent="-514350">
              <a:buAutoNum type="arabicPeriod"/>
            </a:pPr>
            <a:r>
              <a:rPr lang="uk-UA" dirty="0" smtClean="0"/>
              <a:t>Для виділення фрагмента за допомогою клавіатури помістити курсор на початок фрагмента, натиснути клавішу </a:t>
            </a:r>
            <a:r>
              <a:rPr lang="en-US" dirty="0" smtClean="0"/>
              <a:t>Shift</a:t>
            </a:r>
            <a:r>
              <a:rPr lang="uk-UA" dirty="0" smtClean="0"/>
              <a:t>, і не відпускаючи її розширити межі виділення за допомогою клавіш керування курсором.</a:t>
            </a:r>
          </a:p>
          <a:p>
            <a:pPr marL="514350" indent="-514350">
              <a:buAutoNum type="arabicPeriod"/>
            </a:pPr>
            <a:r>
              <a:rPr lang="uk-UA" dirty="0" smtClean="0"/>
              <a:t>Щоб виділити кілька несуміжних фрагментів, слід під час виділення утримувати клавішу </a:t>
            </a:r>
            <a:r>
              <a:rPr lang="en-US" dirty="0" smtClean="0"/>
              <a:t>Ctrl</a:t>
            </a:r>
            <a:r>
              <a:rPr lang="uk-UA" dirty="0" smtClean="0"/>
              <a:t>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Виділення фрагментів тексту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5056" y="6065900"/>
            <a:ext cx="2857500" cy="7143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5715016"/>
            <a:ext cx="42862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/>
              <a:t>Скасування </a:t>
            </a:r>
            <a:r>
              <a:rPr lang="uk-UA" dirty="0" smtClean="0"/>
              <a:t>операцій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Відновлення скасованої  операції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Якщо скасування виявилося помилковим:</a:t>
            </a:r>
          </a:p>
          <a:p>
            <a:pPr marL="514350" indent="-514350">
              <a:buAutoNum type="arabicPeriod"/>
            </a:pPr>
            <a:r>
              <a:rPr lang="uk-UA" dirty="0" smtClean="0"/>
              <a:t>Слід клацнути кнопку   (Повернути)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Натиснути комбінацію клавіш </a:t>
            </a:r>
            <a:r>
              <a:rPr lang="en-US" dirty="0" err="1" smtClean="0"/>
              <a:t>Ctrl+Y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Скасування і відновлення операцій</a:t>
            </a:r>
            <a:endParaRPr lang="ru-RU" dirty="0"/>
          </a:p>
        </p:txBody>
      </p:sp>
      <p:sp>
        <p:nvSpPr>
          <p:cNvPr id="7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Для скасування певної дії:</a:t>
            </a:r>
          </a:p>
          <a:p>
            <a:pPr marL="514350" indent="-514350">
              <a:buAutoNum type="arabicPeriod"/>
            </a:pPr>
            <a:r>
              <a:rPr lang="uk-UA" dirty="0" smtClean="0"/>
              <a:t>Слід клацнути кнопку    (Скасувати)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Натиснути комбінацію клавіш </a:t>
            </a:r>
            <a:r>
              <a:rPr lang="en-US" dirty="0" err="1" smtClean="0"/>
              <a:t>Ctrl+Z</a:t>
            </a: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929066"/>
            <a:ext cx="466726" cy="2333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143380"/>
            <a:ext cx="357190" cy="2827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Практична робота №9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56792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</a:t>
            </a:r>
            <a:r>
              <a:rPr lang="ru-RU" b="1" dirty="0" err="1" smtClean="0"/>
              <a:t>Запуст</a:t>
            </a:r>
            <a:r>
              <a:rPr lang="uk-UA" b="1" dirty="0" err="1" smtClean="0"/>
              <a:t>іть</a:t>
            </a:r>
            <a:r>
              <a:rPr lang="ru-RU" b="1" dirty="0" smtClean="0"/>
              <a:t> MS WORD. (Пуск –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 – </a:t>
            </a:r>
            <a:r>
              <a:rPr lang="ru-RU" b="1" dirty="0" err="1" smtClean="0"/>
              <a:t>Microsoft</a:t>
            </a:r>
            <a:r>
              <a:rPr lang="ru-RU" b="1" dirty="0" smtClean="0"/>
              <a:t> </a:t>
            </a:r>
            <a:r>
              <a:rPr lang="ru-RU" b="1" dirty="0" err="1" smtClean="0"/>
              <a:t>Word</a:t>
            </a:r>
            <a:r>
              <a:rPr lang="ru-RU" b="1" dirty="0" smtClean="0"/>
              <a:t>). </a:t>
            </a:r>
            <a:r>
              <a:rPr lang="ru-RU" b="1" dirty="0" err="1" smtClean="0"/>
              <a:t>Створіть</a:t>
            </a:r>
            <a:r>
              <a:rPr lang="ru-RU" b="1" dirty="0" smtClean="0"/>
              <a:t> файл </a:t>
            </a:r>
            <a:r>
              <a:rPr lang="ru-RU" b="1" dirty="0" err="1" smtClean="0"/>
              <a:t>під</a:t>
            </a:r>
            <a:r>
              <a:rPr lang="ru-RU" b="1" dirty="0" smtClean="0"/>
              <a:t> </a:t>
            </a:r>
            <a:r>
              <a:rPr lang="ru-RU" b="1" dirty="0" err="1" smtClean="0"/>
              <a:t>своїм</a:t>
            </a:r>
            <a:r>
              <a:rPr lang="ru-RU" b="1" dirty="0" smtClean="0"/>
              <a:t> </a:t>
            </a:r>
            <a:r>
              <a:rPr lang="ru-RU" b="1" dirty="0" err="1" smtClean="0"/>
              <a:t>прізвищем</a:t>
            </a:r>
            <a:endParaRPr lang="ru-RU" b="1" dirty="0" smtClean="0"/>
          </a:p>
          <a:p>
            <a:r>
              <a:rPr lang="ru-RU" b="1" dirty="0" err="1" smtClean="0"/>
              <a:t>Наберіть</a:t>
            </a:r>
            <a:r>
              <a:rPr lang="ru-RU" b="1" dirty="0" smtClean="0"/>
              <a:t> </a:t>
            </a:r>
            <a:r>
              <a:rPr lang="ru-RU" b="1" dirty="0" err="1" smtClean="0"/>
              <a:t>наступний</a:t>
            </a:r>
            <a:r>
              <a:rPr lang="ru-RU" b="1" dirty="0" smtClean="0"/>
              <a:t> текст:</a:t>
            </a:r>
          </a:p>
          <a:p>
            <a:r>
              <a:rPr lang="ru-RU" dirty="0" smtClean="0"/>
              <a:t>Внимание!!!</a:t>
            </a:r>
            <a:r>
              <a:rPr lang="ru-RU" b="1" dirty="0" smtClean="0"/>
              <a:t> </a:t>
            </a:r>
            <a:r>
              <a:rPr lang="ru-RU" dirty="0" smtClean="0"/>
              <a:t>Римские цифры – это заглавные английские буквы.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Общая сумма человеческих знаний в XVIII в. удваивалась каждые 50 лет, к 1959 г. – каждые 10 лет, к 1970 г. – каждые 5 лет, к 1989 г. – каждые 2 – 3 года.</a:t>
            </a: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Збережіть</a:t>
            </a:r>
            <a:r>
              <a:rPr lang="ru-RU" b="1" dirty="0" smtClean="0"/>
              <a:t> документ на </a:t>
            </a:r>
            <a:r>
              <a:rPr lang="ru-RU" b="1" dirty="0" err="1" smtClean="0"/>
              <a:t>робочому</a:t>
            </a:r>
            <a:r>
              <a:rPr lang="ru-RU" b="1" dirty="0" smtClean="0"/>
              <a:t> </a:t>
            </a:r>
            <a:r>
              <a:rPr lang="ru-RU" b="1" dirty="0" err="1" smtClean="0"/>
              <a:t>столі</a:t>
            </a:r>
            <a:r>
              <a:rPr lang="ru-RU" b="1" dirty="0" smtClean="0"/>
              <a:t>. </a:t>
            </a:r>
            <a:r>
              <a:rPr lang="ru-RU" b="1" dirty="0" err="1" smtClean="0"/>
              <a:t>Відкрийте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знову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293096"/>
            <a:ext cx="87849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Відредагуйте</a:t>
            </a:r>
            <a:r>
              <a:rPr lang="ru-RU" b="1" dirty="0" smtClean="0"/>
              <a:t> </a:t>
            </a:r>
            <a:r>
              <a:rPr lang="ru-RU" b="1" dirty="0" err="1" smtClean="0"/>
              <a:t>створений</a:t>
            </a:r>
            <a:r>
              <a:rPr lang="ru-RU" b="1" dirty="0" smtClean="0"/>
              <a:t> вами документ:</a:t>
            </a:r>
          </a:p>
          <a:p>
            <a:r>
              <a:rPr lang="ru-RU" dirty="0" err="1" smtClean="0"/>
              <a:t>√</a:t>
            </a:r>
            <a:r>
              <a:rPr lang="ru-RU" dirty="0" smtClean="0"/>
              <a:t>   </a:t>
            </a:r>
            <a:r>
              <a:rPr lang="ru-RU" b="1" dirty="0" smtClean="0"/>
              <a:t>«</a:t>
            </a:r>
            <a:r>
              <a:rPr lang="ru-RU" dirty="0" smtClean="0"/>
              <a:t>2-3</a:t>
            </a:r>
            <a:r>
              <a:rPr lang="ru-RU" b="1" dirty="0" smtClean="0"/>
              <a:t>»</a:t>
            </a:r>
            <a:r>
              <a:rPr lang="ru-RU" dirty="0" smtClean="0"/>
              <a:t> </a:t>
            </a:r>
            <a:r>
              <a:rPr lang="ru-RU" dirty="0" err="1" smtClean="0"/>
              <a:t>змініть</a:t>
            </a:r>
            <a:r>
              <a:rPr lang="ru-RU" dirty="0" smtClean="0"/>
              <a:t> на </a:t>
            </a:r>
            <a:r>
              <a:rPr lang="ru-RU" b="1" dirty="0" smtClean="0"/>
              <a:t>«</a:t>
            </a:r>
            <a:r>
              <a:rPr lang="ru-RU" dirty="0" smtClean="0"/>
              <a:t>два – три», для </a:t>
            </a:r>
            <a:r>
              <a:rPr lang="ru-RU" dirty="0" err="1" smtClean="0"/>
              <a:t>цього</a:t>
            </a:r>
            <a:r>
              <a:rPr lang="ru-RU" dirty="0" smtClean="0"/>
              <a:t> поставьте курсор перед «2 - 3» </a:t>
            </a:r>
            <a:r>
              <a:rPr lang="ru-RU" dirty="0" err="1" smtClean="0"/>
              <a:t>натисніть</a:t>
            </a:r>
            <a:r>
              <a:rPr lang="ru-RU" dirty="0" smtClean="0"/>
              <a:t> кнопку </a:t>
            </a:r>
            <a:r>
              <a:rPr lang="ru-RU" dirty="0" err="1" smtClean="0"/>
              <a:t>Delete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введіть</a:t>
            </a:r>
            <a:r>
              <a:rPr lang="ru-RU" dirty="0" smtClean="0"/>
              <a:t> «два – три».</a:t>
            </a:r>
            <a:br>
              <a:rPr lang="ru-RU" dirty="0" smtClean="0"/>
            </a:br>
            <a:r>
              <a:rPr lang="ru-RU" dirty="0" err="1" smtClean="0"/>
              <a:t>√</a:t>
            </a:r>
            <a:r>
              <a:rPr lang="ru-RU" dirty="0" smtClean="0"/>
              <a:t>    Слово «удваивалась» </a:t>
            </a:r>
            <a:r>
              <a:rPr lang="ru-RU" dirty="0" err="1" smtClean="0"/>
              <a:t>змініть</a:t>
            </a:r>
            <a:r>
              <a:rPr lang="ru-RU" dirty="0" smtClean="0"/>
              <a:t> на «увеличивалась в 2 раза», </a:t>
            </a:r>
            <a:r>
              <a:rPr lang="ru-RU" dirty="0" err="1" smtClean="0"/>
              <a:t>поставте</a:t>
            </a:r>
            <a:r>
              <a:rPr lang="ru-RU" dirty="0" smtClean="0"/>
              <a:t> курсор </a:t>
            </a:r>
            <a:r>
              <a:rPr lang="ru-RU" dirty="0" err="1" smtClean="0"/>
              <a:t>після</a:t>
            </a:r>
            <a:r>
              <a:rPr lang="ru-RU" dirty="0" smtClean="0"/>
              <a:t> слова «удваивалась» и </a:t>
            </a:r>
            <a:r>
              <a:rPr lang="ru-RU" dirty="0" err="1" smtClean="0"/>
              <a:t>натисніть</a:t>
            </a:r>
            <a:r>
              <a:rPr lang="ru-RU" dirty="0" smtClean="0"/>
              <a:t> кнопку </a:t>
            </a:r>
            <a:r>
              <a:rPr lang="ru-RU" dirty="0" err="1" smtClean="0"/>
              <a:t>Backspace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наберіть</a:t>
            </a:r>
            <a:r>
              <a:rPr lang="ru-RU" dirty="0" smtClean="0"/>
              <a:t> «увеличивалась в 2 раза»;</a:t>
            </a:r>
            <a:br>
              <a:rPr lang="ru-RU" dirty="0" smtClean="0"/>
            </a:br>
            <a:r>
              <a:rPr lang="ru-RU" dirty="0" err="1" smtClean="0"/>
              <a:t>√</a:t>
            </a:r>
            <a:r>
              <a:rPr lang="ru-RU" dirty="0" smtClean="0"/>
              <a:t>    «50» </a:t>
            </a:r>
            <a:r>
              <a:rPr lang="ru-RU" dirty="0" err="1" smtClean="0"/>
              <a:t>змініть</a:t>
            </a:r>
            <a:r>
              <a:rPr lang="ru-RU" dirty="0" smtClean="0"/>
              <a:t> на «пятьдесят»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>
                <a:latin typeface="Monotype Corsiva" pitchFamily="66" charset="0"/>
              </a:rPr>
              <a:t>ОСНОВНІ ПРАВИЛА НАБОРУ ТЕКСТУ В ТЕКСТОВОМУ РЕДАКТОРІ </a:t>
            </a:r>
            <a:r>
              <a:rPr lang="en-US" sz="4800" dirty="0" smtClean="0">
                <a:latin typeface="Monotype Corsiva" pitchFamily="66" charset="0"/>
              </a:rPr>
              <a:t/>
            </a:r>
            <a:br>
              <a:rPr lang="en-US" sz="4800" dirty="0" smtClean="0">
                <a:latin typeface="Monotype Corsiva" pitchFamily="66" charset="0"/>
              </a:rPr>
            </a:br>
            <a:r>
              <a:rPr lang="en-US" sz="4800" dirty="0" smtClean="0">
                <a:latin typeface="Monotype Corsiva" pitchFamily="66" charset="0"/>
              </a:rPr>
              <a:t>Microsoft Word</a:t>
            </a:r>
            <a:endParaRPr lang="ru-RU" sz="4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2743200"/>
            <a:ext cx="7632848" cy="2990056"/>
          </a:xfrm>
        </p:spPr>
        <p:txBody>
          <a:bodyPr/>
          <a:lstStyle/>
          <a:p>
            <a:r>
              <a:rPr lang="uk-UA" sz="2000" dirty="0" smtClean="0"/>
              <a:t>Наприклад:</a:t>
            </a:r>
          </a:p>
          <a:p>
            <a:r>
              <a:rPr lang="uk-UA" sz="2000" dirty="0" smtClean="0"/>
              <a:t>			Текстовий_редактор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			</a:t>
            </a:r>
            <a:r>
              <a:rPr lang="uk-UA" sz="2000" dirty="0" smtClean="0">
                <a:solidFill>
                  <a:srgbClr val="FF3300"/>
                </a:solidFill>
              </a:rPr>
              <a:t>Текстовий_</a:t>
            </a:r>
            <a:r>
              <a:rPr lang="en-US" sz="2000" dirty="0" smtClean="0">
                <a:solidFill>
                  <a:srgbClr val="FF3300"/>
                </a:solidFill>
              </a:rPr>
              <a:t> _ _</a:t>
            </a:r>
            <a:r>
              <a:rPr lang="uk-UA" sz="2000" dirty="0" smtClean="0">
                <a:solidFill>
                  <a:srgbClr val="FF3300"/>
                </a:solidFill>
              </a:rPr>
              <a:t>редактор</a:t>
            </a:r>
            <a:endParaRPr lang="en-US" sz="2000" dirty="0" smtClean="0">
              <a:solidFill>
                <a:srgbClr val="FF33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1. </a:t>
            </a:r>
            <a:r>
              <a:rPr lang="uk-UA" sz="4400" dirty="0" smtClean="0"/>
              <a:t>Між словами ставиться лише один пропуск</a:t>
            </a:r>
            <a:endParaRPr lang="ru-RU" dirty="0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 flipH="1">
            <a:off x="5580112" y="3861048"/>
            <a:ext cx="504825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5508104" y="3861048"/>
            <a:ext cx="504825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2. Розділовий знак не відривають від слова, після розділового знаку ставиться пропуск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72816"/>
            <a:ext cx="8208912" cy="152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sz="2000" b="1" dirty="0" smtClean="0"/>
              <a:t>Наприклад: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 smtClean="0"/>
              <a:t>			</a:t>
            </a:r>
            <a:r>
              <a:rPr lang="uk-UA" sz="2400" b="1" dirty="0" smtClean="0"/>
              <a:t>Текстовий_редактор._</a:t>
            </a:r>
            <a:endParaRPr lang="en-US" sz="24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			</a:t>
            </a:r>
            <a:r>
              <a:rPr lang="uk-UA" sz="2400" b="1" dirty="0" smtClean="0"/>
              <a:t>Текстовий_редактор,_який…</a:t>
            </a:r>
            <a:endParaRPr lang="en-US" sz="24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dirty="0" smtClean="0"/>
              <a:t>			Текстовий_редактор?_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dirty="0" smtClean="0"/>
              <a:t>			Текстовий_редактор;_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4149080"/>
            <a:ext cx="68407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FF3300"/>
                </a:solidFill>
              </a:rPr>
              <a:t>          </a:t>
            </a:r>
            <a:r>
              <a:rPr lang="uk-UA" sz="2400" b="1" dirty="0" smtClean="0">
                <a:solidFill>
                  <a:srgbClr val="FF3300"/>
                </a:solidFill>
              </a:rPr>
              <a:t>Текстовий </a:t>
            </a:r>
            <a:r>
              <a:rPr lang="uk-UA" sz="2400" b="1" dirty="0" err="1" smtClean="0">
                <a:solidFill>
                  <a:srgbClr val="FF3300"/>
                </a:solidFill>
              </a:rPr>
              <a:t>редактор</a:t>
            </a:r>
            <a:r>
              <a:rPr lang="uk-UA" sz="2400" b="1" dirty="0" smtClean="0">
                <a:solidFill>
                  <a:srgbClr val="FF3300"/>
                </a:solidFill>
              </a:rPr>
              <a:t>_._ </a:t>
            </a:r>
          </a:p>
          <a:p>
            <a:r>
              <a:rPr lang="en-US" sz="2400" b="1" dirty="0" smtClean="0">
                <a:solidFill>
                  <a:srgbClr val="FF3300"/>
                </a:solidFill>
              </a:rPr>
              <a:t>	</a:t>
            </a:r>
            <a:r>
              <a:rPr lang="uk-UA" sz="2400" b="1" dirty="0" smtClean="0">
                <a:solidFill>
                  <a:srgbClr val="FF3300"/>
                </a:solidFill>
              </a:rPr>
              <a:t>Текстовийредактор_,_який… 	Текстовий редактор_;_ 		Текстовий редактор_?_</a:t>
            </a:r>
            <a:endParaRPr lang="ru-RU" sz="2400" b="1" dirty="0">
              <a:solidFill>
                <a:srgbClr val="FF3300"/>
              </a:solidFill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4283968" y="4293096"/>
            <a:ext cx="647700" cy="158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355976" y="4221088"/>
            <a:ext cx="647700" cy="1655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3. Не потрібно примусово переходити на новий рядок редактор це зробить автоматично!!!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35009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Наприклад:</a:t>
            </a:r>
          </a:p>
          <a:p>
            <a:pPr lvl="1"/>
            <a:r>
              <a:rPr lang="uk-UA" sz="2400" dirty="0" smtClean="0"/>
              <a:t>					</a:t>
            </a:r>
            <a:r>
              <a:rPr lang="uk-UA" sz="2400" b="1" dirty="0" smtClean="0"/>
              <a:t>Текстовий_редактор</a:t>
            </a:r>
            <a:endParaRPr lang="en-US" sz="2400" b="1" dirty="0" smtClean="0"/>
          </a:p>
          <a:p>
            <a:r>
              <a:rPr lang="uk-UA" sz="2400" dirty="0" smtClean="0"/>
              <a:t>				</a:t>
            </a:r>
          </a:p>
          <a:p>
            <a:r>
              <a:rPr lang="uk-UA" sz="2400" dirty="0" smtClean="0"/>
              <a:t>					</a:t>
            </a:r>
            <a:r>
              <a:rPr lang="uk-UA" sz="2400" dirty="0" smtClean="0">
                <a:solidFill>
                  <a:srgbClr val="FF3300"/>
                </a:solidFill>
              </a:rPr>
              <a:t>Текстовий_редак-</a:t>
            </a:r>
          </a:p>
          <a:p>
            <a:r>
              <a:rPr lang="uk-UA" sz="2400" dirty="0" smtClean="0">
                <a:solidFill>
                  <a:srgbClr val="FF3300"/>
                </a:solidFill>
              </a:rPr>
              <a:t>тор</a:t>
            </a:r>
            <a:endParaRPr lang="en-US" sz="2400" dirty="0" smtClean="0">
              <a:solidFill>
                <a:srgbClr val="FF33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 smtClean="0"/>
              <a:t>4. Слова не ділять на склади і не переносять</a:t>
            </a:r>
            <a:endParaRPr lang="ru-RU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H="1">
            <a:off x="6876256" y="4797152"/>
            <a:ext cx="360363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876256" y="4869160"/>
            <a:ext cx="287338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1520" y="2420888"/>
            <a:ext cx="8712968" cy="4437112"/>
          </a:xfrm>
        </p:spPr>
        <p:txBody>
          <a:bodyPr/>
          <a:lstStyle/>
          <a:p>
            <a:endParaRPr lang="uk-UA" dirty="0" smtClean="0"/>
          </a:p>
          <a:p>
            <a:r>
              <a:rPr lang="uk-UA" sz="1800" dirty="0" smtClean="0"/>
              <a:t>Наприклад:</a:t>
            </a:r>
          </a:p>
          <a:p>
            <a:r>
              <a:rPr lang="uk-UA" sz="1800" dirty="0" smtClean="0"/>
              <a:t>			(Текстовий_редактор)</a:t>
            </a:r>
          </a:p>
          <a:p>
            <a:r>
              <a:rPr lang="uk-UA" sz="1800" dirty="0" smtClean="0"/>
              <a:t>			</a:t>
            </a:r>
            <a:r>
              <a:rPr lang="uk-UA" sz="1800" dirty="0" err="1" smtClean="0"/>
              <a:t>“Текстовий_редакто</a:t>
            </a:r>
            <a:r>
              <a:rPr lang="uk-UA" sz="1800" dirty="0" smtClean="0"/>
              <a:t>р”</a:t>
            </a:r>
          </a:p>
          <a:p>
            <a:endParaRPr lang="uk-UA" sz="1800" dirty="0" smtClean="0"/>
          </a:p>
          <a:p>
            <a:endParaRPr lang="uk-UA" sz="1800" dirty="0" smtClean="0"/>
          </a:p>
          <a:p>
            <a:endParaRPr lang="uk-UA" sz="1800" dirty="0" smtClean="0"/>
          </a:p>
          <a:p>
            <a:r>
              <a:rPr lang="uk-UA" sz="1800" dirty="0" smtClean="0">
                <a:solidFill>
                  <a:srgbClr val="FF3300"/>
                </a:solidFill>
              </a:rPr>
              <a:t>            (</a:t>
            </a:r>
            <a:r>
              <a:rPr lang="uk-UA" sz="1800" dirty="0" err="1" smtClean="0">
                <a:solidFill>
                  <a:srgbClr val="FF3300"/>
                </a:solidFill>
              </a:rPr>
              <a:t>_Текстовий_редакто</a:t>
            </a:r>
            <a:r>
              <a:rPr lang="uk-UA" sz="1800" dirty="0" smtClean="0">
                <a:solidFill>
                  <a:srgbClr val="FF3300"/>
                </a:solidFill>
              </a:rPr>
              <a:t>р_)</a:t>
            </a:r>
          </a:p>
          <a:p>
            <a:r>
              <a:rPr lang="uk-UA" sz="1800" dirty="0" smtClean="0">
                <a:solidFill>
                  <a:srgbClr val="FF3300"/>
                </a:solidFill>
              </a:rPr>
              <a:t>	“_Текстовий_редактор_”</a:t>
            </a:r>
            <a:endParaRPr lang="en-US" sz="1800" dirty="0" smtClean="0">
              <a:solidFill>
                <a:srgbClr val="FF3300"/>
              </a:solidFill>
            </a:endParaRPr>
          </a:p>
          <a:p>
            <a:endParaRPr lang="uk-UA" sz="1800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uk-UA" sz="4400" dirty="0" smtClean="0"/>
              <a:t>5. Використовуючи () або “” не ставити пропуск до і після тексту</a:t>
            </a:r>
            <a:endParaRPr lang="ru-RU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7020272" y="4509120"/>
            <a:ext cx="287338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2915816" y="4437112"/>
            <a:ext cx="287338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948264" y="4509120"/>
            <a:ext cx="358775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843808" y="4437112"/>
            <a:ext cx="358775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512" y="2420888"/>
            <a:ext cx="8964488" cy="3672408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sz="2000" dirty="0" smtClean="0"/>
              <a:t>Наприклад:</a:t>
            </a:r>
          </a:p>
          <a:p>
            <a:endParaRPr lang="uk-UA" sz="2000" dirty="0" smtClean="0"/>
          </a:p>
          <a:p>
            <a:r>
              <a:rPr lang="uk-UA" sz="2000" dirty="0" smtClean="0"/>
              <a:t>			Текстовий_редактор_–_це</a:t>
            </a:r>
          </a:p>
          <a:p>
            <a:endParaRPr lang="uk-UA" sz="2000" dirty="0" smtClean="0"/>
          </a:p>
          <a:p>
            <a:endParaRPr lang="uk-UA" sz="2000" dirty="0" smtClean="0"/>
          </a:p>
          <a:p>
            <a:r>
              <a:rPr lang="uk-UA" sz="2000" dirty="0" err="1" smtClean="0">
                <a:solidFill>
                  <a:srgbClr val="FF3300"/>
                </a:solidFill>
              </a:rPr>
              <a:t>Текстовий_редактор–це</a:t>
            </a:r>
            <a:r>
              <a:rPr lang="uk-UA" sz="2000" dirty="0" smtClean="0">
                <a:solidFill>
                  <a:srgbClr val="FF3300"/>
                </a:solidFill>
              </a:rPr>
              <a:t> </a:t>
            </a:r>
            <a:endParaRPr lang="en-US" sz="2000" dirty="0" smtClean="0">
              <a:solidFill>
                <a:srgbClr val="FF33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 smtClean="0"/>
              <a:t>6. До і після тире ставиться пропуск</a:t>
            </a:r>
            <a:endParaRPr lang="ru-RU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H="1">
            <a:off x="6300192" y="4869160"/>
            <a:ext cx="2873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300192" y="4869160"/>
            <a:ext cx="287337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785</TotalTime>
  <Words>610</Words>
  <Application>Microsoft Office PowerPoint</Application>
  <PresentationFormat>Экран (4:3)</PresentationFormat>
  <Paragraphs>195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Georgia</vt:lpstr>
      <vt:lpstr>Monotype Corsiva</vt:lpstr>
      <vt:lpstr>Times New Roman</vt:lpstr>
      <vt:lpstr>Wingdings</vt:lpstr>
      <vt:lpstr>Wingdings 2</vt:lpstr>
      <vt:lpstr>Официальная</vt:lpstr>
      <vt:lpstr>Основи  комп’ютерних технологій</vt:lpstr>
      <vt:lpstr>Уведення тексту</vt:lpstr>
      <vt:lpstr>Презентация PowerPoint</vt:lpstr>
      <vt:lpstr>1. Між словами ставиться лише один пропуск</vt:lpstr>
      <vt:lpstr>Презентация PowerPoint</vt:lpstr>
      <vt:lpstr>Презентация PowerPoint</vt:lpstr>
      <vt:lpstr>4. Слова не ділять на склади і не переносять</vt:lpstr>
      <vt:lpstr>5. Використовуючи () або “” не ставити пропуск до і після тексту</vt:lpstr>
      <vt:lpstr>6. До і після тире ставиться пропуск</vt:lpstr>
      <vt:lpstr>7. До і після дефісу не ставиться пропуск</vt:lpstr>
      <vt:lpstr>8. Не ставити пропуски між літерами, щоб зробити слово більш розтягнутим</vt:lpstr>
      <vt:lpstr>9. Не робити абзаци та відступи тексту пропусками</vt:lpstr>
      <vt:lpstr>Презентация PowerPoint</vt:lpstr>
      <vt:lpstr>11. Не нумерувати списки вручну</vt:lpstr>
      <vt:lpstr>Введення українських літер та знаків пунктуації</vt:lpstr>
      <vt:lpstr>Введення великих і малих букв</vt:lpstr>
      <vt:lpstr>Уведення символів, відсутніх на клавіатурі</vt:lpstr>
      <vt:lpstr>Створення абзаців</vt:lpstr>
      <vt:lpstr>Редагування тексту</vt:lpstr>
      <vt:lpstr>Видалення та вставлення окремих символів</vt:lpstr>
      <vt:lpstr>Виділення фрагментів тексту</vt:lpstr>
      <vt:lpstr>Скасування і відновлення операцій</vt:lpstr>
      <vt:lpstr>Практична робота №9</vt:lpstr>
    </vt:vector>
  </TitlesOfParts>
  <Company>scool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9клас </dc:title>
  <dc:creator>uzer4</dc:creator>
  <cp:lastModifiedBy>Николай Осадчий</cp:lastModifiedBy>
  <cp:revision>63</cp:revision>
  <dcterms:created xsi:type="dcterms:W3CDTF">2010-03-12T08:16:05Z</dcterms:created>
  <dcterms:modified xsi:type="dcterms:W3CDTF">2014-10-14T13:06:00Z</dcterms:modified>
</cp:coreProperties>
</file>