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67" r:id="rId5"/>
    <p:sldId id="268" r:id="rId6"/>
    <p:sldId id="270" r:id="rId7"/>
    <p:sldId id="269" r:id="rId8"/>
    <p:sldId id="259" r:id="rId9"/>
    <p:sldId id="260" r:id="rId10"/>
    <p:sldId id="261" r:id="rId11"/>
    <p:sldId id="262" r:id="rId12"/>
    <p:sldId id="263" r:id="rId13"/>
    <p:sldId id="264" r:id="rId14"/>
    <p:sldId id="265" r:id="rId15"/>
    <p:sldId id="266"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44D75-0A35-4B7F-9A1F-1459E9567A04}" type="datetimeFigureOut">
              <a:rPr lang="ru-RU" smtClean="0"/>
              <a:t>15.04.2013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6356A-61B5-4811-A665-778020828B5D}"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0B6356A-61B5-4811-A665-778020828B5D}"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0B6356A-61B5-4811-A665-778020828B5D}"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0B6356A-61B5-4811-A665-778020828B5D}"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0B6356A-61B5-4811-A665-778020828B5D}" type="slidenum">
              <a:rPr lang="ru-RU" smtClean="0"/>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9118" y="533401"/>
            <a:ext cx="3772883" cy="2514601"/>
          </a:xfrm>
        </p:spPr>
        <p:txBody>
          <a:bodyPr>
            <a:normAutofit/>
          </a:bodyPr>
          <a:lstStyle>
            <a:lvl1pPr>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799118" y="3403600"/>
            <a:ext cx="3772883"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F0C2A7D7-B621-4629-937E-B1E56D2BD5A3}"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66475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0C2A7D7-B621-4629-937E-B1E56D2BD5A3}"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2668093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2771" y="533400"/>
            <a:ext cx="1772112" cy="54864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799118" y="533400"/>
            <a:ext cx="5602158"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0C2A7D7-B621-4629-937E-B1E56D2BD5A3}"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188244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0C2A7D7-B621-4629-937E-B1E56D2BD5A3}"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2429153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9" y="533400"/>
            <a:ext cx="6516797" cy="2286000"/>
          </a:xfrm>
        </p:spPr>
        <p:txBody>
          <a:bodyPr anchor="b">
            <a:normAutofit/>
          </a:bodyPr>
          <a:lstStyle>
            <a:lvl1pPr algn="l">
              <a:defRPr sz="5400" b="1"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799119" y="3124200"/>
            <a:ext cx="6516797"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C2A7D7-B621-4629-937E-B1E56D2BD5A3}"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3701331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799117" y="1828800"/>
            <a:ext cx="31898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099516" y="1828800"/>
            <a:ext cx="31898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F0C2A7D7-B621-4629-937E-B1E56D2BD5A3}" type="datetimeFigureOut">
              <a:rPr lang="ru-RU" smtClean="0"/>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3413709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6" y="533400"/>
            <a:ext cx="6516799" cy="10668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799118" y="1828800"/>
            <a:ext cx="3189801"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799118" y="2590800"/>
            <a:ext cx="3189801"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126114" y="1828800"/>
            <a:ext cx="3189801"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126114" y="2590800"/>
            <a:ext cx="3189801"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F0C2A7D7-B621-4629-937E-B1E56D2BD5A3}" type="datetimeFigureOut">
              <a:rPr lang="ru-RU" smtClean="0"/>
              <a:t>15.04.2013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2000784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F0C2A7D7-B621-4629-937E-B1E56D2BD5A3}" type="datetimeFigureOut">
              <a:rPr lang="ru-RU" smtClean="0"/>
              <a:t>15.04.2013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907158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C2A7D7-B621-4629-937E-B1E56D2BD5A3}" type="datetimeFigureOut">
              <a:rPr lang="ru-RU" smtClean="0"/>
              <a:t>15.04.2013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2441531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8" y="533400"/>
            <a:ext cx="3086904" cy="1524000"/>
          </a:xfrm>
        </p:spPr>
        <p:txBody>
          <a:bodyPr anchor="b">
            <a:normAutofit/>
          </a:bodyPr>
          <a:lstStyle>
            <a:lvl1pPr algn="l">
              <a:defRPr sz="3600" b="1"/>
            </a:lvl1pPr>
          </a:lstStyle>
          <a:p>
            <a:r>
              <a:rPr lang="ru-RU" smtClean="0"/>
              <a:t>Образец заголовка</a:t>
            </a:r>
            <a:endParaRPr lang="ru-RU" dirty="0"/>
          </a:p>
        </p:txBody>
      </p:sp>
      <p:sp>
        <p:nvSpPr>
          <p:cNvPr id="3" name="Объект 2"/>
          <p:cNvSpPr>
            <a:spLocks noGrp="1"/>
          </p:cNvSpPr>
          <p:nvPr>
            <p:ph idx="1"/>
          </p:nvPr>
        </p:nvSpPr>
        <p:spPr>
          <a:xfrm>
            <a:off x="4400506" y="533400"/>
            <a:ext cx="4401696"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99118" y="2209800"/>
            <a:ext cx="3086904"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C2A7D7-B621-4629-937E-B1E56D2BD5A3}" type="datetimeFigureOut">
              <a:rPr lang="ru-RU" smtClean="0"/>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23E970-B2B8-48EE-B64A-42CE575C52AF}" type="slidenum">
              <a:rPr lang="ru-RU" smtClean="0"/>
              <a:t>‹#›</a:t>
            </a:fld>
            <a:endParaRPr lang="ru-RU"/>
          </a:p>
        </p:txBody>
      </p:sp>
    </p:spTree>
    <p:extLst>
      <p:ext uri="{BB962C8B-B14F-4D97-AF65-F5344CB8AC3E}">
        <p14:creationId xmlns:p14="http://schemas.microsoft.com/office/powerpoint/2010/main" xmlns="" val="2101711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8" y="533400"/>
            <a:ext cx="3086904" cy="1524000"/>
          </a:xfrm>
        </p:spPr>
        <p:txBody>
          <a:bodyPr anchor="b">
            <a:noAutofit/>
          </a:bodyPr>
          <a:lstStyle>
            <a:lvl1pPr algn="l">
              <a:defRPr sz="3600" b="1"/>
            </a:lvl1pPr>
          </a:lstStyle>
          <a:p>
            <a:r>
              <a:rPr lang="ru-RU" smtClean="0"/>
              <a:t>Образец заголовка</a:t>
            </a:r>
            <a:endParaRPr lang="ru-RU" dirty="0"/>
          </a:p>
        </p:txBody>
      </p:sp>
      <p:sp>
        <p:nvSpPr>
          <p:cNvPr id="3" name="Рисунок 2"/>
          <p:cNvSpPr>
            <a:spLocks noGrp="1"/>
          </p:cNvSpPr>
          <p:nvPr>
            <p:ph type="pic" idx="1"/>
          </p:nvPr>
        </p:nvSpPr>
        <p:spPr>
          <a:xfrm>
            <a:off x="4400505" y="533400"/>
            <a:ext cx="4336259"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99118" y="2209800"/>
            <a:ext cx="3086904"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419608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7" y="533400"/>
            <a:ext cx="6516798" cy="10668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799117" y="1828800"/>
            <a:ext cx="6516798" cy="41910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5200813" y="6155268"/>
            <a:ext cx="1028968"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0C2A7D7-B621-4629-937E-B1E56D2BD5A3}" type="datetimeFigureOut">
              <a:rPr lang="ru-RU" smtClean="0"/>
              <a:t>15.04.2013</a:t>
            </a:fld>
            <a:endParaRPr lang="ru-RU"/>
          </a:p>
        </p:txBody>
      </p:sp>
      <p:sp>
        <p:nvSpPr>
          <p:cNvPr id="5" name="Нижний колонтитул 4"/>
          <p:cNvSpPr>
            <a:spLocks noGrp="1"/>
          </p:cNvSpPr>
          <p:nvPr>
            <p:ph type="ftr" sz="quarter" idx="3"/>
          </p:nvPr>
        </p:nvSpPr>
        <p:spPr>
          <a:xfrm>
            <a:off x="799118" y="6155268"/>
            <a:ext cx="4240920"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ru-RU"/>
          </a:p>
        </p:txBody>
      </p:sp>
      <p:sp>
        <p:nvSpPr>
          <p:cNvPr id="6" name="Номер слайда 5"/>
          <p:cNvSpPr>
            <a:spLocks noGrp="1"/>
          </p:cNvSpPr>
          <p:nvPr>
            <p:ph type="sldNum" sz="quarter" idx="4"/>
          </p:nvPr>
        </p:nvSpPr>
        <p:spPr>
          <a:xfrm>
            <a:off x="6401276" y="6155268"/>
            <a:ext cx="914639"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623E970-B2B8-48EE-B64A-42CE575C52AF}" type="slidenum">
              <a:rPr lang="ru-RU" smtClean="0"/>
              <a:t>‹#›</a:t>
            </a:fld>
            <a:endParaRPr lang="ru-RU"/>
          </a:p>
        </p:txBody>
      </p:sp>
    </p:spTree>
    <p:extLst>
      <p:ext uri="{BB962C8B-B14F-4D97-AF65-F5344CB8AC3E}">
        <p14:creationId xmlns:p14="http://schemas.microsoft.com/office/powerpoint/2010/main" xmlns="" val="159705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uk.wikipedia.org/wiki/%D0%9C%D0%BE%D0%B4%D0%B5%D0%BB%D1%8C_OSI" TargetMode="External"/><Relationship Id="rId2" Type="http://schemas.openxmlformats.org/officeDocument/2006/relationships/hyperlink" Target="http://uk.wikipedia.org/wiki/%D0%90%D0%BD%D0%B3%D0%BB%D1%96%D0%B9%D1%81%D1%8C%D0%BA%D0%B0_%D0%BC%D0%BE%D0%B2%D0%B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772816"/>
            <a:ext cx="3988906" cy="1167407"/>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4800"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Поняття </a:t>
            </a:r>
            <a:r>
              <a:rPr lang="ru-RU" sz="4800"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брандмауэра</a:t>
            </a:r>
            <a:endParaRPr lang="ru-RU" sz="4800"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одзаголовок 2"/>
          <p:cNvSpPr>
            <a:spLocks noGrp="1"/>
          </p:cNvSpPr>
          <p:nvPr>
            <p:ph type="subTitle" idx="1"/>
          </p:nvPr>
        </p:nvSpPr>
        <p:spPr>
          <a:xfrm>
            <a:off x="0" y="5201816"/>
            <a:ext cx="2592288" cy="1656184"/>
          </a:xfrm>
        </p:spPr>
        <p:txBody>
          <a:bodyPr>
            <a:normAutofit fontScale="85000" lnSpcReduction="10000"/>
          </a:bodyPr>
          <a:lstStyle/>
          <a:p>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Підготували</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учениці</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 курсу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історико-правознавчого</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класу</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Ковтун Дар</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a:t>
            </a: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Антоненко </a:t>
            </a:r>
            <a:r>
              <a:rPr lang="uk-UA"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ВІкторія</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Настройки </a:t>
            </a:r>
            <a:r>
              <a:rPr lang="ru-RU" dirty="0" smtClean="0"/>
              <a:t> Брандмауэра </a:t>
            </a:r>
            <a:r>
              <a:rPr lang="en-US" dirty="0" smtClean="0"/>
              <a:t>Dr Web:</a:t>
            </a:r>
            <a:endParaRPr lang="ru-RU" dirty="0"/>
          </a:p>
        </p:txBody>
      </p:sp>
      <p:pic>
        <p:nvPicPr>
          <p:cNvPr id="4" name="Содержимое 3" descr="Nastroyki-filtra-prilozheniy.png"/>
          <p:cNvPicPr>
            <a:picLocks noGrp="1" noChangeAspect="1"/>
          </p:cNvPicPr>
          <p:nvPr>
            <p:ph idx="1"/>
          </p:nvPr>
        </p:nvPicPr>
        <p:blipFill>
          <a:blip r:embed="rId2" cstate="print"/>
          <a:stretch>
            <a:fillRect/>
          </a:stretch>
        </p:blipFill>
        <p:spPr>
          <a:xfrm>
            <a:off x="798513" y="1911540"/>
            <a:ext cx="6516687" cy="4025520"/>
          </a:xfrm>
        </p:spPr>
      </p:pic>
      <p:sp>
        <p:nvSpPr>
          <p:cNvPr id="5" name="Овал 4"/>
          <p:cNvSpPr/>
          <p:nvPr/>
        </p:nvSpPr>
        <p:spPr>
          <a:xfrm>
            <a:off x="971600" y="2204864"/>
            <a:ext cx="864096" cy="36004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Стрелка вправо 5"/>
          <p:cNvSpPr/>
          <p:nvPr/>
        </p:nvSpPr>
        <p:spPr>
          <a:xfrm>
            <a:off x="323528" y="2132856"/>
            <a:ext cx="6115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edaktirovanie-nabora-pravil.png"/>
          <p:cNvPicPr>
            <a:picLocks noGrp="1" noChangeAspect="1"/>
          </p:cNvPicPr>
          <p:nvPr>
            <p:ph idx="4294967295"/>
          </p:nvPr>
        </p:nvPicPr>
        <p:blipFill>
          <a:blip r:embed="rId3" cstate="print"/>
          <a:stretch>
            <a:fillRect/>
          </a:stretch>
        </p:blipFill>
        <p:spPr>
          <a:xfrm>
            <a:off x="0" y="0"/>
            <a:ext cx="9144000" cy="685800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899592" y="2492896"/>
            <a:ext cx="864096"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dirty="0" err="1" smtClean="0"/>
              <a:t>Налаштування</a:t>
            </a:r>
            <a:r>
              <a:rPr lang="ru-RU" dirty="0" smtClean="0"/>
              <a:t> </a:t>
            </a:r>
            <a:r>
              <a:rPr lang="ru-RU" dirty="0" err="1" smtClean="0"/>
              <a:t>батьківських</a:t>
            </a:r>
            <a:r>
              <a:rPr lang="ru-RU" dirty="0" smtClean="0"/>
              <a:t> </a:t>
            </a:r>
            <a:r>
              <a:rPr lang="ru-RU" dirty="0" err="1" smtClean="0"/>
              <a:t>додатків</a:t>
            </a:r>
            <a:r>
              <a:rPr lang="ru-RU" dirty="0" smtClean="0"/>
              <a:t>:</a:t>
            </a:r>
            <a:endParaRPr lang="ru-RU" dirty="0"/>
          </a:p>
        </p:txBody>
      </p:sp>
      <p:pic>
        <p:nvPicPr>
          <p:cNvPr id="6" name="Содержимое 5" descr="Nastroyka-roditelskih-prilozheniy-Dr-Web.png"/>
          <p:cNvPicPr>
            <a:picLocks noGrp="1" noChangeAspect="1"/>
          </p:cNvPicPr>
          <p:nvPr>
            <p:ph idx="1"/>
          </p:nvPr>
        </p:nvPicPr>
        <p:blipFill>
          <a:blip r:embed="rId2" cstate="print"/>
          <a:stretch>
            <a:fillRect/>
          </a:stretch>
        </p:blipFill>
        <p:spPr>
          <a:xfrm>
            <a:off x="798513" y="1902920"/>
            <a:ext cx="6516687" cy="4042760"/>
          </a:xfrm>
        </p:spPr>
      </p:pic>
      <p:sp>
        <p:nvSpPr>
          <p:cNvPr id="8" name="Овал 7"/>
          <p:cNvSpPr/>
          <p:nvPr/>
        </p:nvSpPr>
        <p:spPr>
          <a:xfrm>
            <a:off x="971600" y="2492896"/>
            <a:ext cx="864096" cy="4320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Стрелка вниз 11"/>
          <p:cNvSpPr/>
          <p:nvPr/>
        </p:nvSpPr>
        <p:spPr>
          <a:xfrm>
            <a:off x="1115616" y="1556792"/>
            <a:ext cx="484632" cy="978408"/>
          </a:xfrm>
          <a:prstGeom prst="downArrow">
            <a:avLst/>
          </a:prstGeom>
          <a:solidFill>
            <a:srgbClr val="92D05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Інтерфейси</a:t>
            </a:r>
            <a:endParaRPr lang="ru-RU" dirty="0"/>
          </a:p>
        </p:txBody>
      </p:sp>
      <p:pic>
        <p:nvPicPr>
          <p:cNvPr id="4" name="Содержимое 3" descr="Nastroyki-setevyih-interfeysov.png"/>
          <p:cNvPicPr>
            <a:picLocks noGrp="1" noChangeAspect="1"/>
          </p:cNvPicPr>
          <p:nvPr>
            <p:ph idx="1"/>
          </p:nvPr>
        </p:nvPicPr>
        <p:blipFill>
          <a:blip r:embed="rId2" cstate="print"/>
          <a:stretch>
            <a:fillRect/>
          </a:stretch>
        </p:blipFill>
        <p:spPr>
          <a:xfrm>
            <a:off x="755576" y="1916832"/>
            <a:ext cx="6516687" cy="4034140"/>
          </a:xfrm>
        </p:spPr>
      </p:pic>
      <p:sp>
        <p:nvSpPr>
          <p:cNvPr id="6" name="Овал 5"/>
          <p:cNvSpPr/>
          <p:nvPr/>
        </p:nvSpPr>
        <p:spPr>
          <a:xfrm>
            <a:off x="899592" y="2924944"/>
            <a:ext cx="100811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395536" y="2780928"/>
            <a:ext cx="4675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Додаткові</a:t>
            </a:r>
            <a:r>
              <a:rPr lang="ru-RU" dirty="0" smtClean="0"/>
              <a:t> </a:t>
            </a:r>
            <a:r>
              <a:rPr lang="ru-RU" dirty="0" err="1" smtClean="0"/>
              <a:t>налаштування</a:t>
            </a:r>
            <a:r>
              <a:rPr lang="ru-RU" dirty="0" smtClean="0"/>
              <a:t> </a:t>
            </a:r>
            <a:r>
              <a:rPr lang="ru-RU" dirty="0" err="1" smtClean="0"/>
              <a:t>брандмауера</a:t>
            </a:r>
            <a:endParaRPr lang="ru-RU" dirty="0"/>
          </a:p>
        </p:txBody>
      </p:sp>
      <p:pic>
        <p:nvPicPr>
          <p:cNvPr id="4" name="Содержимое 3" descr="Dopolnitelnyie-nastroyki-brandmaue`ra.png"/>
          <p:cNvPicPr>
            <a:picLocks noGrp="1" noChangeAspect="1"/>
          </p:cNvPicPr>
          <p:nvPr>
            <p:ph idx="1"/>
          </p:nvPr>
        </p:nvPicPr>
        <p:blipFill>
          <a:blip r:embed="rId2" cstate="print"/>
          <a:stretch>
            <a:fillRect/>
          </a:stretch>
        </p:blipFill>
        <p:spPr>
          <a:xfrm>
            <a:off x="798513" y="1891611"/>
            <a:ext cx="6516687" cy="4065377"/>
          </a:xfrm>
        </p:spPr>
      </p:pic>
      <p:sp>
        <p:nvSpPr>
          <p:cNvPr id="5" name="Овал 4"/>
          <p:cNvSpPr/>
          <p:nvPr/>
        </p:nvSpPr>
        <p:spPr>
          <a:xfrm>
            <a:off x="971600" y="3140968"/>
            <a:ext cx="93610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395536" y="2996952"/>
            <a:ext cx="57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err="1" smtClean="0"/>
              <a:t>Скидання</a:t>
            </a:r>
            <a:r>
              <a:rPr lang="ru-RU" b="0" dirty="0" smtClean="0"/>
              <a:t> </a:t>
            </a:r>
            <a:r>
              <a:rPr lang="ru-RU" b="0" dirty="0" err="1" smtClean="0"/>
              <a:t>налаштувань</a:t>
            </a:r>
            <a:endParaRPr lang="ru-RU" dirty="0"/>
          </a:p>
        </p:txBody>
      </p:sp>
      <p:pic>
        <p:nvPicPr>
          <p:cNvPr id="4" name="Содержимое 3" descr="Sbros-nastroek.png"/>
          <p:cNvPicPr>
            <a:picLocks noGrp="1" noChangeAspect="1"/>
          </p:cNvPicPr>
          <p:nvPr>
            <p:ph idx="1"/>
          </p:nvPr>
        </p:nvPicPr>
        <p:blipFill>
          <a:blip r:embed="rId2" cstate="print"/>
          <a:stretch>
            <a:fillRect/>
          </a:stretch>
        </p:blipFill>
        <p:spPr>
          <a:xfrm>
            <a:off x="901133" y="1828800"/>
            <a:ext cx="6311446" cy="4191000"/>
          </a:xfrm>
        </p:spPr>
      </p:pic>
      <p:sp>
        <p:nvSpPr>
          <p:cNvPr id="5" name="Овал 4"/>
          <p:cNvSpPr/>
          <p:nvPr/>
        </p:nvSpPr>
        <p:spPr>
          <a:xfrm>
            <a:off x="1043608" y="3212976"/>
            <a:ext cx="93610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467544" y="3140968"/>
            <a:ext cx="6480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196752"/>
            <a:ext cx="9144000" cy="2362944"/>
          </a:xfrm>
          <a:effectLst>
            <a:glow rad="228600">
              <a:schemeClr val="accent2">
                <a:satMod val="175000"/>
                <a:alpha val="40000"/>
              </a:schemeClr>
            </a:glow>
          </a:effectLst>
        </p:spPr>
        <p:txBody>
          <a:bodyPr>
            <a:prstTxWarp prst="textWave4">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Дяку</a:t>
            </a:r>
            <a:r>
              <a:rPr lang="uk-UA"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ємо</a:t>
            </a:r>
            <a:r>
              <a:rPr lang="uk-UA"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 увагу</a:t>
            </a: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ru-RU" dirty="0"/>
          </a:p>
        </p:txBody>
      </p:sp>
      <p:sp>
        <p:nvSpPr>
          <p:cNvPr id="4" name="Текст 3"/>
          <p:cNvSpPr>
            <a:spLocks noGrp="1"/>
          </p:cNvSpPr>
          <p:nvPr>
            <p:ph idx="1"/>
          </p:nvPr>
        </p:nvSpPr>
        <p:spPr>
          <a:xfrm>
            <a:off x="755576" y="1844824"/>
            <a:ext cx="6516798" cy="4191000"/>
          </a:xfrm>
        </p:spPr>
        <p:txBody>
          <a:bodyPr/>
          <a:lstStyle/>
          <a:p>
            <a:pPr>
              <a:buFont typeface="Wingdings" pitchFamily="2" charset="2"/>
              <a:buChar char="v"/>
            </a:pP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ction="ppaction://hlinksldjump"/>
              </a:rPr>
              <a:t>Поняття </a:t>
            </a:r>
            <a:r>
              <a:rPr lang="uk-UA"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ction="ppaction://hlinksldjump"/>
              </a:rPr>
              <a:t>брандмауєр</a:t>
            </a:r>
            <a:endPar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Font typeface="Wingdings" pitchFamily="2" charset="2"/>
              <a:buChar char="v"/>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ction="ppaction://hlinksldjump"/>
              </a:rPr>
              <a:t>Характеристика брандмауэра</a:t>
            </a:r>
            <a:endPar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Font typeface="Wingdings" pitchFamily="2" charset="2"/>
              <a:buChar char="v"/>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5" action="ppaction://hlinksldjump"/>
              </a:rPr>
              <a:t>Брандмауэр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5" action="ppaction://hlinksldjump"/>
              </a:rPr>
              <a:t>Dr Web</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endPar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Firewall.jpg"/>
          <p:cNvPicPr>
            <a:picLocks noGrp="1" noChangeAspect="1"/>
          </p:cNvPicPr>
          <p:nvPr>
            <p:ph idx="1"/>
          </p:nvPr>
        </p:nvPicPr>
        <p:blipFill>
          <a:blip r:embed="rId3" cstate="print"/>
          <a:stretch>
            <a:fillRect/>
          </a:stretch>
        </p:blipFill>
        <p:spPr>
          <a:xfrm>
            <a:off x="0" y="2132856"/>
            <a:ext cx="9144000" cy="4725144"/>
          </a:xfrm>
        </p:spPr>
      </p:pic>
      <p:sp>
        <p:nvSpPr>
          <p:cNvPr id="5" name="Текст 4"/>
          <p:cNvSpPr>
            <a:spLocks noGrp="1"/>
          </p:cNvSpPr>
          <p:nvPr>
            <p:ph type="body" sz="half" idx="2"/>
          </p:nvPr>
        </p:nvSpPr>
        <p:spPr>
          <a:xfrm>
            <a:off x="179512" y="332656"/>
            <a:ext cx="8640960" cy="1800200"/>
          </a:xfrm>
        </p:spPr>
        <p:style>
          <a:lnRef idx="2">
            <a:schemeClr val="accent1"/>
          </a:lnRef>
          <a:fillRef idx="1">
            <a:schemeClr val="lt1"/>
          </a:fillRef>
          <a:effectRef idx="0">
            <a:schemeClr val="accent1"/>
          </a:effectRef>
          <a:fontRef idx="minor">
            <a:schemeClr val="dk1"/>
          </a:fontRef>
        </p:style>
        <p:txBody>
          <a:bodyPr/>
          <a:lstStyle/>
          <a:p>
            <a:r>
              <a:rPr lang="ru-RU" sz="4400" b="1" spc="300" dirty="0" err="1" smtClean="0">
                <a:ln w="11430" cmpd="sng">
                  <a:solidFill>
                    <a:schemeClr val="accent1">
                      <a:tint val="10000"/>
                    </a:schemeClr>
                  </a:solidFill>
                  <a:prstDash val="solid"/>
                  <a:miter lim="800000"/>
                </a:ln>
                <a:blipFill>
                  <a:blip r:embed="rId4"/>
                  <a:tile tx="0" ty="0" sx="100000" sy="100000" flip="none" algn="tl"/>
                </a:blipFill>
                <a:effectLst>
                  <a:glow rad="45500">
                    <a:schemeClr val="accent1">
                      <a:satMod val="220000"/>
                      <a:alpha val="35000"/>
                    </a:schemeClr>
                  </a:glow>
                </a:effectLst>
              </a:rPr>
              <a:t>Б</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рандмауер</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це</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система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або</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комбінація</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систем,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що</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дозволяють</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розділити</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мережу на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дві</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або</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більше</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частин</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і</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реалізувати</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набір</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правил,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що</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визначають</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умови</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проходження</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пакетів</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однієї</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частини</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в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іншу</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55576" y="548680"/>
            <a:ext cx="6516798" cy="1066800"/>
          </a:xfrm>
        </p:spPr>
        <p:txBody>
          <a:bodyPr>
            <a:normAutofit fontScale="90000"/>
          </a:bodyPr>
          <a:lstStyle/>
          <a:p>
            <a:r>
              <a:rPr lang="ru-RU" dirty="0" smtClean="0"/>
              <a:t/>
            </a:r>
            <a:br>
              <a:rPr lang="ru-RU" dirty="0" smtClean="0"/>
            </a:br>
            <a:r>
              <a:rPr lang="ru-RU" dirty="0" err="1" smtClean="0"/>
              <a:t>Всі</a:t>
            </a:r>
            <a:r>
              <a:rPr lang="ru-RU" dirty="0" smtClean="0"/>
              <a:t> </a:t>
            </a:r>
            <a:r>
              <a:rPr lang="ru-RU" dirty="0" err="1" smtClean="0"/>
              <a:t>брандмауэри</a:t>
            </a:r>
            <a:r>
              <a:rPr lang="ru-RU" dirty="0" smtClean="0"/>
              <a:t> </a:t>
            </a:r>
            <a:r>
              <a:rPr lang="ru-RU" dirty="0" err="1" smtClean="0"/>
              <a:t>можна</a:t>
            </a:r>
            <a:r>
              <a:rPr lang="ru-RU" dirty="0" smtClean="0"/>
              <a:t> </a:t>
            </a:r>
            <a:r>
              <a:rPr lang="ru-RU" dirty="0" err="1" smtClean="0"/>
              <a:t>розділити</a:t>
            </a:r>
            <a:r>
              <a:rPr lang="ru-RU" dirty="0" smtClean="0"/>
              <a:t> на три </a:t>
            </a:r>
            <a:r>
              <a:rPr lang="ru-RU" dirty="0" err="1" smtClean="0"/>
              <a:t>типи</a:t>
            </a:r>
            <a:endParaRPr lang="ru-RU" dirty="0"/>
          </a:p>
        </p:txBody>
      </p:sp>
      <p:sp>
        <p:nvSpPr>
          <p:cNvPr id="6" name="Содержимое 5"/>
          <p:cNvSpPr>
            <a:spLocks noGrp="1"/>
          </p:cNvSpPr>
          <p:nvPr>
            <p:ph idx="1"/>
          </p:nvPr>
        </p:nvSpPr>
        <p:spPr/>
        <p:txBody>
          <a:bodyPr/>
          <a:lstStyle/>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пакетні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фільтри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packet filter)</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сервера прикладного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рівня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application gateways)</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сервера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рівня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з'єднання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circuit gateways)</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Пакетний</a:t>
            </a:r>
            <a:r>
              <a:rPr lang="ru-RU" dirty="0" smtClean="0"/>
              <a:t> </a:t>
            </a:r>
            <a:r>
              <a:rPr lang="ru-RU" dirty="0" err="1" smtClean="0"/>
              <a:t>фільтр</a:t>
            </a:r>
            <a:endParaRPr lang="ru-RU" dirty="0"/>
          </a:p>
        </p:txBody>
      </p:sp>
      <p:pic>
        <p:nvPicPr>
          <p:cNvPr id="4" name="Содержимое 3" descr="01_06.gif"/>
          <p:cNvPicPr>
            <a:picLocks noGrp="1" noChangeAspect="1"/>
          </p:cNvPicPr>
          <p:nvPr>
            <p:ph idx="1"/>
          </p:nvPr>
        </p:nvPicPr>
        <p:blipFill>
          <a:blip r:embed="rId2" cstate="print"/>
          <a:stretch>
            <a:fillRect/>
          </a:stretch>
        </p:blipFill>
        <p:spPr>
          <a:xfrm>
            <a:off x="395536" y="2204864"/>
            <a:ext cx="7531859" cy="244599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6" y="533400"/>
            <a:ext cx="7805331" cy="1815480"/>
          </a:xfrm>
        </p:spPr>
        <p:txBody>
          <a:bodyPr>
            <a:normAutofit/>
          </a:bodyPr>
          <a:lstStyle/>
          <a:p>
            <a:r>
              <a:rPr lang="ru-RU" sz="2800" dirty="0" err="1" smtClean="0"/>
              <a:t>Рівень</a:t>
            </a:r>
            <a:r>
              <a:rPr lang="ru-RU" sz="2800" dirty="0" smtClean="0"/>
              <a:t> </a:t>
            </a:r>
            <a:r>
              <a:rPr lang="ru-RU" sz="2800" dirty="0" err="1" smtClean="0"/>
              <a:t>з’єднання</a:t>
            </a:r>
            <a:r>
              <a:rPr lang="ru-RU" sz="2800" dirty="0" smtClean="0"/>
              <a:t> </a:t>
            </a:r>
            <a:r>
              <a:rPr lang="ru-RU" sz="2800" dirty="0" err="1" smtClean="0"/>
              <a:t>призначений</a:t>
            </a:r>
            <a:r>
              <a:rPr lang="ru-RU" sz="2800" dirty="0" smtClean="0"/>
              <a:t> для </a:t>
            </a:r>
            <a:r>
              <a:rPr lang="ru-RU" sz="2800" dirty="0" err="1" smtClean="0"/>
              <a:t>передачі</a:t>
            </a:r>
            <a:r>
              <a:rPr lang="ru-RU" sz="2800" dirty="0" smtClean="0"/>
              <a:t> </a:t>
            </a:r>
            <a:r>
              <a:rPr lang="ru-RU" sz="2800" dirty="0" err="1" smtClean="0"/>
              <a:t>даних</a:t>
            </a:r>
            <a:r>
              <a:rPr lang="ru-RU" sz="2800" dirty="0" smtClean="0"/>
              <a:t> </a:t>
            </a:r>
            <a:r>
              <a:rPr lang="ru-RU" sz="2800" dirty="0" err="1" smtClean="0"/>
              <a:t>від</a:t>
            </a:r>
            <a:r>
              <a:rPr lang="ru-RU" sz="2800" dirty="0" smtClean="0"/>
              <a:t> </a:t>
            </a:r>
            <a:r>
              <a:rPr lang="ru-RU" sz="2800" dirty="0" err="1" smtClean="0"/>
              <a:t>фізичного</a:t>
            </a:r>
            <a:r>
              <a:rPr lang="ru-RU" sz="2800" dirty="0" smtClean="0"/>
              <a:t> </a:t>
            </a:r>
            <a:r>
              <a:rPr lang="ru-RU" sz="2800" dirty="0" err="1" smtClean="0"/>
              <a:t>рівня</a:t>
            </a:r>
            <a:r>
              <a:rPr lang="ru-RU" sz="2800" dirty="0" smtClean="0"/>
              <a:t> до </a:t>
            </a:r>
            <a:r>
              <a:rPr lang="ru-RU" sz="2800" dirty="0" err="1" smtClean="0"/>
              <a:t>мережевого</a:t>
            </a:r>
            <a:r>
              <a:rPr lang="ru-RU" sz="2800" dirty="0" smtClean="0"/>
              <a:t> та </a:t>
            </a:r>
            <a:r>
              <a:rPr lang="ru-RU" sz="2800" dirty="0" err="1" smtClean="0"/>
              <a:t>навпаки</a:t>
            </a:r>
            <a:r>
              <a:rPr lang="ru-RU" sz="2800" dirty="0" smtClean="0"/>
              <a:t>. </a:t>
            </a:r>
            <a:r>
              <a:rPr lang="ru-RU" sz="2800" dirty="0" err="1" smtClean="0"/>
              <a:t>Мережева</a:t>
            </a:r>
            <a:r>
              <a:rPr lang="ru-RU" sz="2800" dirty="0" smtClean="0"/>
              <a:t> карта в </a:t>
            </a:r>
            <a:r>
              <a:rPr lang="ru-RU" sz="2800" dirty="0" err="1" smtClean="0"/>
              <a:t>комп’ютері</a:t>
            </a:r>
            <a:r>
              <a:rPr lang="ru-RU" sz="2800" dirty="0" smtClean="0"/>
              <a:t> – приклад </a:t>
            </a:r>
            <a:r>
              <a:rPr lang="ru-RU" sz="2800" dirty="0" err="1" smtClean="0"/>
              <a:t>реалізації</a:t>
            </a:r>
            <a:r>
              <a:rPr lang="ru-RU" sz="2800" dirty="0" smtClean="0"/>
              <a:t> </a:t>
            </a:r>
            <a:r>
              <a:rPr lang="ru-RU" sz="2800" dirty="0" err="1" smtClean="0"/>
              <a:t>рівня</a:t>
            </a:r>
            <a:r>
              <a:rPr lang="ru-RU" sz="2800" dirty="0" smtClean="0"/>
              <a:t> </a:t>
            </a:r>
            <a:r>
              <a:rPr lang="ru-RU" sz="2800" dirty="0" err="1" smtClean="0"/>
              <a:t>з’єднання</a:t>
            </a:r>
            <a:r>
              <a:rPr lang="ru-RU" sz="2800" dirty="0" smtClean="0"/>
              <a:t>. Вона </a:t>
            </a:r>
            <a:r>
              <a:rPr lang="ru-RU" sz="2800" dirty="0" err="1" smtClean="0"/>
              <a:t>залежить</a:t>
            </a:r>
            <a:r>
              <a:rPr lang="ru-RU" sz="2800" dirty="0" smtClean="0"/>
              <a:t> </a:t>
            </a:r>
            <a:r>
              <a:rPr lang="ru-RU" sz="2800" dirty="0" err="1" smtClean="0"/>
              <a:t>від</a:t>
            </a:r>
            <a:r>
              <a:rPr lang="ru-RU" sz="2800" dirty="0" smtClean="0"/>
              <a:t> </a:t>
            </a:r>
            <a:r>
              <a:rPr lang="ru-RU" sz="2800" dirty="0" err="1" smtClean="0"/>
              <a:t>мережевої</a:t>
            </a:r>
            <a:r>
              <a:rPr lang="ru-RU" sz="2800" dirty="0" smtClean="0"/>
              <a:t> </a:t>
            </a:r>
            <a:r>
              <a:rPr lang="ru-RU" sz="2800" dirty="0" err="1" smtClean="0"/>
              <a:t>технології</a:t>
            </a:r>
            <a:r>
              <a:rPr lang="ru-RU" sz="2800" dirty="0" smtClean="0"/>
              <a:t>.</a:t>
            </a:r>
            <a:endParaRPr lang="ru-RU" sz="2800" dirty="0"/>
          </a:p>
        </p:txBody>
      </p:sp>
      <p:sp>
        <p:nvSpPr>
          <p:cNvPr id="3" name="Содержимое 2"/>
          <p:cNvSpPr>
            <a:spLocks noGrp="1"/>
          </p:cNvSpPr>
          <p:nvPr>
            <p:ph idx="1"/>
          </p:nvPr>
        </p:nvSpPr>
        <p:spPr>
          <a:xfrm>
            <a:off x="799117" y="2420888"/>
            <a:ext cx="6516798" cy="3598912"/>
          </a:xfrm>
        </p:spPr>
        <p:txBody>
          <a:bodyPr>
            <a:normAutofit/>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1043608" y="2636912"/>
          <a:ext cx="5400600" cy="3272790"/>
        </p:xfrm>
        <a:graphic>
          <a:graphicData uri="http://schemas.openxmlformats.org/drawingml/2006/table">
            <a:tbl>
              <a:tblPr firstRow="1" bandRow="1">
                <a:tableStyleId>{5C22544A-7EE6-4342-B048-85BDC9FD1C3A}</a:tableStyleId>
              </a:tblPr>
              <a:tblGrid>
                <a:gridCol w="1080120"/>
                <a:gridCol w="1918184"/>
                <a:gridCol w="2402296"/>
              </a:tblGrid>
              <a:tr h="139040">
                <a:tc>
                  <a:txBody>
                    <a:bodyPr/>
                    <a:lstStyle/>
                    <a:p>
                      <a:r>
                        <a:rPr lang="ru-RU" sz="1800" b="1" i="0" kern="1200" dirty="0" smtClean="0">
                          <a:solidFill>
                            <a:schemeClr val="lt1"/>
                          </a:solidFill>
                          <a:latin typeface="+mn-lt"/>
                          <a:ea typeface="+mn-ea"/>
                          <a:cs typeface="+mn-cs"/>
                        </a:rPr>
                        <a:t> Номер </a:t>
                      </a:r>
                      <a:r>
                        <a:rPr lang="ru-RU" sz="1800" b="1" i="0" kern="1200" dirty="0" err="1" smtClean="0">
                          <a:solidFill>
                            <a:schemeClr val="lt1"/>
                          </a:solidFill>
                          <a:latin typeface="+mn-lt"/>
                          <a:ea typeface="+mn-ea"/>
                          <a:cs typeface="+mn-cs"/>
                        </a:rPr>
                        <a:t>рівня</a:t>
                      </a:r>
                      <a:endParaRPr lang="ru-RU" dirty="0"/>
                    </a:p>
                  </a:txBody>
                  <a:tcPr/>
                </a:tc>
                <a:tc>
                  <a:txBody>
                    <a:bodyPr/>
                    <a:lstStyle/>
                    <a:p>
                      <a:r>
                        <a:rPr lang="ru-RU" sz="1800" b="1" i="0" kern="1200" dirty="0" err="1" smtClean="0">
                          <a:solidFill>
                            <a:schemeClr val="lt1"/>
                          </a:solidFill>
                          <a:latin typeface="+mn-lt"/>
                          <a:ea typeface="+mn-ea"/>
                          <a:cs typeface="+mn-cs"/>
                        </a:rPr>
                        <a:t>Мережеві</a:t>
                      </a:r>
                      <a:r>
                        <a:rPr lang="ru-RU" sz="1800" b="1" i="0" kern="1200" dirty="0" smtClean="0">
                          <a:solidFill>
                            <a:schemeClr val="lt1"/>
                          </a:solidFill>
                          <a:latin typeface="+mn-lt"/>
                          <a:ea typeface="+mn-ea"/>
                          <a:cs typeface="+mn-cs"/>
                        </a:rPr>
                        <a:t> </a:t>
                      </a:r>
                      <a:r>
                        <a:rPr lang="ru-RU" sz="1800" b="1" i="0" kern="1200" dirty="0" err="1" smtClean="0">
                          <a:solidFill>
                            <a:schemeClr val="lt1"/>
                          </a:solidFill>
                          <a:latin typeface="+mn-lt"/>
                          <a:ea typeface="+mn-ea"/>
                          <a:cs typeface="+mn-cs"/>
                        </a:rPr>
                        <a:t>рівні</a:t>
                      </a:r>
                      <a:endParaRPr lang="ru-RU" dirty="0"/>
                    </a:p>
                  </a:txBody>
                  <a:tcPr/>
                </a:tc>
                <a:tc>
                  <a:txBody>
                    <a:bodyPr/>
                    <a:lstStyle/>
                    <a:p>
                      <a:r>
                        <a:rPr lang="ru-RU" sz="1800" b="1" i="0" kern="1200" dirty="0" err="1" smtClean="0">
                          <a:solidFill>
                            <a:schemeClr val="lt1"/>
                          </a:solidFill>
                          <a:latin typeface="+mn-lt"/>
                          <a:ea typeface="+mn-ea"/>
                          <a:cs typeface="+mn-cs"/>
                        </a:rPr>
                        <a:t>Одиниці</a:t>
                      </a:r>
                      <a:r>
                        <a:rPr lang="ru-RU" sz="1800" b="1" i="0" kern="1200" dirty="0" smtClean="0">
                          <a:solidFill>
                            <a:schemeClr val="lt1"/>
                          </a:solidFill>
                          <a:latin typeface="+mn-lt"/>
                          <a:ea typeface="+mn-ea"/>
                          <a:cs typeface="+mn-cs"/>
                        </a:rPr>
                        <a:t> </a:t>
                      </a:r>
                      <a:r>
                        <a:rPr lang="ru-RU" sz="1800" b="1" i="0" kern="1200" dirty="0" err="1" smtClean="0">
                          <a:solidFill>
                            <a:schemeClr val="lt1"/>
                          </a:solidFill>
                          <a:latin typeface="+mn-lt"/>
                          <a:ea typeface="+mn-ea"/>
                          <a:cs typeface="+mn-cs"/>
                        </a:rPr>
                        <a:t>виміру</a:t>
                      </a:r>
                      <a:endParaRPr lang="ru-RU" dirty="0"/>
                    </a:p>
                  </a:txBody>
                  <a:tcPr/>
                </a:tc>
              </a:tr>
              <a:tr h="370840">
                <a:tc>
                  <a:txBody>
                    <a:bodyPr/>
                    <a:lstStyle/>
                    <a:p>
                      <a:r>
                        <a:rPr lang="ru-RU" dirty="0" smtClean="0"/>
                        <a:t>7</a:t>
                      </a:r>
                      <a:endParaRPr lang="ru-RU" dirty="0"/>
                    </a:p>
                  </a:txBody>
                  <a:tcPr/>
                </a:tc>
                <a:tc>
                  <a:txBody>
                    <a:bodyPr/>
                    <a:lstStyle/>
                    <a:p>
                      <a:r>
                        <a:rPr lang="ru-RU" sz="1800" b="0" i="0" kern="1200" dirty="0" err="1" smtClean="0">
                          <a:solidFill>
                            <a:schemeClr val="dk1"/>
                          </a:solidFill>
                          <a:latin typeface="+mn-lt"/>
                          <a:ea typeface="+mn-ea"/>
                          <a:cs typeface="+mn-cs"/>
                        </a:rPr>
                        <a:t>Прикладний</a:t>
                      </a:r>
                      <a:endParaRPr lang="ru-RU" dirty="0"/>
                    </a:p>
                  </a:txBody>
                  <a:tcPr/>
                </a:tc>
                <a:tc>
                  <a:txBody>
                    <a:bodyPr/>
                    <a:lstStyle/>
                    <a:p>
                      <a:r>
                        <a:rPr lang="ru-RU" sz="1800" b="0" i="0" kern="1200" dirty="0" err="1" smtClean="0">
                          <a:solidFill>
                            <a:schemeClr val="dk1"/>
                          </a:solidFill>
                          <a:latin typeface="+mn-lt"/>
                          <a:ea typeface="+mn-ea"/>
                          <a:cs typeface="+mn-cs"/>
                        </a:rPr>
                        <a:t>Повідомлення</a:t>
                      </a:r>
                      <a:endParaRPr lang="ru-RU" dirty="0"/>
                    </a:p>
                  </a:txBody>
                  <a:tcPr/>
                </a:tc>
              </a:tr>
              <a:tr h="370840">
                <a:tc>
                  <a:txBody>
                    <a:bodyPr/>
                    <a:lstStyle/>
                    <a:p>
                      <a:r>
                        <a:rPr lang="ru-RU" dirty="0" smtClean="0"/>
                        <a:t>6</a:t>
                      </a:r>
                      <a:endParaRPr lang="ru-RU" dirty="0"/>
                    </a:p>
                  </a:txBody>
                  <a:tcPr/>
                </a:tc>
                <a:tc>
                  <a:txBody>
                    <a:bodyPr/>
                    <a:lstStyle/>
                    <a:p>
                      <a:r>
                        <a:rPr lang="ru-RU" sz="1800" b="0" i="0" kern="1200" dirty="0" err="1" smtClean="0">
                          <a:solidFill>
                            <a:schemeClr val="dk1"/>
                          </a:solidFill>
                          <a:latin typeface="+mn-lt"/>
                          <a:ea typeface="+mn-ea"/>
                          <a:cs typeface="+mn-cs"/>
                        </a:rPr>
                        <a:t>Представлення</a:t>
                      </a:r>
                      <a:endParaRPr lang="ru-RU" dirty="0"/>
                    </a:p>
                  </a:txBody>
                  <a:tcPr/>
                </a:tc>
                <a:tc>
                  <a:txBody>
                    <a:bodyPr/>
                    <a:lstStyle/>
                    <a:p>
                      <a:r>
                        <a:rPr lang="ru-RU" sz="1800" b="0" i="0" kern="1200" dirty="0" err="1" smtClean="0">
                          <a:solidFill>
                            <a:schemeClr val="dk1"/>
                          </a:solidFill>
                          <a:latin typeface="+mn-lt"/>
                          <a:ea typeface="+mn-ea"/>
                          <a:cs typeface="+mn-cs"/>
                        </a:rPr>
                        <a:t>Повідомлення</a:t>
                      </a:r>
                      <a:endParaRPr lang="ru-RU" dirty="0"/>
                    </a:p>
                  </a:txBody>
                  <a:tcPr/>
                </a:tc>
              </a:tr>
              <a:tr h="370840">
                <a:tc>
                  <a:txBody>
                    <a:bodyPr/>
                    <a:lstStyle/>
                    <a:p>
                      <a:r>
                        <a:rPr lang="ru-RU" dirty="0" smtClean="0"/>
                        <a:t>5</a:t>
                      </a:r>
                      <a:endParaRPr lang="ru-RU" dirty="0"/>
                    </a:p>
                  </a:txBody>
                  <a:tcPr/>
                </a:tc>
                <a:tc>
                  <a:txBody>
                    <a:bodyPr/>
                    <a:lstStyle/>
                    <a:p>
                      <a:r>
                        <a:rPr lang="ru-RU" sz="1800" b="0" i="0" kern="1200" dirty="0" err="1" smtClean="0">
                          <a:solidFill>
                            <a:schemeClr val="dk1"/>
                          </a:solidFill>
                          <a:latin typeface="+mn-lt"/>
                          <a:ea typeface="+mn-ea"/>
                          <a:cs typeface="+mn-cs"/>
                        </a:rPr>
                        <a:t>Сеансовий</a:t>
                      </a:r>
                      <a:endParaRPr lang="ru-RU" dirty="0"/>
                    </a:p>
                  </a:txBody>
                  <a:tcPr/>
                </a:tc>
                <a:tc>
                  <a:txBody>
                    <a:bodyPr/>
                    <a:lstStyle/>
                    <a:p>
                      <a:r>
                        <a:rPr lang="ru-RU" sz="1800" b="0" i="0" kern="1200" dirty="0" err="1" smtClean="0">
                          <a:solidFill>
                            <a:schemeClr val="dk1"/>
                          </a:solidFill>
                          <a:latin typeface="+mn-lt"/>
                          <a:ea typeface="+mn-ea"/>
                          <a:cs typeface="+mn-cs"/>
                        </a:rPr>
                        <a:t>Повідомлення</a:t>
                      </a:r>
                      <a:endParaRPr lang="ru-RU" dirty="0"/>
                    </a:p>
                  </a:txBody>
                  <a:tcPr/>
                </a:tc>
              </a:tr>
              <a:tr h="370840">
                <a:tc>
                  <a:txBody>
                    <a:bodyPr/>
                    <a:lstStyle/>
                    <a:p>
                      <a:r>
                        <a:rPr lang="ru-RU" dirty="0" smtClean="0"/>
                        <a:t>4</a:t>
                      </a:r>
                      <a:endParaRPr lang="ru-RU" dirty="0"/>
                    </a:p>
                  </a:txBody>
                  <a:tcPr/>
                </a:tc>
                <a:tc>
                  <a:txBody>
                    <a:bodyPr/>
                    <a:lstStyle/>
                    <a:p>
                      <a:r>
                        <a:rPr lang="ru-RU" sz="1800" b="0" i="0" kern="1200" dirty="0" err="1" smtClean="0">
                          <a:solidFill>
                            <a:schemeClr val="dk1"/>
                          </a:solidFill>
                          <a:latin typeface="+mn-lt"/>
                          <a:ea typeface="+mn-ea"/>
                          <a:cs typeface="+mn-cs"/>
                        </a:rPr>
                        <a:t>Транспортний</a:t>
                      </a:r>
                      <a:endParaRPr lang="ru-RU" dirty="0"/>
                    </a:p>
                  </a:txBody>
                  <a:tcPr/>
                </a:tc>
                <a:tc>
                  <a:txBody>
                    <a:bodyPr/>
                    <a:lstStyle/>
                    <a:p>
                      <a:r>
                        <a:rPr lang="ru-RU" sz="1800" b="0" i="0" kern="1200" dirty="0" err="1" smtClean="0">
                          <a:solidFill>
                            <a:schemeClr val="dk1"/>
                          </a:solidFill>
                          <a:latin typeface="+mn-lt"/>
                          <a:ea typeface="+mn-ea"/>
                          <a:cs typeface="+mn-cs"/>
                        </a:rPr>
                        <a:t>Повідомлення</a:t>
                      </a:r>
                      <a:endParaRPr lang="ru-RU" dirty="0"/>
                    </a:p>
                  </a:txBody>
                  <a:tcPr/>
                </a:tc>
              </a:tr>
              <a:tr h="370840">
                <a:tc>
                  <a:txBody>
                    <a:bodyPr/>
                    <a:lstStyle/>
                    <a:p>
                      <a:r>
                        <a:rPr lang="ru-RU" dirty="0" smtClean="0"/>
                        <a:t>3</a:t>
                      </a:r>
                      <a:endParaRPr lang="ru-RU" dirty="0"/>
                    </a:p>
                  </a:txBody>
                  <a:tcPr/>
                </a:tc>
                <a:tc>
                  <a:txBody>
                    <a:bodyPr/>
                    <a:lstStyle/>
                    <a:p>
                      <a:r>
                        <a:rPr lang="ru-RU" sz="1800" b="0" i="0" kern="1200" dirty="0" err="1" smtClean="0">
                          <a:solidFill>
                            <a:schemeClr val="dk1"/>
                          </a:solidFill>
                          <a:latin typeface="+mn-lt"/>
                          <a:ea typeface="+mn-ea"/>
                          <a:cs typeface="+mn-cs"/>
                        </a:rPr>
                        <a:t>Мережевий</a:t>
                      </a:r>
                      <a:endParaRPr lang="ru-RU" dirty="0"/>
                    </a:p>
                  </a:txBody>
                  <a:tcPr/>
                </a:tc>
                <a:tc>
                  <a:txBody>
                    <a:bodyPr/>
                    <a:lstStyle/>
                    <a:p>
                      <a:r>
                        <a:rPr lang="ru-RU" sz="1800" b="0" i="0" kern="1200" dirty="0" err="1" smtClean="0">
                          <a:solidFill>
                            <a:schemeClr val="dk1"/>
                          </a:solidFill>
                          <a:latin typeface="+mn-lt"/>
                          <a:ea typeface="+mn-ea"/>
                          <a:cs typeface="+mn-cs"/>
                        </a:rPr>
                        <a:t>Пакети</a:t>
                      </a:r>
                      <a:endParaRPr lang="ru-RU" dirty="0"/>
                    </a:p>
                  </a:txBody>
                  <a:tcPr/>
                </a:tc>
              </a:tr>
              <a:tr h="370840">
                <a:tc>
                  <a:txBody>
                    <a:bodyPr/>
                    <a:lstStyle/>
                    <a:p>
                      <a:r>
                        <a:rPr lang="ru-RU" dirty="0" smtClean="0"/>
                        <a:t>2</a:t>
                      </a:r>
                      <a:endParaRPr lang="ru-RU" dirty="0"/>
                    </a:p>
                  </a:txBody>
                  <a:tcPr/>
                </a:tc>
                <a:tc>
                  <a:txBody>
                    <a:bodyPr/>
                    <a:lstStyle/>
                    <a:p>
                      <a:r>
                        <a:rPr lang="ru-RU" sz="1800" b="0" i="0" kern="1200" dirty="0" err="1" smtClean="0">
                          <a:solidFill>
                            <a:schemeClr val="dk1"/>
                          </a:solidFill>
                          <a:latin typeface="+mn-lt"/>
                          <a:ea typeface="+mn-ea"/>
                          <a:cs typeface="+mn-cs"/>
                        </a:rPr>
                        <a:t>З’єднання</a:t>
                      </a:r>
                      <a:endParaRPr lang="ru-RU" dirty="0"/>
                    </a:p>
                  </a:txBody>
                  <a:tcPr/>
                </a:tc>
                <a:tc>
                  <a:txBody>
                    <a:bodyPr/>
                    <a:lstStyle/>
                    <a:p>
                      <a:r>
                        <a:rPr lang="ru-RU" sz="1800" b="0" i="0" kern="1200" dirty="0" err="1" smtClean="0">
                          <a:solidFill>
                            <a:schemeClr val="dk1"/>
                          </a:solidFill>
                          <a:latin typeface="+mn-lt"/>
                          <a:ea typeface="+mn-ea"/>
                          <a:cs typeface="+mn-cs"/>
                        </a:rPr>
                        <a:t>Кадри</a:t>
                      </a:r>
                      <a:endParaRPr lang="ru-RU" dirty="0"/>
                    </a:p>
                  </a:txBody>
                  <a:tcPr/>
                </a:tc>
              </a:tr>
              <a:tr h="370840">
                <a:tc>
                  <a:txBody>
                    <a:bodyPr/>
                    <a:lstStyle/>
                    <a:p>
                      <a:r>
                        <a:rPr lang="ru-RU" dirty="0" smtClean="0"/>
                        <a:t>1</a:t>
                      </a:r>
                      <a:endParaRPr lang="ru-RU" dirty="0"/>
                    </a:p>
                  </a:txBody>
                  <a:tcPr/>
                </a:tc>
                <a:tc>
                  <a:txBody>
                    <a:bodyPr/>
                    <a:lstStyle/>
                    <a:p>
                      <a:r>
                        <a:rPr lang="ru-RU" sz="1800" b="0" i="0" kern="1200" dirty="0" err="1" smtClean="0">
                          <a:solidFill>
                            <a:schemeClr val="dk1"/>
                          </a:solidFill>
                          <a:latin typeface="+mn-lt"/>
                          <a:ea typeface="+mn-ea"/>
                          <a:cs typeface="+mn-cs"/>
                        </a:rPr>
                        <a:t>Фізичний</a:t>
                      </a:r>
                      <a:endParaRPr lang="ru-RU" dirty="0"/>
                    </a:p>
                  </a:txBody>
                  <a:tcPr/>
                </a:tc>
                <a:tc>
                  <a:txBody>
                    <a:bodyPr/>
                    <a:lstStyle/>
                    <a:p>
                      <a:r>
                        <a:rPr lang="ru-RU" dirty="0" err="1" smtClean="0"/>
                        <a:t>Біти</a:t>
                      </a:r>
                      <a:endParaRPr lang="ru-RU" dirty="0"/>
                    </a:p>
                  </a:txBody>
                  <a:tcPr marL="66675" marR="66675" marT="66675" marB="66675" anchor="ct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476672"/>
            <a:ext cx="8064895" cy="3816424"/>
          </a:xfrm>
        </p:spPr>
        <p:txBody>
          <a:bodyPr>
            <a:normAutofit/>
          </a:bodyPr>
          <a:lstStyle/>
          <a:p>
            <a:r>
              <a:rPr lang="ru-RU" sz="2800" dirty="0" err="1" smtClean="0"/>
              <a:t>Прикладний</a:t>
            </a:r>
            <a:r>
              <a:rPr lang="ru-RU" sz="2800" dirty="0" smtClean="0"/>
              <a:t> </a:t>
            </a:r>
            <a:r>
              <a:rPr lang="ru-RU" sz="2800" dirty="0" err="1" smtClean="0"/>
              <a:t>рівень</a:t>
            </a:r>
            <a:r>
              <a:rPr lang="ru-RU" sz="2800" b="0" dirty="0" smtClean="0"/>
              <a:t> (</a:t>
            </a:r>
            <a:r>
              <a:rPr lang="ru-RU" sz="2800" b="0" dirty="0" smtClean="0">
                <a:hlinkClick r:id="rId2" tooltip="Англійська мова"/>
              </a:rPr>
              <a:t>англ.</a:t>
            </a:r>
            <a:r>
              <a:rPr lang="ru-RU" sz="2800" b="0" dirty="0" smtClean="0"/>
              <a:t> </a:t>
            </a:r>
            <a:r>
              <a:rPr lang="en-US" sz="2800" b="0" i="1" dirty="0" smtClean="0"/>
              <a:t>Application layer</a:t>
            </a:r>
            <a:r>
              <a:rPr lang="en-US" sz="2800" b="0" dirty="0" smtClean="0"/>
              <a:t>) — </a:t>
            </a:r>
            <a:r>
              <a:rPr lang="ru-RU" sz="2800" b="0" dirty="0" err="1" smtClean="0"/>
              <a:t>верхній</a:t>
            </a:r>
            <a:r>
              <a:rPr lang="ru-RU" sz="2800" b="0" dirty="0" smtClean="0"/>
              <a:t> (7-й) </a:t>
            </a:r>
            <a:r>
              <a:rPr lang="ru-RU" sz="2800" b="0" dirty="0" err="1" smtClean="0"/>
              <a:t>рівень</a:t>
            </a:r>
            <a:r>
              <a:rPr lang="ru-RU" sz="2800" b="0" dirty="0" smtClean="0"/>
              <a:t> </a:t>
            </a:r>
            <a:r>
              <a:rPr lang="ru-RU" sz="2800" b="0" dirty="0" err="1" smtClean="0">
                <a:hlinkClick r:id="rId3" tooltip="Модель OSI"/>
              </a:rPr>
              <a:t>моделі</a:t>
            </a:r>
            <a:r>
              <a:rPr lang="ru-RU" sz="2800" b="0" dirty="0" smtClean="0">
                <a:hlinkClick r:id="rId3" tooltip="Модель OSI"/>
              </a:rPr>
              <a:t> </a:t>
            </a:r>
            <a:r>
              <a:rPr lang="en-US" sz="2800" b="0" dirty="0" smtClean="0">
                <a:hlinkClick r:id="rId3" tooltip="Модель OSI"/>
              </a:rPr>
              <a:t>OSI</a:t>
            </a:r>
            <a:r>
              <a:rPr lang="en-US" sz="2800" b="0" dirty="0" smtClean="0"/>
              <a:t>, </a:t>
            </a:r>
            <a:r>
              <a:rPr lang="ru-RU" sz="2800" b="0" dirty="0" err="1" smtClean="0"/>
              <a:t>забезпечує</a:t>
            </a:r>
            <a:r>
              <a:rPr lang="ru-RU" sz="2800" b="0" dirty="0" smtClean="0"/>
              <a:t> </a:t>
            </a:r>
            <a:r>
              <a:rPr lang="ru-RU" sz="2800" b="0" dirty="0" err="1" smtClean="0"/>
              <a:t>взаємодію</a:t>
            </a:r>
            <a:r>
              <a:rPr lang="ru-RU" sz="2800" b="0" dirty="0" smtClean="0"/>
              <a:t> </a:t>
            </a:r>
            <a:r>
              <a:rPr lang="ru-RU" sz="2800" b="0" dirty="0" err="1" smtClean="0"/>
              <a:t>мережі</a:t>
            </a:r>
            <a:r>
              <a:rPr lang="ru-RU" sz="2800" b="0" dirty="0" smtClean="0"/>
              <a:t> </a:t>
            </a:r>
            <a:r>
              <a:rPr lang="ru-RU" sz="2800" b="0" dirty="0" err="1" smtClean="0"/>
              <a:t>й</a:t>
            </a:r>
            <a:r>
              <a:rPr lang="ru-RU" sz="2800" b="0" dirty="0" smtClean="0"/>
              <a:t> </a:t>
            </a:r>
            <a:r>
              <a:rPr lang="ru-RU" sz="2800" b="0" dirty="0" err="1" smtClean="0"/>
              <a:t>користувача</a:t>
            </a:r>
            <a:r>
              <a:rPr lang="ru-RU" sz="2800" b="0" dirty="0" smtClean="0"/>
              <a:t>. </a:t>
            </a:r>
            <a:r>
              <a:rPr lang="ru-RU" sz="2800" b="0" dirty="0" err="1" smtClean="0"/>
              <a:t>Рівень</a:t>
            </a:r>
            <a:r>
              <a:rPr lang="ru-RU" sz="2800" b="0" dirty="0" smtClean="0"/>
              <a:t> </a:t>
            </a:r>
            <a:r>
              <a:rPr lang="ru-RU" sz="2800" b="0" dirty="0" err="1" smtClean="0"/>
              <a:t>дозволяє</a:t>
            </a:r>
            <a:r>
              <a:rPr lang="ru-RU" sz="2800" b="0" dirty="0" smtClean="0"/>
              <a:t> </a:t>
            </a:r>
            <a:r>
              <a:rPr lang="ru-RU" sz="2800" b="0" dirty="0" err="1" smtClean="0"/>
              <a:t>додаткам</a:t>
            </a:r>
            <a:r>
              <a:rPr lang="ru-RU" sz="2800" b="0" dirty="0" smtClean="0"/>
              <a:t> </a:t>
            </a:r>
            <a:r>
              <a:rPr lang="ru-RU" sz="2800" b="0" dirty="0" err="1" smtClean="0"/>
              <a:t>користувача</a:t>
            </a:r>
            <a:r>
              <a:rPr lang="ru-RU" sz="2800" b="0" dirty="0" smtClean="0"/>
              <a:t> доступ до </a:t>
            </a:r>
            <a:r>
              <a:rPr lang="ru-RU" sz="2800" b="0" dirty="0" err="1" smtClean="0"/>
              <a:t>мережних</a:t>
            </a:r>
            <a:r>
              <a:rPr lang="ru-RU" sz="2800" b="0" dirty="0" smtClean="0"/>
              <a:t> служб, таким як </a:t>
            </a:r>
            <a:r>
              <a:rPr lang="ru-RU" sz="2800" b="0" dirty="0" err="1" smtClean="0"/>
              <a:t>оброблювач</a:t>
            </a:r>
            <a:r>
              <a:rPr lang="ru-RU" sz="2800" b="0" dirty="0" smtClean="0"/>
              <a:t> </a:t>
            </a:r>
            <a:r>
              <a:rPr lang="ru-RU" sz="2800" b="0" dirty="0" err="1" smtClean="0"/>
              <a:t>запитів</a:t>
            </a:r>
            <a:r>
              <a:rPr lang="ru-RU" sz="2800" b="0" dirty="0" smtClean="0"/>
              <a:t> до баз </a:t>
            </a:r>
            <a:r>
              <a:rPr lang="ru-RU" sz="2800" b="0" dirty="0" err="1" smtClean="0"/>
              <a:t>даних</a:t>
            </a:r>
            <a:r>
              <a:rPr lang="ru-RU" sz="2800" b="0" dirty="0" smtClean="0"/>
              <a:t>, доступ до </a:t>
            </a:r>
            <a:r>
              <a:rPr lang="ru-RU" sz="2800" b="0" dirty="0" err="1" smtClean="0"/>
              <a:t>файлів</a:t>
            </a:r>
            <a:r>
              <a:rPr lang="ru-RU" sz="2800" b="0" dirty="0" smtClean="0"/>
              <a:t>, </a:t>
            </a:r>
            <a:r>
              <a:rPr lang="ru-RU" sz="2800" b="0" dirty="0" err="1" smtClean="0"/>
              <a:t>пересиланню</a:t>
            </a:r>
            <a:r>
              <a:rPr lang="ru-RU" sz="2800" b="0" dirty="0" smtClean="0"/>
              <a:t> </a:t>
            </a:r>
            <a:r>
              <a:rPr lang="ru-RU" sz="2800" b="0" dirty="0" err="1" smtClean="0"/>
              <a:t>електронної</a:t>
            </a:r>
            <a:r>
              <a:rPr lang="ru-RU" sz="2800" b="0" dirty="0" smtClean="0"/>
              <a:t> </a:t>
            </a:r>
            <a:r>
              <a:rPr lang="ru-RU" sz="2800" b="0" dirty="0" err="1" smtClean="0"/>
              <a:t>пошти</a:t>
            </a:r>
            <a:r>
              <a:rPr lang="ru-RU" sz="2800" b="0" dirty="0" smtClean="0"/>
              <a:t>. </a:t>
            </a:r>
            <a:r>
              <a:rPr lang="ru-RU" sz="2800" b="0" dirty="0" err="1" smtClean="0"/>
              <a:t>Також</a:t>
            </a:r>
            <a:r>
              <a:rPr lang="ru-RU" sz="2800" b="0" dirty="0" smtClean="0"/>
              <a:t> </a:t>
            </a:r>
            <a:r>
              <a:rPr lang="ru-RU" sz="2800" b="0" dirty="0" err="1" smtClean="0"/>
              <a:t>відповідає</a:t>
            </a:r>
            <a:r>
              <a:rPr lang="ru-RU" sz="2800" b="0" dirty="0" smtClean="0"/>
              <a:t> за передачу </a:t>
            </a:r>
            <a:r>
              <a:rPr lang="ru-RU" sz="2800" b="0" dirty="0" err="1" smtClean="0"/>
              <a:t>службової</a:t>
            </a:r>
            <a:r>
              <a:rPr lang="ru-RU" sz="2800" b="0" dirty="0" smtClean="0"/>
              <a:t> </a:t>
            </a:r>
            <a:r>
              <a:rPr lang="ru-RU" sz="2800" b="0" dirty="0" err="1" smtClean="0"/>
              <a:t>інформації</a:t>
            </a:r>
            <a:r>
              <a:rPr lang="ru-RU" sz="2800" b="0" dirty="0" smtClean="0"/>
              <a:t>, </a:t>
            </a:r>
            <a:r>
              <a:rPr lang="ru-RU" sz="2800" b="0" dirty="0" err="1" smtClean="0"/>
              <a:t>надає</a:t>
            </a:r>
            <a:r>
              <a:rPr lang="ru-RU" sz="2800" b="0" dirty="0" smtClean="0"/>
              <a:t> </a:t>
            </a:r>
            <a:r>
              <a:rPr lang="ru-RU" sz="2800" b="0" dirty="0" err="1" smtClean="0"/>
              <a:t>додаткам</a:t>
            </a:r>
            <a:r>
              <a:rPr lang="ru-RU" sz="2800" b="0" dirty="0" smtClean="0"/>
              <a:t> </a:t>
            </a:r>
            <a:r>
              <a:rPr lang="ru-RU" sz="2800" b="0" dirty="0" err="1" smtClean="0"/>
              <a:t>інформацію</a:t>
            </a:r>
            <a:r>
              <a:rPr lang="ru-RU" sz="2800" b="0" dirty="0" smtClean="0"/>
              <a:t> про </a:t>
            </a:r>
            <a:r>
              <a:rPr lang="ru-RU" sz="2800" b="0" dirty="0" err="1" smtClean="0"/>
              <a:t>помилки</a:t>
            </a:r>
            <a:r>
              <a:rPr lang="ru-RU" sz="2800" b="0" dirty="0" smtClean="0"/>
              <a:t> </a:t>
            </a:r>
            <a:r>
              <a:rPr lang="ru-RU" sz="2800" b="0" dirty="0" err="1" smtClean="0"/>
              <a:t>й</a:t>
            </a:r>
            <a:r>
              <a:rPr lang="ru-RU" sz="2800" b="0" dirty="0" smtClean="0"/>
              <a:t> </a:t>
            </a:r>
            <a:r>
              <a:rPr lang="ru-RU" sz="2800" b="0" dirty="0" err="1" smtClean="0"/>
              <a:t>формує</a:t>
            </a:r>
            <a:r>
              <a:rPr lang="ru-RU" sz="2800" b="0" dirty="0" smtClean="0"/>
              <a:t> </a:t>
            </a:r>
            <a:r>
              <a:rPr lang="ru-RU" sz="2800" b="0" dirty="0" err="1" smtClean="0"/>
              <a:t>запити</a:t>
            </a:r>
            <a:r>
              <a:rPr lang="ru-RU" sz="2800" b="0" dirty="0" smtClean="0"/>
              <a:t> до </a:t>
            </a:r>
            <a:r>
              <a:rPr lang="ru-RU" sz="2800" b="0" dirty="0" err="1" smtClean="0"/>
              <a:t>рівня</a:t>
            </a:r>
            <a:r>
              <a:rPr lang="ru-RU" sz="2800" b="0" dirty="0" smtClean="0"/>
              <a:t> </a:t>
            </a:r>
            <a:r>
              <a:rPr lang="ru-RU" sz="2800" b="0" dirty="0" err="1" smtClean="0"/>
              <a:t>подання</a:t>
            </a:r>
            <a:r>
              <a:rPr lang="ru-RU" sz="2800" b="0" dirty="0" smtClean="0"/>
              <a:t>.</a:t>
            </a:r>
            <a:endParaRPr lang="ru-RU"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err="1" smtClean="0"/>
              <a:t>Основні</a:t>
            </a:r>
            <a:r>
              <a:rPr lang="ru-RU" dirty="0" smtClean="0"/>
              <a:t> </a:t>
            </a:r>
            <a:r>
              <a:rPr lang="ru-RU" dirty="0" err="1" smtClean="0"/>
              <a:t>можливості</a:t>
            </a:r>
            <a:r>
              <a:rPr lang="ru-RU" dirty="0" smtClean="0"/>
              <a:t> </a:t>
            </a:r>
            <a:r>
              <a:rPr lang="ru-RU" dirty="0" err="1" smtClean="0"/>
              <a:t>брандмауера</a:t>
            </a:r>
            <a:r>
              <a:rPr lang="ru-RU" dirty="0" smtClean="0"/>
              <a:t>:</a:t>
            </a:r>
            <a:endParaRPr lang="ru-RU" dirty="0"/>
          </a:p>
        </p:txBody>
      </p:sp>
      <p:sp>
        <p:nvSpPr>
          <p:cNvPr id="6" name="Содержимое 5"/>
          <p:cNvSpPr>
            <a:spLocks noGrp="1"/>
          </p:cNvSpPr>
          <p:nvPr>
            <p:ph idx="1"/>
          </p:nvPr>
        </p:nvSpPr>
        <p:spPr/>
        <p:txBody>
          <a:bodyPr/>
          <a:lstStyle/>
          <a:p>
            <a:pPr>
              <a:buFont typeface="Wingdings" pitchFamily="2" charset="2"/>
              <a:buChar char="Ø"/>
            </a:pP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Різні</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рівні</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захисту</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в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залежності</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від</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місця</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розташування</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комп'ютера</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pPr>
              <a:buFont typeface="Wingdings" pitchFamily="2" charset="2"/>
              <a:buChar char="Ø"/>
            </a:pP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Захист</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бездротових</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мереж (</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Wi-Fi</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uk-U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pPr>
              <a:buFont typeface="Wingdings" pitchFamily="2" charset="2"/>
              <a:buChar char="Ø"/>
            </a:pP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Мережевий</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доступ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і</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доступ</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в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Інтернет</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pPr>
              <a:buFont typeface="Wingdings" pitchFamily="2" charset="2"/>
              <a:buChar char="Ø"/>
            </a:pP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Захист</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від</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вторгнень</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pPr>
              <a:buFont typeface="Wingdings" pitchFamily="2" charset="2"/>
              <a:buChar char="Ø"/>
            </a:pP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Блокування</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pPr>
              <a:buFont typeface="Wingdings" pitchFamily="2" charset="2"/>
              <a:buChar char="Ø"/>
            </a:pPr>
            <a:r>
              <a:rPr lang="ru-RU"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Визначення</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правил.</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smtClean="0"/>
              <a:t>Брандмауер</a:t>
            </a:r>
            <a:r>
              <a:rPr lang="ru-RU" dirty="0" smtClean="0"/>
              <a:t> </a:t>
            </a:r>
            <a:r>
              <a:rPr lang="en-US" dirty="0" smtClean="0"/>
              <a:t>Dr Web:</a:t>
            </a:r>
            <a:br>
              <a:rPr lang="en-US" dirty="0" smtClean="0"/>
            </a:br>
            <a:endParaRPr lang="ru-RU" dirty="0"/>
          </a:p>
        </p:txBody>
      </p:sp>
      <p:sp>
        <p:nvSpPr>
          <p:cNvPr id="5" name="Содержимое 4"/>
          <p:cNvSpPr>
            <a:spLocks noGrp="1"/>
          </p:cNvSpPr>
          <p:nvPr>
            <p:ph idx="1"/>
          </p:nvPr>
        </p:nvSpPr>
        <p:spPr/>
        <p:txBody>
          <a:bodyPr>
            <a:normAutofit fontScale="70000" lnSpcReduction="20000"/>
          </a:bodyPr>
          <a:lstStyle/>
          <a:p>
            <a:endParaRPr lang="en-US" dirty="0" smtClean="0"/>
          </a:p>
          <a:p>
            <a:pPr>
              <a:buFont typeface="Wingdings" pitchFamily="2" charset="2"/>
              <a:buChar cha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окремою</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програмою</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а входить до складу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Антивірус</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Dr Web.</a:t>
            </a:r>
          </a:p>
          <a:p>
            <a:pPr>
              <a:buFont typeface="Wingdings" pitchFamily="2" charset="2"/>
              <a:buChar char="§"/>
            </a:pP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Захищає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нас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від</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несанкціонованого</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доступу до нашими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даними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здатний</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запобігти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їх</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відплив</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мережі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блокує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підозрілі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з'єднання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на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рівні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додатків</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пакетів</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buFont typeface="Wingdings" pitchFamily="2" charset="2"/>
              <a:buChar char="§"/>
            </a:pP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Контролює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підключення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на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рівні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додатків</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дозволяючи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контролювати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доступ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конкретних</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необхідних</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програм</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процесів</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до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ресурсів</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мережі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Також</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реєструє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всі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спроби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отримати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доступ до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мережі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відображає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журналі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додатків</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buFont typeface="Wingdings" pitchFamily="2" charset="2"/>
              <a:buChar cha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рівні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пакетів</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фільтрує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контролює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доступ до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мережі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Інтернет</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незалежно</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від</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програм</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ініціюють</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підключення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buFont typeface="Wingdings" pitchFamily="2" charset="2"/>
              <a:buChar char="§"/>
            </a:pP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ігровий</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режим"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при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його</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включенні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з'являється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вікно</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із</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запитом на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створення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правил (поверх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всіх</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вікон</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з'єднання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програми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яке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запущене</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повно</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екранному</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режимі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buFont typeface="Wingdings" pitchFamily="2" charset="2"/>
              <a:buChar char="§"/>
            </a:pP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Здійснює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моніторинг</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додатків</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використовують</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мережу в реальному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часі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володіє</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функцією</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примусового</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завершення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з'єднання</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TS102895266</Template>
  <TotalTime>114</TotalTime>
  <Words>300</Words>
  <Application>Microsoft Office PowerPoint</Application>
  <PresentationFormat>Экран (4:3)</PresentationFormat>
  <Paragraphs>66</Paragraphs>
  <Slides>16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Business Contrast 16x9</vt:lpstr>
      <vt:lpstr>Поняття брандмауэра</vt:lpstr>
      <vt:lpstr>План</vt:lpstr>
      <vt:lpstr>Слайд 3</vt:lpstr>
      <vt:lpstr> Всі брандмауэри можна розділити на три типи</vt:lpstr>
      <vt:lpstr>Пакетний фільтр</vt:lpstr>
      <vt:lpstr>Рівень з’єднання призначений для передачі даних від фізичного рівня до мережевого та навпаки. Мережева карта в комп’ютері – приклад реалізації рівня з’єднання. Вона залежить від мережевої технології.</vt:lpstr>
      <vt:lpstr>Прикладний рівень (англ. Application layer) — верхній (7-й) рівень моделі OSI, забезпечує взаємодію мережі й користувача. Рівень дозволяє додаткам користувача доступ до мережних служб, таким як оброблювач запитів до баз даних, доступ до файлів, пересиланню електронної пошти. Також відповідає за передачу службової інформації, надає додаткам інформацію про помилки й формує запити до рівня подання.</vt:lpstr>
      <vt:lpstr>Основні можливості брандмауера:</vt:lpstr>
      <vt:lpstr>Брандмауер Dr Web: </vt:lpstr>
      <vt:lpstr>Настройки  Брандмауэра Dr Web:</vt:lpstr>
      <vt:lpstr>Слайд 11</vt:lpstr>
      <vt:lpstr>Налаштування батьківських додатків:</vt:lpstr>
      <vt:lpstr>Інтерфейси</vt:lpstr>
      <vt:lpstr>Додаткові налаштування брандмауера</vt:lpstr>
      <vt:lpstr>Скидання налаштувань</vt:lpstr>
      <vt:lpstr>Дякуємо за увагу</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брандмауэра</dc:title>
  <dc:creator>я</dc:creator>
  <cp:lastModifiedBy>я</cp:lastModifiedBy>
  <cp:revision>12</cp:revision>
  <dcterms:created xsi:type="dcterms:W3CDTF">2013-04-15T13:09:33Z</dcterms:created>
  <dcterms:modified xsi:type="dcterms:W3CDTF">2013-04-15T15:04:27Z</dcterms:modified>
</cp:coreProperties>
</file>