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9" r:id="rId11"/>
    <p:sldId id="265" r:id="rId12"/>
    <p:sldId id="270" r:id="rId13"/>
    <p:sldId id="266" r:id="rId14"/>
    <p:sldId id="267" r:id="rId15"/>
    <p:sldId id="268" r:id="rId16"/>
    <p:sldId id="271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4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0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55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95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13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51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5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67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4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4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4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8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0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1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2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0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A15325-9DA1-4A38-AAF9-D0B35C76EAA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E07CA-9527-431C-9519-6F9D60AE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31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4890" y="1188653"/>
            <a:ext cx="52854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0" i="0" dirty="0" smtClean="0">
                <a:solidFill>
                  <a:schemeClr val="bg1"/>
                </a:solidFill>
                <a:effectLst/>
                <a:latin typeface="+mj-lt"/>
              </a:rPr>
              <a:t>Australia</a:t>
            </a:r>
            <a:endParaRPr lang="en-US" sz="96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2562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0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3991" y="596766"/>
            <a:ext cx="35035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</a:rPr>
              <a:t>Culture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35781" y="305661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dirty="0" smtClean="0">
                <a:effectLst/>
              </a:rPr>
              <a:t>Since 1788, the basis of Australian culture has been strongly influenced by </a:t>
            </a:r>
            <a:r>
              <a:rPr lang="en-US" b="0" i="0" u="none" strike="noStrike" dirty="0" smtClean="0">
                <a:effectLst/>
              </a:rPr>
              <a:t>Anglo-Celtic</a:t>
            </a:r>
            <a:r>
              <a:rPr lang="en-US" b="0" i="0" dirty="0" smtClean="0">
                <a:effectLst/>
              </a:rPr>
              <a:t> </a:t>
            </a:r>
            <a:r>
              <a:rPr lang="en-US" b="0" i="0" u="none" strike="noStrike" dirty="0" smtClean="0">
                <a:effectLst/>
              </a:rPr>
              <a:t>Western culture</a:t>
            </a:r>
            <a:r>
              <a:rPr lang="en-US" b="0" i="0" dirty="0" smtClean="0">
                <a:effectLst/>
              </a:rPr>
              <a:t>. Distinctive cultural features have also arisen from Australia's natural environment and Indigenous cultures. Since the mid-20th century, </a:t>
            </a:r>
            <a:r>
              <a:rPr lang="en-US" b="0" i="0" u="none" strike="noStrike" dirty="0" smtClean="0">
                <a:effectLst/>
              </a:rPr>
              <a:t>American popular culture</a:t>
            </a:r>
            <a:r>
              <a:rPr lang="en-US" b="0" i="0" dirty="0" smtClean="0">
                <a:effectLst/>
              </a:rPr>
              <a:t> has strongly influenced Australia, particularly through television and cinema. Other cultural influences come from </a:t>
            </a:r>
            <a:r>
              <a:rPr lang="en-US" b="0" i="0" dirty="0" err="1" smtClean="0">
                <a:effectLst/>
              </a:rPr>
              <a:t>neighbouring</a:t>
            </a:r>
            <a:r>
              <a:rPr lang="en-US" b="0" i="0" dirty="0" smtClean="0">
                <a:effectLst/>
              </a:rPr>
              <a:t> Asian countries, and through large-scale immigration from non-English-speaking nations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55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47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5137" y="625642"/>
            <a:ext cx="2136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+mj-lt"/>
              </a:rPr>
              <a:t>Arts</a:t>
            </a:r>
            <a:endParaRPr lang="ru-RU" sz="60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9978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0" i="0" dirty="0" smtClean="0">
                <a:effectLst/>
              </a:rPr>
              <a:t>Australian visual arts are thought to have begun with the </a:t>
            </a:r>
            <a:r>
              <a:rPr lang="en-US" b="0" i="0" u="none" strike="noStrike" dirty="0" smtClean="0">
                <a:effectLst/>
              </a:rPr>
              <a:t>cave paintings</a:t>
            </a:r>
            <a:r>
              <a:rPr lang="en-US" b="0" i="0" dirty="0" smtClean="0">
                <a:effectLst/>
              </a:rPr>
              <a:t>, </a:t>
            </a:r>
            <a:r>
              <a:rPr lang="en-US" b="0" i="0" u="none" strike="noStrike" dirty="0" smtClean="0">
                <a:effectLst/>
              </a:rPr>
              <a:t>rock engravings</a:t>
            </a:r>
            <a:r>
              <a:rPr lang="en-US" b="0" i="0" dirty="0" smtClean="0">
                <a:effectLst/>
              </a:rPr>
              <a:t> and </a:t>
            </a:r>
            <a:r>
              <a:rPr lang="en-US" b="0" i="0" u="none" strike="noStrike" dirty="0" smtClean="0">
                <a:effectLst/>
              </a:rPr>
              <a:t>body painting</a:t>
            </a:r>
            <a:r>
              <a:rPr lang="en-US" b="0" i="0" dirty="0" smtClean="0">
                <a:effectLst/>
              </a:rPr>
              <a:t> of its Indigenous peoples. The traditions of Indigenous Australians are largely transmitted orally, through ceremony and the telling of </a:t>
            </a:r>
            <a:r>
              <a:rPr lang="en-US" b="0" i="0" u="none" strike="noStrike" dirty="0" smtClean="0">
                <a:effectLst/>
              </a:rPr>
              <a:t>Dreamtime</a:t>
            </a:r>
            <a:r>
              <a:rPr lang="en-US" b="0" i="0" dirty="0" smtClean="0">
                <a:effectLst/>
              </a:rPr>
              <a:t> stories. From the time of European settlement, a theme in Australian art has been the natural landscape, seen for example in the works of </a:t>
            </a:r>
            <a:r>
              <a:rPr lang="en-US" b="0" i="0" u="none" strike="noStrike" dirty="0" smtClean="0">
                <a:effectLst/>
              </a:rPr>
              <a:t>Albert </a:t>
            </a:r>
            <a:r>
              <a:rPr lang="en-US" b="0" i="0" u="none" strike="noStrike" dirty="0" err="1" smtClean="0">
                <a:effectLst/>
              </a:rPr>
              <a:t>Namatjira</a:t>
            </a:r>
            <a:r>
              <a:rPr lang="en-US" b="0" i="0" dirty="0" smtClean="0">
                <a:effectLst/>
              </a:rPr>
              <a:t>, </a:t>
            </a:r>
            <a:r>
              <a:rPr lang="en-US" b="0" i="0" u="none" strike="noStrike" dirty="0" smtClean="0">
                <a:effectLst/>
              </a:rPr>
              <a:t>Arthur </a:t>
            </a:r>
            <a:r>
              <a:rPr lang="en-US" b="0" i="0" u="none" strike="noStrike" dirty="0" err="1" smtClean="0">
                <a:effectLst/>
              </a:rPr>
              <a:t>Streeton</a:t>
            </a:r>
            <a:r>
              <a:rPr lang="en-US" b="0" i="0" dirty="0" smtClean="0">
                <a:effectLst/>
              </a:rPr>
              <a:t> and others associated with the </a:t>
            </a:r>
            <a:r>
              <a:rPr lang="en-US" b="0" i="0" u="none" strike="noStrike" dirty="0" smtClean="0">
                <a:effectLst/>
              </a:rPr>
              <a:t>Heidelberg School</a:t>
            </a:r>
            <a:r>
              <a:rPr lang="en-US" dirty="0"/>
              <a:t> </a:t>
            </a:r>
            <a:r>
              <a:rPr lang="en-US" b="0" i="0" dirty="0" smtClean="0">
                <a:effectLst/>
              </a:rPr>
              <a:t>and </a:t>
            </a:r>
            <a:r>
              <a:rPr lang="en-US" b="0" i="0" u="none" strike="noStrike" dirty="0" smtClean="0">
                <a:effectLst/>
              </a:rPr>
              <a:t>Arthur Boyd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199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500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3121" y="164250"/>
            <a:ext cx="22317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0" dirty="0" smtClean="0">
                <a:effectLst/>
                <a:latin typeface="+mj-lt"/>
              </a:rPr>
              <a:t>Media</a:t>
            </a:r>
            <a:endParaRPr lang="en-US" sz="6000" b="1" i="0" dirty="0"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7208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0" i="0" dirty="0" smtClean="0">
                <a:effectLst/>
              </a:rPr>
              <a:t>The </a:t>
            </a:r>
            <a:r>
              <a:rPr lang="en-US" b="0" i="0" u="none" strike="noStrike" dirty="0" smtClean="0">
                <a:effectLst/>
              </a:rPr>
              <a:t>Australian cinema industry</a:t>
            </a:r>
            <a:r>
              <a:rPr lang="en-US" b="0" i="0" dirty="0" smtClean="0">
                <a:effectLst/>
              </a:rPr>
              <a:t> began with the 1906 release of </a:t>
            </a:r>
            <a:r>
              <a:rPr lang="en-US" b="0" i="1" u="none" strike="noStrike" dirty="0" smtClean="0">
                <a:effectLst/>
              </a:rPr>
              <a:t>The Story of the Kelly Gang</a:t>
            </a:r>
            <a:r>
              <a:rPr lang="en-US" b="0" i="0" dirty="0" smtClean="0">
                <a:effectLst/>
              </a:rPr>
              <a:t>, which is regarded as being the world's first </a:t>
            </a:r>
            <a:r>
              <a:rPr lang="en-US" b="0" i="0" u="none" strike="noStrike" dirty="0" smtClean="0">
                <a:effectLst/>
              </a:rPr>
              <a:t>feature-length</a:t>
            </a:r>
            <a:r>
              <a:rPr lang="en-US" b="0" i="0" dirty="0" smtClean="0">
                <a:effectLst/>
              </a:rPr>
              <a:t> film; but both Australian feature film production and the distribution of British-made features declined dramatically after World War I as American studios and distributors </a:t>
            </a:r>
            <a:r>
              <a:rPr lang="en-US" b="0" i="0" dirty="0" err="1" smtClean="0">
                <a:effectLst/>
              </a:rPr>
              <a:t>monopolised</a:t>
            </a:r>
            <a:r>
              <a:rPr lang="en-US" b="0" i="0" dirty="0" smtClean="0">
                <a:effectLst/>
              </a:rPr>
              <a:t> the industry, and by the 1930s around 95% of the feature films screened in Australia were produced in </a:t>
            </a:r>
            <a:r>
              <a:rPr lang="en-US" b="0" i="0" u="none" strike="noStrike" dirty="0" smtClean="0">
                <a:effectLst/>
              </a:rPr>
              <a:t>Hollywood</a:t>
            </a:r>
            <a:r>
              <a:rPr lang="en-US" b="0" i="0" dirty="0" smtClean="0">
                <a:effectLst/>
              </a:rPr>
              <a:t>. By the late 1950s feature film production in Australia had effectively ceased and there were no all-Australian feature films made in the decade between 1959 and 1969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49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1410" y="5765533"/>
            <a:ext cx="620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Frame </a:t>
            </a:r>
            <a:r>
              <a:rPr lang="en-US" sz="3600" dirty="0"/>
              <a:t>from the film "Australia"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0532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06905"/>
            <a:ext cx="124743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Thank you for your </a:t>
            </a:r>
            <a:r>
              <a:rPr lang="en-US" sz="9600" dirty="0" smtClean="0"/>
              <a:t>attention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7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14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 1 January 1901, the six colonies federated, forming the Commonwealth of Australia. Since Federation, Australia has maintained a stable liberal democratic political system that functions as </a:t>
            </a:r>
            <a:r>
              <a:rPr lang="en-US" sz="2400" dirty="0" err="1">
                <a:solidFill>
                  <a:schemeClr val="bg1"/>
                </a:solidFill>
              </a:rPr>
              <a:t>afederal</a:t>
            </a:r>
            <a:r>
              <a:rPr lang="en-US" sz="2400" dirty="0">
                <a:solidFill>
                  <a:schemeClr val="bg1"/>
                </a:solidFill>
              </a:rPr>
              <a:t> parliamentary </a:t>
            </a:r>
            <a:r>
              <a:rPr lang="en-US" sz="2400" dirty="0" smtClean="0">
                <a:solidFill>
                  <a:schemeClr val="bg1"/>
                </a:solidFill>
              </a:rPr>
              <a:t>democracy and</a:t>
            </a:r>
            <a:r>
              <a:rPr lang="en-US" sz="2400" dirty="0">
                <a:solidFill>
                  <a:schemeClr val="bg1"/>
                </a:solidFill>
              </a:rPr>
              <a:t> constitutional monarchy. The federation comprises six states and several territories. The population of 23.1 </a:t>
            </a:r>
            <a:r>
              <a:rPr lang="en-US" sz="2400" dirty="0" smtClean="0">
                <a:solidFill>
                  <a:schemeClr val="bg1"/>
                </a:solidFill>
              </a:rPr>
              <a:t>million</a:t>
            </a:r>
            <a:r>
              <a:rPr lang="en-US" sz="2400" dirty="0">
                <a:solidFill>
                  <a:schemeClr val="bg1"/>
                </a:solidFill>
              </a:rPr>
              <a:t> is highly </a:t>
            </a:r>
            <a:r>
              <a:rPr lang="en-US" sz="2400" dirty="0" err="1">
                <a:solidFill>
                  <a:schemeClr val="bg1"/>
                </a:solidFill>
              </a:rPr>
              <a:t>urbanised</a:t>
            </a:r>
            <a:r>
              <a:rPr lang="en-US" sz="2400" dirty="0">
                <a:solidFill>
                  <a:schemeClr val="bg1"/>
                </a:solidFill>
              </a:rPr>
              <a:t> and heavily concentrated in the eastern </a:t>
            </a:r>
            <a:r>
              <a:rPr lang="en-US" sz="2400" dirty="0" smtClean="0">
                <a:solidFill>
                  <a:schemeClr val="bg1"/>
                </a:solidFill>
              </a:rPr>
              <a:t>states. </a:t>
            </a:r>
            <a:r>
              <a:rPr lang="en-US" sz="2400" dirty="0">
                <a:solidFill>
                  <a:schemeClr val="bg1"/>
                </a:solidFill>
              </a:rPr>
              <a:t>The capital of Australia, Canberra.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9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9098" y="5731777"/>
            <a:ext cx="8066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0" i="0" dirty="0" smtClean="0">
                <a:effectLst/>
              </a:rPr>
              <a:t>One of the largest cities in Sydney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7632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46" y="2496219"/>
            <a:ext cx="119449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</a:t>
            </a:r>
            <a:r>
              <a:rPr lang="en-US" sz="3200" b="0" i="0" dirty="0" smtClean="0">
                <a:effectLst/>
              </a:rPr>
              <a:t>fficially the </a:t>
            </a:r>
            <a:r>
              <a:rPr lang="en-US" sz="3200" b="1" i="0" dirty="0" smtClean="0">
                <a:effectLst/>
              </a:rPr>
              <a:t>Commonwealth of Australia</a:t>
            </a:r>
            <a:r>
              <a:rPr lang="en-US" sz="3200" b="0" i="0" dirty="0" smtClean="0">
                <a:effectLst/>
              </a:rPr>
              <a:t>, is a country comprising the mainland of the </a:t>
            </a:r>
            <a:r>
              <a:rPr lang="en-US" sz="3200" b="0" i="0" u="none" strike="noStrike" dirty="0" smtClean="0">
                <a:effectLst/>
              </a:rPr>
              <a:t>Australian continent</a:t>
            </a:r>
            <a:r>
              <a:rPr lang="en-US" sz="3200" b="0" i="0" dirty="0" smtClean="0">
                <a:effectLst/>
              </a:rPr>
              <a:t>, the island of </a:t>
            </a:r>
            <a:r>
              <a:rPr lang="en-US" sz="3200" b="0" i="0" u="none" strike="noStrike" dirty="0" smtClean="0">
                <a:effectLst/>
              </a:rPr>
              <a:t>Tasmania</a:t>
            </a:r>
            <a:r>
              <a:rPr lang="en-US" sz="3200" b="0" i="0" dirty="0" smtClean="0">
                <a:effectLst/>
              </a:rPr>
              <a:t>, and numerous </a:t>
            </a:r>
            <a:r>
              <a:rPr lang="en-US" sz="3200" b="0" i="0" u="none" strike="noStrike" dirty="0" smtClean="0">
                <a:effectLst/>
              </a:rPr>
              <a:t>smaller islands</a:t>
            </a:r>
            <a:r>
              <a:rPr lang="en-US" sz="3200" b="0" i="0" dirty="0" smtClean="0">
                <a:effectLst/>
              </a:rPr>
              <a:t>. It is the world's </a:t>
            </a:r>
            <a:r>
              <a:rPr lang="en-US" sz="3200" b="0" i="0" u="none" strike="noStrike" dirty="0" smtClean="0">
                <a:effectLst/>
              </a:rPr>
              <a:t>sixth-largest country by total area</a:t>
            </a:r>
            <a:r>
              <a:rPr lang="en-US" sz="3200" b="0" i="0" dirty="0" smtClean="0">
                <a:effectLst/>
              </a:rPr>
              <a:t>. </a:t>
            </a:r>
            <a:r>
              <a:rPr lang="en-US" sz="3200" b="0" i="0" dirty="0" err="1" smtClean="0">
                <a:effectLst/>
              </a:rPr>
              <a:t>Neighbouring</a:t>
            </a:r>
            <a:r>
              <a:rPr lang="en-US" sz="3200" b="0" i="0" dirty="0" smtClean="0">
                <a:effectLst/>
              </a:rPr>
              <a:t> countries include </a:t>
            </a:r>
            <a:r>
              <a:rPr lang="en-US" sz="3200" b="0" i="0" u="none" strike="noStrike" dirty="0" smtClean="0">
                <a:effectLst/>
              </a:rPr>
              <a:t>Indonesia</a:t>
            </a:r>
            <a:r>
              <a:rPr lang="en-US" sz="3200" b="0" i="0" dirty="0" smtClean="0">
                <a:effectLst/>
              </a:rPr>
              <a:t>, </a:t>
            </a:r>
            <a:r>
              <a:rPr lang="en-US" sz="3200" b="0" i="0" u="none" strike="noStrike" dirty="0" smtClean="0">
                <a:effectLst/>
              </a:rPr>
              <a:t>East Timor</a:t>
            </a:r>
            <a:r>
              <a:rPr lang="en-US" sz="3200" b="0" i="0" dirty="0" smtClean="0">
                <a:effectLst/>
              </a:rPr>
              <a:t> and </a:t>
            </a:r>
            <a:r>
              <a:rPr lang="en-US" sz="3200" b="0" i="0" u="none" strike="noStrike" dirty="0" smtClean="0">
                <a:effectLst/>
              </a:rPr>
              <a:t>Papua New Guinea</a:t>
            </a:r>
            <a:r>
              <a:rPr lang="en-US" sz="3200" b="0" i="0" dirty="0" smtClean="0">
                <a:effectLst/>
              </a:rPr>
              <a:t> to the north; the </a:t>
            </a:r>
            <a:r>
              <a:rPr lang="en-US" sz="3200" b="0" i="0" u="none" strike="noStrike" dirty="0" smtClean="0">
                <a:effectLst/>
              </a:rPr>
              <a:t>Solomon Islands</a:t>
            </a:r>
            <a:r>
              <a:rPr lang="en-US" sz="3200" b="0" i="0" dirty="0" smtClean="0">
                <a:effectLst/>
              </a:rPr>
              <a:t>, </a:t>
            </a:r>
            <a:r>
              <a:rPr lang="en-US" sz="3200" b="0" i="0" u="none" strike="noStrike" dirty="0" smtClean="0">
                <a:effectLst/>
              </a:rPr>
              <a:t>Vanuatu</a:t>
            </a:r>
            <a:r>
              <a:rPr lang="en-US" sz="3200" b="0" i="0" dirty="0" smtClean="0">
                <a:effectLst/>
              </a:rPr>
              <a:t> and </a:t>
            </a:r>
            <a:r>
              <a:rPr lang="en-US" sz="3200" b="0" i="0" u="none" strike="noStrike" dirty="0" smtClean="0">
                <a:effectLst/>
              </a:rPr>
              <a:t>New Caledonia </a:t>
            </a:r>
            <a:r>
              <a:rPr lang="en-US" sz="3200" b="0" i="0" dirty="0" smtClean="0">
                <a:effectLst/>
              </a:rPr>
              <a:t>to the north-east; and </a:t>
            </a:r>
            <a:r>
              <a:rPr lang="en-US" sz="3200" b="0" i="0" u="none" strike="noStrike" dirty="0" smtClean="0">
                <a:effectLst/>
              </a:rPr>
              <a:t>New Zealand</a:t>
            </a:r>
            <a:r>
              <a:rPr lang="en-US" sz="3200" b="0" i="0" dirty="0" smtClean="0">
                <a:effectLst/>
              </a:rPr>
              <a:t> to the south-east.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5450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0"/>
            <a:ext cx="3937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effectLst/>
              </a:rPr>
              <a:t>Australia is a </a:t>
            </a:r>
            <a:r>
              <a:rPr lang="en-US" b="0" i="0" u="none" strike="noStrike" dirty="0" smtClean="0">
                <a:effectLst/>
              </a:rPr>
              <a:t>developed country</a:t>
            </a:r>
            <a:r>
              <a:rPr lang="en-US" b="0" i="0" dirty="0" smtClean="0">
                <a:effectLst/>
              </a:rPr>
              <a:t> and one of the wealthiest in the world, with the </a:t>
            </a:r>
            <a:r>
              <a:rPr lang="en-US" b="0" i="0" u="none" strike="noStrike" dirty="0" smtClean="0">
                <a:effectLst/>
              </a:rPr>
              <a:t>world's 12th-largest economy</a:t>
            </a:r>
            <a:r>
              <a:rPr lang="en-US" b="0" i="0" dirty="0" smtClean="0">
                <a:effectLst/>
              </a:rPr>
              <a:t>. In 2012 Australia had the world's </a:t>
            </a:r>
            <a:r>
              <a:rPr lang="en-US" b="0" i="0" u="none" strike="noStrike" dirty="0" smtClean="0">
                <a:effectLst/>
              </a:rPr>
              <a:t>fifth-highest per capita income</a:t>
            </a:r>
            <a:r>
              <a:rPr lang="en-US" b="0" i="0" dirty="0" smtClean="0">
                <a:effectLst/>
              </a:rPr>
              <a:t>, Australia's military expenditure is the </a:t>
            </a:r>
            <a:r>
              <a:rPr lang="en-US" b="0" i="0" u="none" strike="noStrike" dirty="0" smtClean="0">
                <a:effectLst/>
              </a:rPr>
              <a:t>world's 13th-largest</a:t>
            </a:r>
            <a:r>
              <a:rPr lang="en-US" b="0" i="0" dirty="0" smtClean="0">
                <a:effectLst/>
              </a:rPr>
              <a:t>. With the </a:t>
            </a:r>
            <a:r>
              <a:rPr lang="en-US" b="0" i="0" u="none" strike="noStrike" dirty="0" smtClean="0">
                <a:effectLst/>
              </a:rPr>
              <a:t>second-highest human development index globally</a:t>
            </a:r>
            <a:r>
              <a:rPr lang="en-US" b="0" i="0" dirty="0" smtClean="0">
                <a:effectLst/>
              </a:rPr>
              <a:t>, Australia </a:t>
            </a:r>
            <a:r>
              <a:rPr lang="en-US" b="0" i="0" u="none" strike="noStrike" dirty="0" smtClean="0">
                <a:effectLst/>
              </a:rPr>
              <a:t>ranks highly</a:t>
            </a:r>
            <a:r>
              <a:rPr lang="en-US" b="0" i="0" dirty="0" smtClean="0">
                <a:effectLst/>
              </a:rPr>
              <a:t> in many international comparisons of national performance, such as quality of life, health, education, </a:t>
            </a:r>
            <a:r>
              <a:rPr lang="en-US" b="0" i="0" u="none" strike="noStrike" dirty="0" smtClean="0">
                <a:effectLst/>
              </a:rPr>
              <a:t>economic freedom</a:t>
            </a:r>
            <a:r>
              <a:rPr lang="en-US" b="0" i="0" dirty="0" smtClean="0">
                <a:effectLst/>
              </a:rPr>
              <a:t>, and the protection of </a:t>
            </a:r>
            <a:r>
              <a:rPr lang="en-US" b="0" i="0" u="none" strike="noStrike" dirty="0" smtClean="0">
                <a:effectLst/>
              </a:rPr>
              <a:t>civil liberties</a:t>
            </a:r>
            <a:r>
              <a:rPr lang="en-US" b="0" i="0" dirty="0" smtClean="0">
                <a:effectLst/>
              </a:rPr>
              <a:t> and political rights.</a:t>
            </a:r>
            <a:r>
              <a:rPr lang="en-US" baseline="30000" dirty="0" smtClean="0"/>
              <a:t> </a:t>
            </a:r>
            <a:r>
              <a:rPr lang="en-US" b="0" i="0" dirty="0" smtClean="0">
                <a:effectLst/>
              </a:rPr>
              <a:t>Australia is a member of the </a:t>
            </a:r>
            <a:r>
              <a:rPr lang="en-US" b="0" i="0" u="sng" dirty="0" smtClean="0">
                <a:effectLst/>
              </a:rPr>
              <a:t>United Nations</a:t>
            </a:r>
            <a:r>
              <a:rPr lang="en-US" b="0" i="0" dirty="0" smtClean="0">
                <a:effectLst/>
              </a:rPr>
              <a:t>, </a:t>
            </a:r>
            <a:r>
              <a:rPr lang="en-US" b="0" i="0" u="none" strike="noStrike" dirty="0" smtClean="0">
                <a:effectLst/>
              </a:rPr>
              <a:t>G20</a:t>
            </a:r>
            <a:r>
              <a:rPr lang="en-US" b="0" i="0" dirty="0" smtClean="0">
                <a:effectLst/>
              </a:rPr>
              <a:t>, </a:t>
            </a:r>
            <a:r>
              <a:rPr lang="en-US" b="0" i="0" u="none" strike="noStrike" dirty="0" smtClean="0">
                <a:effectLst/>
              </a:rPr>
              <a:t>Commonwealth of Nations</a:t>
            </a:r>
            <a:r>
              <a:rPr lang="en-US" b="0" i="0" dirty="0" smtClean="0">
                <a:effectLst/>
              </a:rPr>
              <a:t>, </a:t>
            </a:r>
            <a:r>
              <a:rPr lang="en-US" b="0" i="0" u="none" strike="noStrike" dirty="0" smtClean="0">
                <a:effectLst/>
              </a:rPr>
              <a:t>ANZUS</a:t>
            </a:r>
            <a:r>
              <a:rPr lang="en-US" b="0" i="0" dirty="0" smtClean="0">
                <a:effectLst/>
              </a:rPr>
              <a:t>, </a:t>
            </a:r>
            <a:r>
              <a:rPr lang="en-US" b="0" i="0" u="none" strike="noStrike" dirty="0" err="1" smtClean="0">
                <a:effectLst/>
              </a:rPr>
              <a:t>Organisation</a:t>
            </a:r>
            <a:r>
              <a:rPr lang="en-US" b="0" i="0" u="none" strike="noStrike" dirty="0" smtClean="0">
                <a:effectLst/>
              </a:rPr>
              <a:t> for Economic Co-operation and Development</a:t>
            </a:r>
            <a:r>
              <a:rPr lang="en-US" b="0" i="0" dirty="0" smtClean="0">
                <a:effectLst/>
              </a:rPr>
              <a:t> (OECD), </a:t>
            </a:r>
            <a:r>
              <a:rPr lang="en-US" b="0" i="0" u="none" strike="noStrike" dirty="0" smtClean="0">
                <a:effectLst/>
              </a:rPr>
              <a:t>World Trade Organization</a:t>
            </a:r>
            <a:r>
              <a:rPr lang="en-US" b="0" i="0" dirty="0" smtClean="0">
                <a:effectLst/>
              </a:rPr>
              <a:t>, </a:t>
            </a:r>
            <a:r>
              <a:rPr lang="en-US" b="0" i="0" u="none" strike="noStrike" dirty="0" smtClean="0">
                <a:effectLst/>
              </a:rPr>
              <a:t>Asia-Pacific Economic Cooperation</a:t>
            </a:r>
            <a:r>
              <a:rPr lang="en-US" b="0" i="0" dirty="0" smtClean="0">
                <a:effectLst/>
              </a:rPr>
              <a:t>, and the </a:t>
            </a:r>
            <a:r>
              <a:rPr lang="en-US" b="0" i="0" u="none" strike="noStrike" dirty="0" smtClean="0">
                <a:effectLst/>
              </a:rPr>
              <a:t>Pacific Islands Forum</a:t>
            </a:r>
            <a:r>
              <a:rPr lang="en-US" b="0" i="0" dirty="0" smtClean="0">
                <a:solidFill>
                  <a:srgbClr val="000000"/>
                </a:solidFill>
                <a:effectLst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0"/>
            <a:ext cx="825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3394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0" i="0" dirty="0" smtClean="0">
                <a:solidFill>
                  <a:schemeClr val="bg1"/>
                </a:solidFill>
                <a:effectLst/>
              </a:rPr>
              <a:t>Although most of Australia is semi-arid or desert, it includes a diverse range of habitats from </a:t>
            </a:r>
            <a:r>
              <a:rPr lang="en-US" b="0" i="0" u="none" strike="noStrike" dirty="0" smtClean="0">
                <a:solidFill>
                  <a:schemeClr val="bg1"/>
                </a:solidFill>
                <a:effectLst/>
              </a:rPr>
              <a:t>alpine</a:t>
            </a:r>
            <a:r>
              <a:rPr lang="en-US" b="0" i="0" dirty="0" smtClean="0">
                <a:solidFill>
                  <a:schemeClr val="bg1"/>
                </a:solidFill>
                <a:effectLst/>
              </a:rPr>
              <a:t> heaths to </a:t>
            </a:r>
            <a:r>
              <a:rPr lang="en-US" b="0" i="0" u="none" strike="noStrike" dirty="0" smtClean="0">
                <a:solidFill>
                  <a:schemeClr val="bg1"/>
                </a:solidFill>
                <a:effectLst/>
              </a:rPr>
              <a:t>tropical rainforests</a:t>
            </a:r>
            <a:r>
              <a:rPr lang="en-US" b="0" i="0" dirty="0" smtClean="0">
                <a:solidFill>
                  <a:schemeClr val="bg1"/>
                </a:solidFill>
                <a:effectLst/>
              </a:rPr>
              <a:t>, and is </a:t>
            </a:r>
            <a:r>
              <a:rPr lang="en-US" b="0" i="0" dirty="0" err="1" smtClean="0">
                <a:solidFill>
                  <a:schemeClr val="bg1"/>
                </a:solidFill>
                <a:effectLst/>
              </a:rPr>
              <a:t>recognised</a:t>
            </a:r>
            <a:r>
              <a:rPr lang="en-US" b="0" i="0" dirty="0" smtClean="0">
                <a:solidFill>
                  <a:schemeClr val="bg1"/>
                </a:solidFill>
                <a:effectLst/>
              </a:rPr>
              <a:t> as a </a:t>
            </a:r>
            <a:r>
              <a:rPr lang="en-US" b="0" i="0" u="none" strike="noStrike" dirty="0" err="1" smtClean="0">
                <a:solidFill>
                  <a:schemeClr val="bg1"/>
                </a:solidFill>
                <a:effectLst/>
              </a:rPr>
              <a:t>megadiverse</a:t>
            </a:r>
            <a:r>
              <a:rPr lang="en-US" b="0" i="0" u="none" strike="noStrike" dirty="0" smtClean="0">
                <a:solidFill>
                  <a:schemeClr val="bg1"/>
                </a:solidFill>
                <a:effectLst/>
              </a:rPr>
              <a:t> country</a:t>
            </a:r>
            <a:r>
              <a:rPr lang="en-US" b="0" i="0" dirty="0" smtClean="0">
                <a:solidFill>
                  <a:schemeClr val="bg1"/>
                </a:solidFill>
                <a:effectLst/>
              </a:rPr>
              <a:t>. The fungi typify that diversity; the total number that occur in Australia, including those not yet discovered, has been estimated at around 250,000 species, of which roughly 5% have been described. Because of the continent's great age, extremely variable weather patterns, and long-term geographic isolation, much of Australia's </a:t>
            </a:r>
            <a:r>
              <a:rPr lang="en-US" b="0" i="0" u="none" strike="noStrike" dirty="0" smtClean="0">
                <a:solidFill>
                  <a:schemeClr val="bg1"/>
                </a:solidFill>
                <a:effectLst/>
              </a:rPr>
              <a:t>biota</a:t>
            </a:r>
            <a:r>
              <a:rPr lang="en-US" b="0" i="0" dirty="0" smtClean="0">
                <a:solidFill>
                  <a:schemeClr val="bg1"/>
                </a:solidFill>
                <a:effectLst/>
              </a:rPr>
              <a:t> is unique and diverse. Approximately 85% of flowering plants, 84% of mammals, more than 45% of </a:t>
            </a:r>
            <a:r>
              <a:rPr lang="en-US" b="0" i="0" u="none" strike="noStrike" dirty="0" smtClean="0">
                <a:solidFill>
                  <a:schemeClr val="bg1"/>
                </a:solidFill>
                <a:effectLst/>
              </a:rPr>
              <a:t>birds</a:t>
            </a:r>
            <a:r>
              <a:rPr lang="en-US" b="0" i="0" dirty="0" smtClean="0">
                <a:solidFill>
                  <a:schemeClr val="bg1"/>
                </a:solidFill>
                <a:effectLst/>
              </a:rPr>
              <a:t>, and 89% of in-shore, temperate-zone fish are </a:t>
            </a:r>
            <a:r>
              <a:rPr lang="en-US" b="0" i="0" u="none" strike="noStrike" dirty="0" smtClean="0">
                <a:solidFill>
                  <a:schemeClr val="bg1"/>
                </a:solidFill>
                <a:effectLst/>
              </a:rPr>
              <a:t>endemic</a:t>
            </a:r>
            <a:r>
              <a:rPr lang="en-US" b="0" i="0" dirty="0" smtClean="0">
                <a:solidFill>
                  <a:schemeClr val="bg1"/>
                </a:solidFill>
                <a:effectLst/>
              </a:rPr>
              <a:t>. Australia has the greatest number of reptiles of any country, with 755 species.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78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17" y="0"/>
            <a:ext cx="3646137" cy="4023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93382" cy="3158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44" y="3158891"/>
            <a:ext cx="4174156" cy="3699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82" y="0"/>
            <a:ext cx="3672035" cy="3158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8890"/>
            <a:ext cx="4302493" cy="3699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93" y="3158889"/>
            <a:ext cx="3715351" cy="36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1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51"/>
            <a:ext cx="4417996" cy="3313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16" y="0"/>
            <a:ext cx="4260783" cy="3051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47" y="3051208"/>
            <a:ext cx="6829425" cy="3883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1209"/>
            <a:ext cx="5676900" cy="3806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25" y="0"/>
            <a:ext cx="4085963" cy="30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4457" y="395256"/>
            <a:ext cx="49331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Education</a:t>
            </a:r>
            <a:endParaRPr lang="en-US" sz="66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887" y="2213810"/>
            <a:ext cx="111941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dirty="0" smtClean="0">
                <a:effectLst/>
              </a:rPr>
              <a:t>School attendance, or registration for home schooling, is compulsory throughout Australia. Education is the responsibility of the individual states and territories</a:t>
            </a:r>
            <a:r>
              <a:rPr lang="en-US" baseline="30000" dirty="0"/>
              <a:t> </a:t>
            </a:r>
            <a:r>
              <a:rPr lang="en-US" b="0" i="0" dirty="0" smtClean="0">
                <a:effectLst/>
              </a:rPr>
              <a:t>so the rules vary between states, but in general children are required to attend school from the age of about 5 up until about 16. In some states (e.g., WA, NT &amp; NSW), children aged 16–17 are required to either attend school or participate in vocational training, such as an </a:t>
            </a:r>
            <a:r>
              <a:rPr lang="en-US" b="0" i="0" u="none" strike="noStrike" dirty="0" smtClean="0">
                <a:effectLst/>
              </a:rPr>
              <a:t>apprenticeship</a:t>
            </a:r>
            <a:r>
              <a:rPr lang="en-US" b="0" i="0" dirty="0" smtClean="0">
                <a:effectLst/>
              </a:rPr>
              <a:t>.</a:t>
            </a:r>
          </a:p>
          <a:p>
            <a:pPr algn="ctr"/>
            <a:r>
              <a:rPr lang="en-US" b="0" i="0" dirty="0" smtClean="0">
                <a:effectLst/>
              </a:rPr>
              <a:t>Australia has an adult literacy rate that was estimated to be 99% in 2003. However, a 2011–12 report for the Australian Bureau of Statistics reported that Tasmania has a literacy and numeracy rate of only 50%. In the </a:t>
            </a:r>
            <a:r>
              <a:rPr lang="en-US" b="0" i="0" u="none" strike="noStrike" dirty="0" err="1" smtClean="0">
                <a:effectLst/>
              </a:rPr>
              <a:t>Programme</a:t>
            </a:r>
            <a:r>
              <a:rPr lang="en-US" b="0" i="0" u="none" strike="noStrike" dirty="0" smtClean="0">
                <a:effectLst/>
              </a:rPr>
              <a:t> for International Student Assessment</a:t>
            </a:r>
            <a:r>
              <a:rPr lang="en-US" b="0" i="0" dirty="0" smtClean="0">
                <a:effectLst/>
              </a:rPr>
              <a:t>, Australia regularly scores among the top five of thirty major developed countries (member countries of the </a:t>
            </a:r>
            <a:r>
              <a:rPr lang="en-US" b="0" i="0" u="none" strike="noStrike" dirty="0" err="1" smtClean="0">
                <a:effectLst/>
              </a:rPr>
              <a:t>Organisation</a:t>
            </a:r>
            <a:r>
              <a:rPr lang="en-US" b="0" i="0" u="none" strike="noStrike" dirty="0" smtClean="0">
                <a:effectLst/>
              </a:rPr>
              <a:t> for Economic Co-operation and Development</a:t>
            </a:r>
            <a:r>
              <a:rPr lang="en-US" b="0" i="0" dirty="0" smtClean="0">
                <a:effectLst/>
              </a:rPr>
              <a:t>). </a:t>
            </a:r>
            <a:r>
              <a:rPr lang="en-US" b="0" i="0" u="none" strike="noStrike" dirty="0" smtClean="0">
                <a:effectLst/>
              </a:rPr>
              <a:t>Catholic education</a:t>
            </a:r>
            <a:r>
              <a:rPr lang="en-US" b="0" i="0" dirty="0" smtClean="0">
                <a:effectLst/>
              </a:rPr>
              <a:t> accounts for the largest non-government sector.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8165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3C3C3C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</TotalTime>
  <Words>88</Words>
  <Application>Microsoft Office PowerPoint</Application>
  <PresentationFormat>Широкоэкранный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Юлька</dc:creator>
  <cp:lastModifiedBy>Юлька</cp:lastModifiedBy>
  <cp:revision>9</cp:revision>
  <dcterms:created xsi:type="dcterms:W3CDTF">2013-12-05T16:15:09Z</dcterms:created>
  <dcterms:modified xsi:type="dcterms:W3CDTF">2013-12-05T17:38:44Z</dcterms:modified>
</cp:coreProperties>
</file>