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8D08E-9976-4F7E-824C-6227AA7CE66F}" type="datetimeFigureOut">
              <a:rPr lang="ru-RU" smtClean="0"/>
              <a:pPr/>
              <a:t>29.01.2015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66F54-5E80-4A10-90B6-C59935BFD01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Переробка відходів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636"/>
            <a:ext cx="7854696" cy="571504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Розмаїтого Дмитра, 10-А клас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http://upload.wikimedia.org/wikipedia/commons/thumb/4/44/Recycle001.svg/220px-Recycle001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2926653" cy="276701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Вторинну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заготовляли </a:t>
            </a:r>
            <a:r>
              <a:rPr lang="ru-RU" dirty="0" err="1" smtClean="0"/>
              <a:t>чотири</a:t>
            </a:r>
            <a:r>
              <a:rPr lang="ru-RU" dirty="0" smtClean="0"/>
              <a:t> главки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Головвторсировина</a:t>
            </a:r>
            <a:r>
              <a:rPr lang="ru-RU" dirty="0" smtClean="0"/>
              <a:t>» (</a:t>
            </a:r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) —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вторсировини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селищах;</a:t>
            </a:r>
          </a:p>
          <a:p>
            <a:r>
              <a:rPr lang="ru-RU" dirty="0" smtClean="0"/>
              <a:t>«Центросоюз» — </a:t>
            </a:r>
            <a:r>
              <a:rPr lang="ru-RU" dirty="0" err="1" smtClean="0"/>
              <a:t>сільські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Главвторчормет</a:t>
            </a:r>
            <a:r>
              <a:rPr lang="ru-RU" dirty="0" smtClean="0"/>
              <a:t>» (</a:t>
            </a:r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) —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 </a:t>
            </a:r>
            <a:r>
              <a:rPr lang="ru-RU" dirty="0" err="1" smtClean="0"/>
              <a:t>радгоспи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МТС;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Главвторколірмет</a:t>
            </a:r>
            <a:r>
              <a:rPr lang="ru-RU" dirty="0" smtClean="0"/>
              <a:t>» (</a:t>
            </a:r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) —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радгоспи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МТС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Україні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, де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накопичених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15-20 </a:t>
            </a:r>
            <a:r>
              <a:rPr lang="ru-RU" dirty="0" smtClean="0"/>
              <a:t>млрд. м</a:t>
            </a:r>
            <a:r>
              <a:rPr lang="ru-RU" baseline="30000" dirty="0" smtClean="0"/>
              <a:t>3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видобувати</a:t>
            </a:r>
            <a:r>
              <a:rPr lang="ru-RU" dirty="0" smtClean="0"/>
              <a:t> золото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err="1" smtClean="0"/>
              <a:t>срібло</a:t>
            </a:r>
            <a:r>
              <a:rPr lang="ru-RU" dirty="0" smtClean="0"/>
              <a:t>, </a:t>
            </a:r>
            <a:r>
              <a:rPr lang="ru-RU" dirty="0" smtClean="0"/>
              <a:t>платину</a:t>
            </a:r>
            <a:r>
              <a:rPr lang="ru-RU" dirty="0" smtClean="0"/>
              <a:t>, </a:t>
            </a:r>
            <a:r>
              <a:rPr lang="ru-RU" dirty="0" err="1" smtClean="0"/>
              <a:t>ванадій</a:t>
            </a:r>
            <a:r>
              <a:rPr lang="ru-RU" dirty="0" smtClean="0"/>
              <a:t>, титан, ртуть, цинк 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та </a:t>
            </a:r>
            <a:r>
              <a:rPr lang="ru-RU" dirty="0" err="1" smtClean="0"/>
              <a:t>демонополізація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санітарного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створено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,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підкріплена</a:t>
            </a:r>
            <a:r>
              <a:rPr lang="ru-RU" dirty="0" smtClean="0"/>
              <a:t> нормативно-правовою базою.</a:t>
            </a:r>
          </a:p>
          <a:p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весь комплекс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небезпечними</a:t>
            </a:r>
            <a:r>
              <a:rPr lang="ru-RU" dirty="0" smtClean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, </a:t>
            </a:r>
            <a:r>
              <a:rPr lang="ru-RU" dirty="0" err="1" smtClean="0"/>
              <a:t>Мінприроди</a:t>
            </a:r>
            <a:r>
              <a:rPr lang="ru-RU" dirty="0" smtClean="0"/>
              <a:t> </a:t>
            </a:r>
            <a:r>
              <a:rPr lang="ru-RU" dirty="0" err="1" smtClean="0"/>
              <a:t>розробило</a:t>
            </a:r>
            <a:r>
              <a:rPr lang="ru-RU" dirty="0" smtClean="0"/>
              <a:t> проект «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».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ru-RU" dirty="0" err="1" smtClean="0"/>
              <a:t>визначена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токсичних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 Проблема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на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 — </a:t>
            </a:r>
            <a:r>
              <a:rPr lang="ru-RU" dirty="0" err="1" smtClean="0"/>
              <a:t>загальнодержавному</a:t>
            </a:r>
            <a:r>
              <a:rPr lang="ru-RU" dirty="0" smtClean="0"/>
              <a:t>, </a:t>
            </a:r>
            <a:r>
              <a:rPr lang="ru-RU" dirty="0" err="1" smtClean="0"/>
              <a:t>регіональному</a:t>
            </a:r>
            <a:r>
              <a:rPr lang="ru-RU" dirty="0" smtClean="0"/>
              <a:t>, </a:t>
            </a:r>
            <a:r>
              <a:rPr lang="ru-RU" dirty="0" err="1" smtClean="0"/>
              <a:t>місцевому</a:t>
            </a:r>
            <a:r>
              <a:rPr lang="ru-RU" dirty="0" smtClean="0"/>
              <a:t> (</a:t>
            </a:r>
            <a:r>
              <a:rPr lang="ru-RU" dirty="0" err="1" smtClean="0"/>
              <a:t>об'єктному</a:t>
            </a:r>
            <a:r>
              <a:rPr lang="ru-RU" dirty="0" smtClean="0"/>
              <a:t>).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складу </a:t>
            </a:r>
            <a:r>
              <a:rPr lang="ru-RU" dirty="0" err="1" smtClean="0"/>
              <a:t>полігонів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завод </a:t>
            </a:r>
            <a:r>
              <a:rPr lang="ru-RU" dirty="0" smtClean="0"/>
              <a:t>по </a:t>
            </a:r>
            <a:r>
              <a:rPr lang="ru-RU" dirty="0" err="1" smtClean="0"/>
              <a:t>знешкодженню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майданчик</a:t>
            </a:r>
            <a:r>
              <a:rPr lang="ru-RU" dirty="0" smtClean="0"/>
              <a:t> </a:t>
            </a:r>
            <a:r>
              <a:rPr lang="ru-RU" dirty="0" err="1" smtClean="0"/>
              <a:t>поховання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гараж спецтранспорту.</a:t>
            </a:r>
          </a:p>
          <a:p>
            <a:endParaRPr lang="uk-UA" dirty="0"/>
          </a:p>
        </p:txBody>
      </p:sp>
      <p:pic>
        <p:nvPicPr>
          <p:cNvPr id="12290" name="Picture 2" descr="kate8_903: В Подмосковье закрыли четыре полигона Т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49856"/>
            <a:ext cx="4786314" cy="36081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9470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Технології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вторинної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переробки</a:t>
            </a:r>
            <a:endParaRPr lang="uk-UA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2826094"/>
            <a:ext cx="8229600" cy="2888922"/>
          </a:xfrm>
        </p:spPr>
        <p:txBody>
          <a:bodyPr/>
          <a:lstStyle/>
          <a:p>
            <a:r>
              <a:rPr lang="ru-RU" dirty="0" err="1" smtClean="0"/>
              <a:t>Безліч</a:t>
            </a:r>
            <a:r>
              <a:rPr lang="ru-RU" dirty="0" smtClean="0"/>
              <a:t> </a:t>
            </a:r>
            <a:r>
              <a:rPr lang="ru-RU" dirty="0" err="1" smtClean="0"/>
              <a:t>різних</a:t>
            </a:r>
            <a:r>
              <a:rPr lang="ru-RU" dirty="0" smtClean="0"/>
              <a:t> 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використано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. Для кожного типу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відповідна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розділення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/>
              <a:t>сепарації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для </a:t>
            </a:r>
            <a:r>
              <a:rPr lang="ru-RU" dirty="0" err="1" smtClean="0"/>
              <a:t>витягання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 — </a:t>
            </a:r>
            <a:r>
              <a:rPr lang="ru-RU" dirty="0" err="1" smtClean="0"/>
              <a:t>магнітна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Уживані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Загальноприйнятий</a:t>
            </a:r>
            <a:r>
              <a:rPr lang="ru-RU" dirty="0" smtClean="0"/>
              <a:t> метод </a:t>
            </a:r>
            <a:r>
              <a:rPr lang="ru-RU" dirty="0" err="1" smtClean="0"/>
              <a:t>розміщення</a:t>
            </a:r>
            <a:r>
              <a:rPr lang="ru-RU" dirty="0" smtClean="0"/>
              <a:t> як </a:t>
            </a:r>
            <a:r>
              <a:rPr lang="ru-RU" dirty="0" err="1" smtClean="0"/>
              <a:t>небезпечних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(ТПВ) — </a:t>
            </a:r>
            <a:r>
              <a:rPr lang="ru-RU" dirty="0" err="1" smtClean="0"/>
              <a:t>полігонне</a:t>
            </a:r>
            <a:r>
              <a:rPr lang="ru-RU" dirty="0" smtClean="0"/>
              <a:t> </a:t>
            </a:r>
            <a:r>
              <a:rPr lang="ru-RU" dirty="0" err="1" smtClean="0"/>
              <a:t>поховання</a:t>
            </a:r>
            <a:r>
              <a:rPr lang="ru-RU" dirty="0" smtClean="0"/>
              <a:t>. 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в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24 </a:t>
            </a:r>
            <a:r>
              <a:rPr lang="ru-RU" dirty="0" err="1" smtClean="0"/>
              <a:t>млн</a:t>
            </a:r>
            <a:r>
              <a:rPr lang="ru-RU" dirty="0" smtClean="0"/>
              <a:t> тонн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75 % </a:t>
            </a:r>
            <a:r>
              <a:rPr lang="ru-RU" dirty="0" err="1" smtClean="0"/>
              <a:t>ховається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9218" name="Picture 2" descr="Кубанские власти построят полигоны ТБО на полтора миллиарда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0"/>
            <a:ext cx="9144000" cy="689371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Спалювання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сміття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Спалювання</a:t>
            </a:r>
            <a:r>
              <a:rPr lang="ru-RU" dirty="0" smtClean="0"/>
              <a:t> ТПВ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вагу;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) в </a:t>
            </a:r>
            <a:r>
              <a:rPr lang="ru-RU" dirty="0" err="1" smtClean="0"/>
              <a:t>інертні</a:t>
            </a:r>
            <a:r>
              <a:rPr lang="ru-RU" dirty="0" smtClean="0"/>
              <a:t> </a:t>
            </a:r>
            <a:r>
              <a:rPr lang="ru-RU" dirty="0" err="1" smtClean="0"/>
              <a:t>тверді</a:t>
            </a:r>
            <a:r>
              <a:rPr lang="ru-RU" dirty="0" smtClean="0"/>
              <a:t>; </a:t>
            </a:r>
            <a:r>
              <a:rPr lang="ru-RU" dirty="0" err="1" smtClean="0"/>
              <a:t>зруйнувати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б </a:t>
            </a:r>
            <a:r>
              <a:rPr lang="ru-RU" dirty="0" err="1" smtClean="0"/>
              <a:t>призводили</a:t>
            </a:r>
            <a:r>
              <a:rPr lang="ru-RU" dirty="0" smtClean="0"/>
              <a:t> до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біогазу</a:t>
            </a:r>
            <a:r>
              <a:rPr lang="ru-RU" dirty="0" smtClean="0"/>
              <a:t> при </a:t>
            </a:r>
            <a:r>
              <a:rPr lang="ru-RU" dirty="0" err="1" smtClean="0"/>
              <a:t>безпосередньому</a:t>
            </a:r>
            <a:r>
              <a:rPr lang="ru-RU" dirty="0" smtClean="0"/>
              <a:t> </a:t>
            </a:r>
            <a:r>
              <a:rPr lang="ru-RU" dirty="0" err="1" smtClean="0"/>
              <a:t>похованні</a:t>
            </a:r>
            <a:r>
              <a:rPr lang="ru-RU" dirty="0" smtClean="0"/>
              <a:t> на </a:t>
            </a:r>
            <a:r>
              <a:rPr lang="ru-RU" dirty="0" err="1" smtClean="0"/>
              <a:t>полігонах</a:t>
            </a:r>
            <a:r>
              <a:rPr lang="ru-RU" dirty="0" smtClean="0"/>
              <a:t>. </a:t>
            </a:r>
            <a:r>
              <a:rPr lang="ru-RU" dirty="0" err="1" smtClean="0"/>
              <a:t>Можлива</a:t>
            </a:r>
            <a:r>
              <a:rPr lang="ru-RU" dirty="0" smtClean="0"/>
              <a:t> </a:t>
            </a:r>
            <a:r>
              <a:rPr lang="ru-RU" dirty="0" err="1" smtClean="0"/>
              <a:t>утилізація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Picture 2" descr="Мусоросжигательный завод - источник электричества для киевлян?"/>
          <p:cNvPicPr>
            <a:picLocks noChangeAspect="1" noChangeArrowheads="1"/>
          </p:cNvPicPr>
          <p:nvPr/>
        </p:nvPicPr>
        <p:blipFill>
          <a:blip r:embed="rId2"/>
          <a:srcRect l="2009" r="1562" b="3125"/>
          <a:stretch>
            <a:fillRect/>
          </a:stretch>
        </p:blipFill>
        <p:spPr bwMode="auto">
          <a:xfrm>
            <a:off x="-331805" y="0"/>
            <a:ext cx="106188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недоліків</a:t>
            </a:r>
            <a:r>
              <a:rPr lang="ru-RU" dirty="0" smtClean="0"/>
              <a:t> </a:t>
            </a:r>
            <a:r>
              <a:rPr lang="ru-RU" dirty="0" err="1" smtClean="0"/>
              <a:t>сміттєспалювання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($280—750 на одну тонну </a:t>
            </a:r>
            <a:r>
              <a:rPr lang="ru-RU" dirty="0" err="1" smtClean="0"/>
              <a:t>відходів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змінного</a:t>
            </a:r>
            <a:r>
              <a:rPr lang="ru-RU" dirty="0" smtClean="0"/>
              <a:t> складу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шлаків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золи;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спалювати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розсіювання</a:t>
            </a:r>
            <a:r>
              <a:rPr lang="ru-RU" dirty="0" smtClean="0"/>
              <a:t> в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Як альтернатива </a:t>
            </a:r>
            <a:r>
              <a:rPr lang="ru-RU" dirty="0" err="1" smtClean="0"/>
              <a:t>спалюванню</a:t>
            </a:r>
            <a:r>
              <a:rPr lang="ru-RU" dirty="0" smtClean="0"/>
              <a:t> за температур 700–800 °С за кордоном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агрегатів</a:t>
            </a:r>
            <a:r>
              <a:rPr lang="ru-RU" dirty="0" smtClean="0"/>
              <a:t> </a:t>
            </a:r>
            <a:r>
              <a:rPr lang="ru-RU" b="1" i="1" dirty="0" err="1" smtClean="0"/>
              <a:t>високотемпературної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переробки</a:t>
            </a:r>
            <a:r>
              <a:rPr lang="ru-RU" dirty="0" smtClean="0"/>
              <a:t> (1350–1600 °С), </a:t>
            </a:r>
            <a:r>
              <a:rPr lang="ru-RU" dirty="0" err="1" smtClean="0"/>
              <a:t>як-от</a:t>
            </a:r>
            <a:r>
              <a:rPr lang="ru-RU" dirty="0" smtClean="0"/>
              <a:t> </a:t>
            </a:r>
            <a:r>
              <a:rPr lang="ru-RU" dirty="0" err="1" smtClean="0"/>
              <a:t>піроліз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Останні</a:t>
            </a:r>
            <a:r>
              <a:rPr lang="ru-RU" b="1" dirty="0" smtClean="0"/>
              <a:t> </a:t>
            </a:r>
            <a:r>
              <a:rPr lang="ru-RU" b="1" dirty="0" err="1" smtClean="0"/>
              <a:t>розробки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Науковці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Нідерландів</a:t>
            </a:r>
            <a:r>
              <a:rPr lang="ru-RU" dirty="0" smtClean="0"/>
              <a:t> представили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оброблення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 — </a:t>
            </a:r>
            <a:r>
              <a:rPr lang="ru-RU" dirty="0" err="1" smtClean="0"/>
              <a:t>поліпшену</a:t>
            </a:r>
            <a:r>
              <a:rPr lang="ru-RU" dirty="0" smtClean="0"/>
              <a:t> </a:t>
            </a:r>
            <a:r>
              <a:rPr lang="ru-RU" dirty="0" err="1" smtClean="0"/>
              <a:t>технологію</a:t>
            </a:r>
            <a:r>
              <a:rPr lang="ru-RU" dirty="0" smtClean="0"/>
              <a:t>, яка без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, в рамках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розділяє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очищає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туди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, до </a:t>
            </a:r>
            <a:r>
              <a:rPr lang="ru-RU" dirty="0" err="1" smtClean="0"/>
              <a:t>первісної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Система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(</a:t>
            </a:r>
            <a:r>
              <a:rPr lang="ru-RU" dirty="0" err="1" smtClean="0"/>
              <a:t>медичні</a:t>
            </a:r>
            <a:r>
              <a:rPr lang="ru-RU" dirty="0" smtClean="0"/>
              <a:t>, </a:t>
            </a:r>
            <a:r>
              <a:rPr lang="ru-RU" dirty="0" err="1" smtClean="0"/>
              <a:t>побутові</a:t>
            </a:r>
            <a:r>
              <a:rPr lang="ru-RU" dirty="0" smtClean="0"/>
              <a:t>, </a:t>
            </a:r>
            <a:r>
              <a:rPr lang="ru-RU" dirty="0" err="1" smtClean="0"/>
              <a:t>технічні</a:t>
            </a:r>
            <a:r>
              <a:rPr lang="ru-RU" dirty="0" smtClean="0"/>
              <a:t>) в </a:t>
            </a:r>
            <a:r>
              <a:rPr lang="ru-RU" dirty="0" err="1" smtClean="0"/>
              <a:t>закритому</a:t>
            </a:r>
            <a:r>
              <a:rPr lang="ru-RU" dirty="0" smtClean="0"/>
              <a:t> </a:t>
            </a:r>
            <a:r>
              <a:rPr lang="ru-RU" dirty="0" err="1" smtClean="0"/>
              <a:t>циклі</a:t>
            </a:r>
            <a:r>
              <a:rPr lang="ru-RU" dirty="0" smtClean="0"/>
              <a:t>, без </a:t>
            </a:r>
            <a:r>
              <a:rPr lang="ru-RU" dirty="0" err="1" smtClean="0"/>
              <a:t>залишку</a:t>
            </a:r>
            <a:r>
              <a:rPr lang="ru-RU" dirty="0" smtClean="0"/>
              <a:t>. </a:t>
            </a:r>
            <a:r>
              <a:rPr lang="ru-RU" dirty="0" err="1" smtClean="0"/>
              <a:t>Сировина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очищається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(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барвників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пакується</a:t>
            </a:r>
            <a:r>
              <a:rPr lang="ru-RU" dirty="0" smtClean="0"/>
              <a:t> та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використана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система </a:t>
            </a:r>
            <a:r>
              <a:rPr lang="ru-RU" dirty="0" err="1" smtClean="0"/>
              <a:t>екологічно</a:t>
            </a:r>
            <a:r>
              <a:rPr lang="ru-RU" dirty="0" smtClean="0"/>
              <a:t> нейтральна.</a:t>
            </a:r>
            <a:endParaRPr lang="uk-UA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Переробка </a:t>
            </a:r>
            <a:r>
              <a:rPr lang="uk-UA" dirty="0" smtClean="0"/>
              <a:t>відходів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здійснення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,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 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безпечного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перевезення</a:t>
            </a:r>
            <a:r>
              <a:rPr lang="ru-RU" dirty="0" smtClean="0"/>
              <a:t>,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. 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обіг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dirty="0" err="1" smtClean="0"/>
              <a:t>сміття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6" name="Picture 2" descr="ProEco Экологический дайджест Октябрь 2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29464"/>
            <a:ext cx="4038600" cy="321670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 </a:t>
            </a:r>
            <a:r>
              <a:rPr lang="ru-RU" dirty="0" err="1" smtClean="0"/>
              <a:t>Німеччині</a:t>
            </a:r>
            <a:r>
              <a:rPr lang="ru-RU" dirty="0" smtClean="0"/>
              <a:t> </a:t>
            </a:r>
            <a:r>
              <a:rPr lang="ru-RU" dirty="0" err="1" smtClean="0"/>
              <a:t>споруджено</a:t>
            </a:r>
            <a:r>
              <a:rPr lang="ru-RU" dirty="0" smtClean="0"/>
              <a:t> та </a:t>
            </a:r>
            <a:r>
              <a:rPr lang="ru-RU" dirty="0" err="1" smtClean="0"/>
              <a:t>протестовано</a:t>
            </a:r>
            <a:r>
              <a:rPr lang="ru-RU" dirty="0" smtClean="0"/>
              <a:t> </a:t>
            </a:r>
            <a:r>
              <a:rPr lang="es-ES" dirty="0" smtClean="0"/>
              <a:t>TÜV</a:t>
            </a:r>
            <a:r>
              <a:rPr lang="ru-RU" dirty="0" smtClean="0"/>
              <a:t> (</a:t>
            </a:r>
            <a:r>
              <a:rPr lang="ru-RU" dirty="0" err="1" smtClean="0"/>
              <a:t>німецькою</a:t>
            </a:r>
            <a:r>
              <a:rPr lang="ru-RU" dirty="0" smtClean="0"/>
              <a:t> Службою </a:t>
            </a:r>
            <a:r>
              <a:rPr lang="ru-RU" dirty="0" err="1" smtClean="0"/>
              <a:t>технічного</a:t>
            </a:r>
            <a:r>
              <a:rPr lang="ru-RU" dirty="0" smtClean="0"/>
              <a:t> контролю та </a:t>
            </a:r>
            <a:r>
              <a:rPr lang="ru-RU" dirty="0" err="1" smtClean="0"/>
              <a:t>нагляду</a:t>
            </a:r>
            <a:r>
              <a:rPr lang="ru-RU" dirty="0" smtClean="0"/>
              <a:t>) завод,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за </a:t>
            </a:r>
            <a:r>
              <a:rPr lang="ru-RU" dirty="0" err="1" smtClean="0"/>
              <a:t>даною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 у тестовому </a:t>
            </a:r>
            <a:r>
              <a:rPr lang="ru-RU" dirty="0" err="1" smtClean="0"/>
              <a:t>режимі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уряд </a:t>
            </a:r>
            <a:r>
              <a:rPr lang="ru-RU" dirty="0" err="1" smtClean="0"/>
              <a:t>Нідерландів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будівництво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 descr="http://upload.wikimedia.org/wikipedia/en/thumb/4/46/TUV_Rheinland.jpg/220px-TUV_Rhein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55127"/>
            <a:ext cx="2571736" cy="230287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797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7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Макулатура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b="0" dirty="0" err="1" smtClean="0">
                          <a:solidFill>
                            <a:schemeClr val="tx1"/>
                          </a:solidFill>
                        </a:rPr>
                        <a:t>Папір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</a:rPr>
                        <a:t>, Картон</a:t>
                      </a:r>
                      <a:endParaRPr lang="ru-RU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</a:rPr>
                        <a:t>Газети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s-ES" sz="1700" b="0" dirty="0">
                          <a:solidFill>
                            <a:schemeClr val="tx1"/>
                          </a:solidFill>
                        </a:rPr>
                        <a:t>TetraPak</a:t>
                      </a: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Скло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err="1">
                          <a:solidFill>
                            <a:schemeClr val="tx1"/>
                          </a:solidFill>
                        </a:rPr>
                        <a:t>Склотара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Склобій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endParaRPr lang="uk-UA" sz="17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Металобрухт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Чорний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Кольоровий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Дорогоцінний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Хімікати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Кислоти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Луги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err="1">
                          <a:solidFill>
                            <a:schemeClr val="tx1"/>
                          </a:solidFill>
                        </a:rPr>
                        <a:t>Органіка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Нафтопродукти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Оливи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Бітум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Асфальт</a:t>
                      </a:r>
                    </a:p>
                  </a:txBody>
                  <a:tcPr marL="142875" marR="142875" marT="142875" marB="142875" anchor="ctr"/>
                </a:tc>
              </a:tr>
              <a:tr h="37493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Електроніка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Вироби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, Плати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Акумулятори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Ртутні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лампи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Провід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Пластмаси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smtClean="0">
                          <a:solidFill>
                            <a:schemeClr val="tx1"/>
                          </a:solidFill>
                        </a:rPr>
                        <a:t>ПЕТ, ПВХ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smtClean="0">
                          <a:solidFill>
                            <a:schemeClr val="tx1"/>
                          </a:solidFill>
                        </a:rPr>
                        <a:t>ПВД, АБС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smtClean="0">
                          <a:solidFill>
                            <a:schemeClr val="tx1"/>
                          </a:solidFill>
                        </a:rPr>
                        <a:t>ПС, ПНД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Гума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Шини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Гума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endParaRPr lang="uk-UA" sz="17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Біологічні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Харчові відходи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Жири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u="none" strike="noStrike" dirty="0" err="1">
                          <a:solidFill>
                            <a:schemeClr val="tx1"/>
                          </a:solidFill>
                        </a:rPr>
                        <a:t>Асенізація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Деревина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Сучки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Стружка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Листя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Будівельні</a:t>
                      </a:r>
                      <a:r>
                        <a:rPr lang="ru-RU" sz="17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Цегла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Бетон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endParaRPr lang="uk-UA" sz="17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700" b="1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Стічні</a:t>
                      </a:r>
                      <a:r>
                        <a:rPr lang="ru-RU" sz="17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води</a:t>
                      </a:r>
                      <a:endParaRPr lang="ru-RU" sz="17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Промислова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>
                          <a:solidFill>
                            <a:schemeClr val="tx1"/>
                          </a:solidFill>
                        </a:rPr>
                        <a:t>Побутові</a:t>
                      </a:r>
                    </a:p>
                  </a:txBody>
                  <a:tcPr marL="142875" marR="142875" marT="142875" marB="14287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700" dirty="0" err="1">
                          <a:solidFill>
                            <a:schemeClr val="tx1"/>
                          </a:solidFill>
                        </a:rPr>
                        <a:t>Спеціальні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142875" marR="142875" marT="142875" marB="142875" anchor="ctr"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Більшість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переробляти</a:t>
            </a:r>
            <a:r>
              <a:rPr lang="ru-RU" dirty="0" smtClean="0"/>
              <a:t> </a:t>
            </a:r>
            <a:r>
              <a:rPr lang="ru-RU" dirty="0" err="1" smtClean="0"/>
              <a:t>вдруге</a:t>
            </a:r>
            <a:r>
              <a:rPr lang="ru-RU" dirty="0" smtClean="0"/>
              <a:t>. </a:t>
            </a:r>
            <a:r>
              <a:rPr lang="ru-RU" dirty="0" err="1" smtClean="0"/>
              <a:t>Непотрібні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зіпсовані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так званий </a:t>
            </a:r>
            <a:r>
              <a:rPr lang="ru-RU" dirty="0" err="1" smtClean="0"/>
              <a:t>брухт</a:t>
            </a:r>
            <a:r>
              <a:rPr lang="ru-RU" dirty="0" smtClean="0"/>
              <a:t>, </a:t>
            </a:r>
            <a:r>
              <a:rPr lang="ru-RU" dirty="0" err="1" smtClean="0"/>
              <a:t>здають</a:t>
            </a:r>
            <a:r>
              <a:rPr lang="ru-RU" dirty="0" smtClean="0"/>
              <a:t> на </a:t>
            </a:r>
            <a:r>
              <a:rPr lang="ru-RU" dirty="0" err="1" smtClean="0"/>
              <a:t>пункти</a:t>
            </a:r>
            <a:r>
              <a:rPr lang="ru-RU" dirty="0" smtClean="0"/>
              <a:t>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вторсировини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переплавлення</a:t>
            </a:r>
            <a:r>
              <a:rPr lang="ru-RU" dirty="0" smtClean="0"/>
              <a:t>. Особливо </a:t>
            </a:r>
            <a:r>
              <a:rPr lang="ru-RU" dirty="0" err="1" smtClean="0"/>
              <a:t>вигідною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переробка</a:t>
            </a:r>
            <a:r>
              <a:rPr lang="ru-RU" dirty="0" smtClean="0"/>
              <a:t> 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 (</a:t>
            </a:r>
            <a:r>
              <a:rPr lang="ru-RU" dirty="0" err="1" smtClean="0"/>
              <a:t>міді</a:t>
            </a:r>
            <a:r>
              <a:rPr lang="ru-RU" dirty="0" smtClean="0"/>
              <a:t>, </a:t>
            </a:r>
            <a:r>
              <a:rPr lang="ru-RU" dirty="0" err="1" smtClean="0"/>
              <a:t>алюмінію</a:t>
            </a:r>
            <a:r>
              <a:rPr lang="ru-RU" dirty="0" smtClean="0"/>
              <a:t>, олова), </a:t>
            </a:r>
            <a:r>
              <a:rPr lang="ru-RU" dirty="0" err="1" smtClean="0"/>
              <a:t>поширених</a:t>
            </a:r>
            <a:r>
              <a:rPr lang="ru-RU" dirty="0" smtClean="0"/>
              <a:t> 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 (</a:t>
            </a:r>
            <a:r>
              <a:rPr lang="ru-RU" dirty="0" err="1" smtClean="0"/>
              <a:t>побєдит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 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 (</a:t>
            </a:r>
            <a:r>
              <a:rPr lang="ru-RU" dirty="0" err="1" smtClean="0"/>
              <a:t>чавун</a:t>
            </a:r>
            <a:r>
              <a:rPr lang="ru-RU" dirty="0" smtClean="0"/>
              <a:t>). </a:t>
            </a:r>
            <a:r>
              <a:rPr lang="ru-RU" dirty="0" err="1" smtClean="0"/>
              <a:t>Розробляються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залізовмісних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металообробної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endParaRPr lang="uk-UA" dirty="0"/>
          </a:p>
        </p:txBody>
      </p:sp>
      <p:pic>
        <p:nvPicPr>
          <p:cNvPr id="1026" name="Picture 2" descr="Лом цветных металлов (Спрос, Екатеринбург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71670" cy="20012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недопалки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фільтри</a:t>
            </a:r>
            <a:r>
              <a:rPr lang="ru-RU" dirty="0" smtClean="0"/>
              <a:t> сигарет </a:t>
            </a:r>
            <a:r>
              <a:rPr lang="ru-RU" dirty="0" smtClean="0"/>
              <a:t>перегнили,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дванадцять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розклалася</a:t>
            </a:r>
            <a:r>
              <a:rPr lang="ru-RU" dirty="0" smtClean="0"/>
              <a:t> </a:t>
            </a:r>
            <a:r>
              <a:rPr lang="ru-RU" dirty="0" err="1" smtClean="0"/>
              <a:t>алюмінієва</a:t>
            </a:r>
            <a:r>
              <a:rPr lang="ru-RU" dirty="0" smtClean="0"/>
              <a:t> банка, буде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200 до 500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підгузники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гігієнічні</a:t>
            </a:r>
            <a:r>
              <a:rPr lang="ru-RU" dirty="0" smtClean="0"/>
              <a:t> подушечки </a:t>
            </a:r>
            <a:r>
              <a:rPr lang="ru-RU" dirty="0" err="1" smtClean="0"/>
              <a:t>зникнуть</a:t>
            </a:r>
            <a:r>
              <a:rPr lang="ru-RU" dirty="0" smtClean="0"/>
              <a:t> </a:t>
            </a:r>
            <a:r>
              <a:rPr lang="ru-RU" dirty="0" err="1" smtClean="0"/>
              <a:t>безслідно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через 500-800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пінополістиролу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нащадки</a:t>
            </a:r>
            <a:r>
              <a:rPr lang="ru-RU" dirty="0" smtClean="0"/>
              <a:t> не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через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тисячоліть</a:t>
            </a:r>
            <a:r>
              <a:rPr lang="ru-RU" dirty="0" smtClean="0"/>
              <a:t>, а для </a:t>
            </a:r>
            <a:r>
              <a:rPr lang="ru-RU" dirty="0" err="1" smtClean="0"/>
              <a:t>зникнення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скляної</a:t>
            </a:r>
            <a:r>
              <a:rPr lang="ru-RU" dirty="0" smtClean="0"/>
              <a:t> </a:t>
            </a:r>
            <a:r>
              <a:rPr lang="ru-RU" dirty="0" err="1" smtClean="0"/>
              <a:t>пляшки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одного </a:t>
            </a:r>
            <a:r>
              <a:rPr lang="ru-RU" dirty="0" err="1" smtClean="0"/>
              <a:t>мільйона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Picture 2" descr="Архів @ Закарпатт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9141762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6" y="142860"/>
            <a:ext cx="4329114" cy="1143000"/>
          </a:xfrm>
        </p:spPr>
        <p:txBody>
          <a:bodyPr/>
          <a:lstStyle/>
          <a:p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r>
              <a:rPr lang="ru-RU" dirty="0" err="1" smtClean="0"/>
              <a:t>Утилізація</a:t>
            </a:r>
            <a:r>
              <a:rPr lang="ru-RU" dirty="0" smtClean="0"/>
              <a:t> – </a:t>
            </a:r>
            <a:r>
              <a:rPr lang="ru-RU" dirty="0" err="1" smtClean="0"/>
              <a:t>доцільне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Напр., при </a:t>
            </a:r>
            <a:r>
              <a:rPr lang="ru-RU" dirty="0" err="1" smtClean="0"/>
              <a:t>збагаченні</a:t>
            </a:r>
            <a:r>
              <a:rPr lang="ru-RU" dirty="0" smtClean="0"/>
              <a:t> </a:t>
            </a:r>
            <a:r>
              <a:rPr lang="ru-RU" dirty="0" err="1" smtClean="0"/>
              <a:t>вугілля</a:t>
            </a:r>
            <a:r>
              <a:rPr lang="ru-RU" dirty="0" smtClean="0"/>
              <a:t> 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шляхом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та </a:t>
            </a:r>
            <a:r>
              <a:rPr lang="ru-RU" dirty="0" err="1" smtClean="0"/>
              <a:t>приготування</a:t>
            </a:r>
            <a:r>
              <a:rPr lang="ru-RU" dirty="0" smtClean="0"/>
              <a:t> для </a:t>
            </a:r>
            <a:r>
              <a:rPr lang="ru-RU" dirty="0" err="1" smtClean="0"/>
              <a:t>відвантаження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ru-RU" dirty="0" smtClean="0"/>
              <a:t> </a:t>
            </a:r>
            <a:r>
              <a:rPr lang="ru-RU" dirty="0" err="1" smtClean="0"/>
              <a:t>шлакових</a:t>
            </a:r>
            <a:r>
              <a:rPr lang="ru-RU" dirty="0" smtClean="0"/>
              <a:t> </a:t>
            </a:r>
            <a:r>
              <a:rPr lang="ru-RU" dirty="0" err="1" smtClean="0"/>
              <a:t>матеріалів</a:t>
            </a:r>
            <a:r>
              <a:rPr lang="ru-RU" dirty="0" smtClean="0"/>
              <a:t>: </a:t>
            </a:r>
            <a:r>
              <a:rPr lang="ru-RU" dirty="0" err="1" smtClean="0"/>
              <a:t>пористих</a:t>
            </a:r>
            <a:r>
              <a:rPr lang="ru-RU" dirty="0" smtClean="0"/>
              <a:t> </a:t>
            </a:r>
            <a:r>
              <a:rPr lang="ru-RU" dirty="0" err="1" smtClean="0"/>
              <a:t>наповнювачів</a:t>
            </a:r>
            <a:r>
              <a:rPr lang="ru-RU" dirty="0" smtClean="0"/>
              <a:t> бетону (</a:t>
            </a:r>
            <a:r>
              <a:rPr lang="ru-RU" dirty="0" err="1" smtClean="0"/>
              <a:t>аглопарит</a:t>
            </a:r>
            <a:r>
              <a:rPr lang="ru-RU" dirty="0" smtClean="0"/>
              <a:t>, керамзит), </a:t>
            </a:r>
            <a:r>
              <a:rPr lang="ru-RU" dirty="0" err="1" smtClean="0"/>
              <a:t>паливовмісної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 для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цегли</a:t>
            </a:r>
            <a:r>
              <a:rPr lang="ru-RU" dirty="0" smtClean="0"/>
              <a:t> 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будівельної</a:t>
            </a:r>
            <a:r>
              <a:rPr lang="ru-RU" dirty="0" smtClean="0"/>
              <a:t> </a:t>
            </a:r>
            <a:r>
              <a:rPr lang="ru-RU" dirty="0" err="1" smtClean="0"/>
              <a:t>кераміки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випалення</a:t>
            </a:r>
            <a:r>
              <a:rPr lang="ru-RU" dirty="0" smtClean="0"/>
              <a:t> </a:t>
            </a:r>
            <a:r>
              <a:rPr lang="ru-RU" dirty="0" err="1" smtClean="0"/>
              <a:t>низькомарочних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в’яжучих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(цементу).</a:t>
            </a:r>
            <a:endParaRPr lang="uk-UA" dirty="0"/>
          </a:p>
        </p:txBody>
      </p:sp>
      <p:pic>
        <p:nvPicPr>
          <p:cNvPr id="23554" name="Picture 2" descr="Асима: проблемы переработки и утилизации отх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36682"/>
            <a:ext cx="3428992" cy="252131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Найпоширеніша вторинна, третинна, інші переробки різними масштабами таких матеріалів, як скло, </a:t>
            </a:r>
            <a:br>
              <a:rPr lang="uk-UA" dirty="0" smtClean="0"/>
            </a:br>
            <a:r>
              <a:rPr lang="uk-UA" dirty="0" smtClean="0"/>
              <a:t>папір, алюміній, асфальт, залізо, тканини </a:t>
            </a:r>
            <a:br>
              <a:rPr lang="uk-UA" dirty="0" smtClean="0"/>
            </a:br>
            <a:r>
              <a:rPr lang="uk-UA" dirty="0" smtClean="0"/>
              <a:t>та різних видів пластику. Також спрадавна використовують в сільському господарстві </a:t>
            </a:r>
            <a:br>
              <a:rPr lang="uk-UA" dirty="0" smtClean="0"/>
            </a:br>
            <a:r>
              <a:rPr lang="uk-UA" dirty="0" smtClean="0"/>
              <a:t>органічні господарські та побутові відходи.</a:t>
            </a:r>
            <a:endParaRPr lang="uk-UA" dirty="0"/>
          </a:p>
        </p:txBody>
      </p:sp>
      <p:pic>
        <p:nvPicPr>
          <p:cNvPr id="12" name="Picture 2" descr="Заказать Полный комплекс услуг по утилизации отходов в Минск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8158" y="2018477"/>
            <a:ext cx="4238684" cy="423868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уда выбрасывают ядерные реакторы: радиоактивное наследие Приморья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967" y="0"/>
            <a:ext cx="1029593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429784" cy="285752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Методи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переробки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відходів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залежать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вмісту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відходів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включають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спалення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поховання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відведених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місцях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скидання</a:t>
            </a:r>
            <a:r>
              <a:rPr lang="ru-RU" dirty="0" smtClean="0">
                <a:solidFill>
                  <a:srgbClr val="FFFF00"/>
                </a:solidFill>
              </a:rPr>
              <a:t> в море. </a:t>
            </a:r>
            <a:r>
              <a:rPr lang="ru-RU" dirty="0" err="1" smtClean="0">
                <a:solidFill>
                  <a:srgbClr val="FFFF00"/>
                </a:solidFill>
              </a:rPr>
              <a:t>Органічні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відходи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після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переробки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використовувати</a:t>
            </a:r>
            <a:r>
              <a:rPr lang="ru-RU" dirty="0" smtClean="0">
                <a:solidFill>
                  <a:srgbClr val="FFFF00"/>
                </a:solidFill>
              </a:rPr>
              <a:t> як </a:t>
            </a:r>
            <a:r>
              <a:rPr lang="ru-RU" dirty="0" err="1" smtClean="0">
                <a:solidFill>
                  <a:srgbClr val="FFFF00"/>
                </a:solidFill>
              </a:rPr>
              <a:t>добриво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Ядерні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токсичні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відходи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звичайно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піддають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похованню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топлять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морі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однак</a:t>
            </a:r>
            <a:r>
              <a:rPr lang="ru-RU" dirty="0" smtClean="0">
                <a:solidFill>
                  <a:srgbClr val="FFFF00"/>
                </a:solidFill>
              </a:rPr>
              <a:t> далеко не </a:t>
            </a:r>
            <a:r>
              <a:rPr lang="ru-RU" dirty="0" err="1" smtClean="0">
                <a:solidFill>
                  <a:srgbClr val="FFFF00"/>
                </a:solidFill>
              </a:rPr>
              <a:t>цілком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знімає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небезпеку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зараження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Найперспективнішим</a:t>
            </a:r>
            <a:r>
              <a:rPr lang="ru-RU" dirty="0" smtClean="0"/>
              <a:t> шляхом </a:t>
            </a:r>
            <a:r>
              <a:rPr lang="ru-RU" dirty="0" err="1" smtClean="0"/>
              <a:t>подолання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негативного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 на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полігонного</a:t>
            </a:r>
            <a:r>
              <a:rPr lang="ru-RU" dirty="0" smtClean="0"/>
              <a:t> </a:t>
            </a:r>
            <a:r>
              <a:rPr lang="ru-RU" dirty="0" err="1" smtClean="0"/>
              <a:t>захоронення</a:t>
            </a:r>
            <a:r>
              <a:rPr lang="ru-RU" dirty="0" smtClean="0"/>
              <a:t> до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 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перероблюють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r>
              <a:rPr lang="ru-RU" dirty="0" err="1" smtClean="0"/>
              <a:t>Ліцензування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діяльності</a:t>
            </a:r>
            <a:r>
              <a:rPr lang="ru-RU" dirty="0" smtClean="0"/>
              <a:t> не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0484" name="Picture 4" descr="Захоронение отходов на полигоне"/>
          <p:cNvPicPr>
            <a:picLocks noChangeAspect="1" noChangeArrowheads="1"/>
          </p:cNvPicPr>
          <p:nvPr/>
        </p:nvPicPr>
        <p:blipFill>
          <a:blip r:embed="rId2"/>
          <a:srcRect l="6428" t="4500" r="7857" b="5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По-перше,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обмежені</a:t>
            </a:r>
            <a:r>
              <a:rPr lang="ru-RU" dirty="0" smtClean="0"/>
              <a:t> та не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заповнені</a:t>
            </a:r>
            <a:r>
              <a:rPr lang="ru-RU" dirty="0" smtClean="0"/>
              <a:t> в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потрапивши</a:t>
            </a:r>
            <a:r>
              <a:rPr lang="ru-RU" dirty="0" smtClean="0"/>
              <a:t> в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ru-RU" dirty="0" err="1" smtClean="0"/>
              <a:t>забруднювачами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По-третє</a:t>
            </a:r>
            <a:r>
              <a:rPr lang="ru-RU" dirty="0" smtClean="0"/>
              <a:t>, </a:t>
            </a:r>
            <a:r>
              <a:rPr lang="ru-RU" dirty="0" err="1" smtClean="0"/>
              <a:t>відходи</a:t>
            </a:r>
            <a:r>
              <a:rPr lang="ru-RU" dirty="0" smtClean="0"/>
              <a:t> та </a:t>
            </a:r>
            <a:r>
              <a:rPr lang="ru-RU" dirty="0" err="1" smtClean="0"/>
              <a:t>вироби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закінчили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цикл, часто (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)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дешевшим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9458" name="Picture 2" descr="Повний спектр послуг у сфері поводження з відход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13733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2500306"/>
            <a:ext cx="7772400" cy="1362456"/>
          </a:xfrm>
        </p:spPr>
        <p:txBody>
          <a:bodyPr/>
          <a:lstStyle/>
          <a:p>
            <a:r>
              <a:rPr lang="ru-RU" sz="7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Історія</a:t>
            </a:r>
            <a: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7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вторинної</a:t>
            </a:r>
            <a: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sz="7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переробки</a:t>
            </a:r>
            <a:endParaRPr lang="uk-UA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СРСР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СРСР 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надавалося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 </a:t>
            </a:r>
            <a:r>
              <a:rPr lang="ru-RU" i="1" dirty="0" err="1" smtClean="0"/>
              <a:t>уніфіковані</a:t>
            </a:r>
            <a:r>
              <a:rPr lang="ru-RU" i="1" dirty="0" smtClean="0"/>
              <a:t> </a:t>
            </a:r>
            <a:r>
              <a:rPr lang="ru-RU" i="1" dirty="0" err="1" smtClean="0"/>
              <a:t>пляшки</a:t>
            </a:r>
            <a:r>
              <a:rPr lang="ru-RU" dirty="0" smtClean="0"/>
              <a:t> для молока, пива, </a:t>
            </a:r>
            <a:r>
              <a:rPr lang="ru-RU" dirty="0" err="1" smtClean="0"/>
              <a:t>горілки</a:t>
            </a:r>
            <a:r>
              <a:rPr lang="ru-RU" dirty="0" smtClean="0"/>
              <a:t>, вина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безалкогольних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,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 </a:t>
            </a:r>
            <a:r>
              <a:rPr lang="ru-RU" i="1" dirty="0" err="1" smtClean="0"/>
              <a:t>пункти</a:t>
            </a:r>
            <a:r>
              <a:rPr lang="ru-RU" i="1" dirty="0" smtClean="0"/>
              <a:t> </a:t>
            </a:r>
            <a:r>
              <a:rPr lang="ru-RU" i="1" dirty="0" err="1" smtClean="0"/>
              <a:t>збору</a:t>
            </a:r>
            <a:r>
              <a:rPr lang="ru-RU" i="1" dirty="0" smtClean="0"/>
              <a:t> </a:t>
            </a:r>
            <a:r>
              <a:rPr lang="ru-RU" i="1" dirty="0" err="1" smtClean="0"/>
              <a:t>склотари</a:t>
            </a:r>
            <a:r>
              <a:rPr lang="ru-RU" dirty="0" smtClean="0"/>
              <a:t>. </a:t>
            </a:r>
            <a:r>
              <a:rPr lang="ru-RU" dirty="0" smtClean="0"/>
              <a:t>Для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макулатури</a:t>
            </a:r>
            <a:r>
              <a:rPr lang="ru-RU" dirty="0" smtClean="0"/>
              <a:t> та </a:t>
            </a:r>
            <a:r>
              <a:rPr lang="ru-RU" dirty="0" err="1" smtClean="0"/>
              <a:t>брухту</a:t>
            </a:r>
            <a:r>
              <a:rPr lang="ru-RU" dirty="0" smtClean="0"/>
              <a:t> </a:t>
            </a:r>
            <a:r>
              <a:rPr lang="ru-RU" dirty="0" err="1" smtClean="0"/>
              <a:t>залучалися</a:t>
            </a:r>
            <a:r>
              <a:rPr lang="ru-RU" dirty="0" smtClean="0"/>
              <a:t> </a:t>
            </a:r>
            <a:r>
              <a:rPr lang="ru-RU" dirty="0" err="1" smtClean="0"/>
              <a:t>школярі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члени </a:t>
            </a:r>
            <a:r>
              <a:rPr lang="ru-RU" dirty="0" err="1" smtClean="0"/>
              <a:t>піонерської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налагоджено</a:t>
            </a:r>
            <a:r>
              <a:rPr lang="ru-RU" dirty="0" smtClean="0"/>
              <a:t> </a:t>
            </a:r>
            <a:r>
              <a:rPr lang="ru-RU" i="1" dirty="0" err="1" smtClean="0"/>
              <a:t>жорсткий</a:t>
            </a:r>
            <a:r>
              <a:rPr lang="ru-RU" i="1" dirty="0" smtClean="0"/>
              <a:t> </a:t>
            </a:r>
            <a:r>
              <a:rPr lang="ru-RU" i="1" dirty="0" err="1" smtClean="0"/>
              <a:t>облік</a:t>
            </a:r>
            <a:r>
              <a:rPr lang="ru-RU" i="1" dirty="0" smtClean="0"/>
              <a:t> </a:t>
            </a:r>
            <a:r>
              <a:rPr lang="ru-RU" i="1" dirty="0" err="1" smtClean="0"/>
              <a:t>дорогоцінних</a:t>
            </a:r>
            <a:r>
              <a:rPr lang="ru-RU" i="1" dirty="0" smtClean="0"/>
              <a:t> </a:t>
            </a:r>
            <a:r>
              <a:rPr lang="ru-RU" i="1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електроніці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7410" name="Picture 2" descr="УЛИЧНАЯ ФОТОГРАФИЯ В ССС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399"/>
            <a:ext cx="9144000" cy="59436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472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Переробка відходів</vt:lpstr>
      <vt:lpstr>Переробка відходів</vt:lpstr>
      <vt:lpstr>Загальний опис</vt:lpstr>
      <vt:lpstr>Слайд 4</vt:lpstr>
      <vt:lpstr>Слайд 5</vt:lpstr>
      <vt:lpstr>Слайд 6</vt:lpstr>
      <vt:lpstr>Значення вторинної переробки відходів</vt:lpstr>
      <vt:lpstr>Історія вторинної переробки</vt:lpstr>
      <vt:lpstr>В СРСР</vt:lpstr>
      <vt:lpstr>Вторинну сировину заготовляли чотири главки:</vt:lpstr>
      <vt:lpstr>В Україні</vt:lpstr>
      <vt:lpstr>Слайд 12</vt:lpstr>
      <vt:lpstr>До складу полігонів входять:</vt:lpstr>
      <vt:lpstr>Технології вторинної переробки</vt:lpstr>
      <vt:lpstr>Уживані технології</vt:lpstr>
      <vt:lpstr>Спалювання сміття</vt:lpstr>
      <vt:lpstr>До недоліків сміттєспалювання зазвичай відносять:</vt:lpstr>
      <vt:lpstr>Слайд 18</vt:lpstr>
      <vt:lpstr>Останні розробки</vt:lpstr>
      <vt:lpstr>Слайд 20</vt:lpstr>
      <vt:lpstr>Види вторинної сировини</vt:lpstr>
      <vt:lpstr>Переробка металів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Переробка відходів</dc:title>
  <dc:creator>Татьяна</dc:creator>
  <cp:lastModifiedBy>Татьяна</cp:lastModifiedBy>
  <cp:revision>17</cp:revision>
  <dcterms:created xsi:type="dcterms:W3CDTF">2015-01-29T18:49:26Z</dcterms:created>
  <dcterms:modified xsi:type="dcterms:W3CDTF">2015-01-29T21:40:51Z</dcterms:modified>
</cp:coreProperties>
</file>