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2F4E2-0486-4732-B44A-7B1DFF7D67A4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51E9-75E9-4BB6-8CE8-707510371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F51E9-75E9-4BB6-8CE8-7075103715D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6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B1726-7D2C-4FBB-8BEB-16C8EF34F736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4E748-C4A4-4B11-9D76-2EFD063B0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96752"/>
            <a:ext cx="8352922" cy="36393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УКРАЇНСЬКЕ</a:t>
            </a:r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КІНОМИСТЕЦТВО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5000">
    <p:newsflash/>
    <p:sndAc>
      <p:stSnd>
        <p:snd r:embed="rId2" name="Nuzyka_dlya_prezentacii_-_1_(iPlayer.fm)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400" u="dotted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1922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року було засновано Всеукраїнське фотокіноуправління, якому вдалося реконструювати одеське і ялтинське підприємства, а </a:t>
            </a:r>
            <a:r>
              <a:rPr lang="uk-UA" sz="2400" u="dotted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1928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року ввести в дію київську кінофабрику (майбутню Київську кіностудію ім. О.Довженка).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://www.alyoshin.ru/Photo/blog/nin-gen/kinofabrika/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64904"/>
            <a:ext cx="4536504" cy="2361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http://svit24.net/images/stories/articles/2012/World/06-2012/10/Dovjen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933056"/>
            <a:ext cx="3617979" cy="27134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0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>Ігрове кіно намагалося поєднати революційну тематику з традиційною для попереднього періоду мелодрамою та пригодницькими жанрами. У цей час в Україні з'явилися також екранізації класичних творів національної літератури:</a:t>
            </a:r>
            <a:endParaRPr lang="ru-RU" sz="2400" dirty="0"/>
          </a:p>
        </p:txBody>
      </p:sp>
      <p:pic>
        <p:nvPicPr>
          <p:cNvPr id="3074" name="Picture 2" descr="http://school.xvatit.com/images/thumb/0/09/IstUkr8-povni-15-povs1.jpg/350px-IstUkr8-povni-15-pov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1994842" cy="2975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http://fb2knigi.net/uploads/posts/2012-11/thumbs/135289647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284984"/>
            <a:ext cx="1995686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http://cdn5.droidmill.com/media/market-media/biz.ukrlib.franko.boryslav.smietsya_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276872"/>
            <a:ext cx="1992560" cy="2988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3528" y="530120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«Тарас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Трясило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630932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«Микола Джеря»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5301208"/>
            <a:ext cx="284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«Борислав сміється»</a:t>
            </a:r>
            <a:endParaRPr lang="ru-RU" sz="2000" dirty="0"/>
          </a:p>
        </p:txBody>
      </p:sp>
    </p:spTree>
  </p:cSld>
  <p:clrMapOvr>
    <a:masterClrMapping/>
  </p:clrMapOvr>
  <p:transition spd="med" advClick="0" advTm="21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79026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>В Одесі проходили зйомки багатьох фільмів, що ставили московські кінорежисери.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uk-UA" sz="2400" u="dotted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1925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р. на екрани країни вийшов кінофільм Сергія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Ейзенштейна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600" dirty="0" smtClean="0">
                <a:ln>
                  <a:solidFill>
                    <a:srgbClr val="0000FF"/>
                  </a:solidFill>
                </a:ln>
                <a:latin typeface="Arial" pitchFamily="34" charset="0"/>
                <a:cs typeface="Arial" pitchFamily="34" charset="0"/>
              </a:rPr>
              <a:t>«Броненосець Потьомкін»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uk-UA" sz="2600" dirty="0" smtClean="0">
                <a:ln>
                  <a:solidFill>
                    <a:srgbClr val="0000FF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що увійшов в десятку кращих фільмів світового кінематографу і став візитною карткою Одеси. 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24311">
            <a:off x="61540" y="2580977"/>
            <a:ext cx="3512374" cy="249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news.onu.edu.ua/content/news/156/459.jpg"/>
          <p:cNvPicPr>
            <a:picLocks noChangeAspect="1" noChangeArrowheads="1"/>
          </p:cNvPicPr>
          <p:nvPr/>
        </p:nvPicPr>
        <p:blipFill>
          <a:blip r:embed="rId3" cstate="print"/>
          <a:srcRect l="5405" t="10979" r="5405" b="12983"/>
          <a:stretch>
            <a:fillRect/>
          </a:stretch>
        </p:blipFill>
        <p:spPr bwMode="auto">
          <a:xfrm rot="182229">
            <a:off x="5786725" y="2510729"/>
            <a:ext cx="3456384" cy="245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ipress.ua/media/gallery/intxt/i/m/image_4d3973579b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05064"/>
            <a:ext cx="3810000" cy="2667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26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>Неторовані шляхи долав у кіно самобутній режисер і сценарист, відомий скульптор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u="dash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Іван Кавалерідзе</a:t>
            </a:r>
            <a:r>
              <a:rPr lang="uk-UA" sz="2400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, який показав світові такі фільми, як:</a:t>
            </a:r>
            <a:endParaRPr lang="uk-UA" sz="2400" u="dash" dirty="0">
              <a:uFill>
                <a:solidFill>
                  <a:srgbClr val="0000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ridna-ukraine.at.ua/_nw/0/67253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9732" y="2499619"/>
            <a:ext cx="3116444" cy="4100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://toloka.hurtom.com/photos/100629230448184_f0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2816"/>
            <a:ext cx="2423170" cy="3072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http://torrent-xzona.ru/torrents/images/4135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700808"/>
            <a:ext cx="2392084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1560" y="494116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Arial" pitchFamily="34" charset="0"/>
                <a:cs typeface="Arial" pitchFamily="34" charset="0"/>
              </a:rPr>
              <a:t>«Прометей»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4869160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Arial" pitchFamily="34" charset="0"/>
                <a:cs typeface="Arial" pitchFamily="34" charset="0"/>
              </a:rPr>
              <a:t>«Запорожець за Дунаєм»</a:t>
            </a:r>
            <a:endParaRPr lang="ru-RU" sz="2000" dirty="0"/>
          </a:p>
        </p:txBody>
      </p:sp>
    </p:spTree>
  </p:cSld>
  <p:clrMapOvr>
    <a:masterClrMapping/>
  </p:clrMapOvr>
  <p:transition spd="med" advClick="0" advTm="16000">
    <p:checker dir="vert"/>
    <p:sndAc>
      <p:stSnd loop="1">
        <p:snd r:embed="rId2" name="Nuzyka_dlya_prezentacii_-_1_(iPlayer.fm)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>Особливу роль у становленні українського кіномистецтва відіграли фільми Олександра Довженка: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http://s49.radikal.ru/i123/1105/9d/94040ee19196.jpg"/>
          <p:cNvPicPr>
            <a:picLocks noChangeAspect="1" noChangeArrowheads="1"/>
          </p:cNvPicPr>
          <p:nvPr/>
        </p:nvPicPr>
        <p:blipFill>
          <a:blip r:embed="rId2" cstate="print"/>
          <a:srcRect b="13552"/>
          <a:stretch>
            <a:fillRect/>
          </a:stretch>
        </p:blipFill>
        <p:spPr bwMode="auto">
          <a:xfrm>
            <a:off x="179512" y="1916832"/>
            <a:ext cx="2232248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512" y="479715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Arial" pitchFamily="34" charset="0"/>
                <a:cs typeface="Arial" pitchFamily="34" charset="0"/>
              </a:rPr>
              <a:t>«Звенигора» (1928)</a:t>
            </a:r>
            <a:endParaRPr lang="ru-RU" sz="2000" dirty="0"/>
          </a:p>
        </p:txBody>
      </p:sp>
      <p:pic>
        <p:nvPicPr>
          <p:cNvPr id="32772" name="Picture 4" descr="http://www.internetlook-online.com/my_pictures/MonoPicture_8/arsenal.jpg"/>
          <p:cNvPicPr>
            <a:picLocks noChangeAspect="1" noChangeArrowheads="1"/>
          </p:cNvPicPr>
          <p:nvPr/>
        </p:nvPicPr>
        <p:blipFill>
          <a:blip r:embed="rId3" cstate="print"/>
          <a:srcRect b="3611"/>
          <a:stretch>
            <a:fillRect/>
          </a:stretch>
        </p:blipFill>
        <p:spPr bwMode="auto">
          <a:xfrm>
            <a:off x="6660232" y="1916832"/>
            <a:ext cx="2304256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4" name="Picture 6" descr="http://baronwolf.com/cinema/Earth1930b.jpg"/>
          <p:cNvPicPr>
            <a:picLocks noChangeAspect="1" noChangeArrowheads="1"/>
          </p:cNvPicPr>
          <p:nvPr/>
        </p:nvPicPr>
        <p:blipFill>
          <a:blip r:embed="rId4" cstate="print"/>
          <a:srcRect r="32411"/>
          <a:stretch>
            <a:fillRect/>
          </a:stretch>
        </p:blipFill>
        <p:spPr bwMode="auto">
          <a:xfrm>
            <a:off x="2987824" y="1268760"/>
            <a:ext cx="3168352" cy="22817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76256" y="479715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Arial" pitchFamily="34" charset="0"/>
                <a:cs typeface="Arial" pitchFamily="34" charset="0"/>
              </a:rPr>
              <a:t>«Арсенал» (1929)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707904" y="3573016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Arial" pitchFamily="34" charset="0"/>
                <a:cs typeface="Arial" pitchFamily="34" charset="0"/>
              </a:rPr>
              <a:t>«Земля» (1930)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566124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>Його творчість піднесла вітчизняний кінематограф до </a:t>
            </a:r>
            <a:r>
              <a:rPr lang="uk-UA" sz="2400" u="dashHeavy" dirty="0" smtClean="0">
                <a:uFill>
                  <a:solidFill>
                    <a:srgbClr val="0033CC"/>
                  </a:solidFill>
                </a:uFill>
                <a:latin typeface="Arial" pitchFamily="34" charset="0"/>
                <a:cs typeface="Arial" pitchFamily="34" charset="0"/>
              </a:rPr>
              <a:t>світового рівня. </a:t>
            </a:r>
            <a:endParaRPr lang="ru-RU" sz="2400" u="dashHeavy" dirty="0">
              <a:uFill>
                <a:solidFill>
                  <a:srgbClr val="0033CC"/>
                </a:solidFill>
              </a:uFill>
            </a:endParaRPr>
          </a:p>
        </p:txBody>
      </p:sp>
    </p:spTree>
  </p:cSld>
  <p:clrMapOvr>
    <a:masterClrMapping/>
  </p:clrMapOvr>
  <p:transition spd="med" advClick="0" advTm="19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uk-UA" sz="2400" u="dotted" dirty="0" smtClean="0">
                <a:uFill>
                  <a:solidFill>
                    <a:srgbClr val="0033CC"/>
                  </a:solidFill>
                </a:uFill>
                <a:latin typeface="Arial" pitchFamily="34" charset="0"/>
                <a:cs typeface="Arial" pitchFamily="34" charset="0"/>
              </a:rPr>
              <a:t>1930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р. в Україні з'являється перший звуковий фільм — документальна стрічка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Дзиги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Вертова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«Симфонія Донбасу», а наступного року глядачі почули голоси акторів у художньому фільмі О.Соловйова «Фронт».</a:t>
            </a:r>
          </a:p>
        </p:txBody>
      </p:sp>
      <p:pic>
        <p:nvPicPr>
          <p:cNvPr id="31746" name="Picture 2" descr="http://kinorozvutok.ho.ua/1931_Entuziasm_Simfonia_Donbas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852936"/>
            <a:ext cx="3986426" cy="299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07704" y="5805264"/>
            <a:ext cx="54726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00" dirty="0" smtClean="0">
                <a:latin typeface="Arial" pitchFamily="34" charset="0"/>
                <a:cs typeface="Arial" pitchFamily="34" charset="0"/>
              </a:rPr>
              <a:t>Кадр зі стрічки </a:t>
            </a:r>
            <a:r>
              <a:rPr lang="uk-UA" sz="1700" dirty="0" err="1" smtClean="0">
                <a:latin typeface="Arial" pitchFamily="34" charset="0"/>
                <a:cs typeface="Arial" pitchFamily="34" charset="0"/>
              </a:rPr>
              <a:t>Дзиги</a:t>
            </a:r>
            <a:r>
              <a:rPr lang="uk-UA" sz="1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700" dirty="0" err="1" smtClean="0">
                <a:latin typeface="Arial" pitchFamily="34" charset="0"/>
                <a:cs typeface="Arial" pitchFamily="34" charset="0"/>
              </a:rPr>
              <a:t>Вертова</a:t>
            </a:r>
            <a:r>
              <a:rPr lang="uk-UA" sz="1700" dirty="0" smtClean="0">
                <a:latin typeface="Arial" pitchFamily="34" charset="0"/>
                <a:cs typeface="Arial" pitchFamily="34" charset="0"/>
              </a:rPr>
              <a:t> «Симфонія Донбасу»</a:t>
            </a:r>
            <a:endParaRPr lang="ru-RU" sz="1700" dirty="0"/>
          </a:p>
        </p:txBody>
      </p:sp>
    </p:spTree>
  </p:cSld>
  <p:clrMapOvr>
    <a:masterClrMapping/>
  </p:clrMapOvr>
  <p:transition spd="med" advClick="0" advTm="18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9" presetClass="entr" presetSubtype="0" accel="10000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8820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Наприкінці 1930-х тотальний терор у СРСР поєднується з кон'юнктурним поверненням до національно-історичної тематики. Фільми «Щорс» Олександра Довженка і «Богдан Хмельницький»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Ігора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Савченка — це дивовижне поєднання вимушеної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заангажованості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держзамовлення і очевидної режисерської та акторської обдарованості.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4" name="Picture 4" descr="http://dic.academic.ru/pictures/wiki/files/66/Bohdan_Khmelnytskyi_film_1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284984"/>
            <a:ext cx="3672408" cy="2573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3672408" cy="2571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9552" y="5877272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Кадр зі стрічки «Щорс» (1939)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587727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Кадр зі стрічки «Богдан Хмельницький» (1941) </a:t>
            </a:r>
            <a:endParaRPr lang="ru-RU" dirty="0"/>
          </a:p>
        </p:txBody>
      </p:sp>
    </p:spTree>
  </p:cSld>
  <p:clrMapOvr>
    <a:masterClrMapping/>
  </p:clrMapOvr>
  <p:transition spd="med" advClick="0" advTm="32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Українське кіно часів Другої світової війни  було переважно підпорядковане ідеологічним завданням воєнної доби. Разом з тим, у цей час були зняті справжні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кіношедеври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.  До них можна віднести фільми «Райдуга» Марка Донського та «Україна в огні» Олександра Довженка.</a:t>
            </a:r>
          </a:p>
        </p:txBody>
      </p:sp>
      <p:pic>
        <p:nvPicPr>
          <p:cNvPr id="29698" name="Picture 2" descr="http://im2-tub-ua.yandex.net/i?id=183596564-20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3702100" cy="2762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068960"/>
            <a:ext cx="3699768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80112" y="594928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Х/ф «Україна в огні» (1943)</a:t>
            </a:r>
            <a:endParaRPr lang="uk-UA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71600" y="594928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Х/ф «Райдуга» (1943) </a:t>
            </a:r>
            <a:endParaRPr lang="ru-RU" dirty="0"/>
          </a:p>
        </p:txBody>
      </p:sp>
    </p:spTree>
  </p:cSld>
  <p:clrMapOvr>
    <a:masterClrMapping/>
  </p:clrMapOvr>
  <p:transition spd="med" advClick="0" advTm="3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8676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dirty="0" smtClean="0">
                <a:latin typeface="Arial" pitchFamily="34" charset="0"/>
                <a:cs typeface="Arial" pitchFamily="34" charset="0"/>
              </a:rPr>
              <a:t>У 80-их роках з’являються успішні анімаційні стрічки режисерів:</a:t>
            </a:r>
          </a:p>
          <a:p>
            <a:pPr lvl="2">
              <a:buBlip>
                <a:blip r:embed="rId2"/>
              </a:buBlip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Володимира Дахна (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мультсеріал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«Як козаки... »);</a:t>
            </a:r>
          </a:p>
          <a:p>
            <a:pPr lvl="2">
              <a:buBlip>
                <a:blip r:embed="rId2"/>
              </a:buBlip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Давида Черкаського («Пригоди капітана Врунгеля», «Острів скарбів» та ін.);</a:t>
            </a:r>
          </a:p>
          <a:p>
            <a:pPr lvl="2">
              <a:buBlip>
                <a:blip r:embed="rId2"/>
              </a:buBlip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Леоніда Зарубіна («Солом’яний бичок»);</a:t>
            </a:r>
          </a:p>
          <a:p>
            <a:pPr lvl="2">
              <a:buBlip>
                <a:blip r:embed="rId2"/>
              </a:buBlip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Володимира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Гончарова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(«Чумацький шлях»). 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img.megatorrents.kz/graphic/images/2010/December/05/3C25_4CFB7F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8102">
            <a:off x="4913777" y="2776912"/>
            <a:ext cx="2681536" cy="2145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6" name="Picture 4" descr="http://bezoplat.net/uploads/posts/2011-07/1310991425_f1a2vk6mjnepcdi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89581">
            <a:off x="1355896" y="2778462"/>
            <a:ext cx="2832992" cy="211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8" name="Picture 6" descr="http://video.net.sumy.ua/forum/uploads/monthly_10_2009/post-305-12556747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77766">
            <a:off x="64734" y="4671436"/>
            <a:ext cx="2856536" cy="209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80" name="Picture 8" descr="http://torrent.in.te.ua/torrents/images/213114.jpg"/>
          <p:cNvPicPr>
            <a:picLocks noChangeAspect="1" noChangeArrowheads="1"/>
          </p:cNvPicPr>
          <p:nvPr/>
        </p:nvPicPr>
        <p:blipFill>
          <a:blip r:embed="rId6" cstate="print"/>
          <a:srcRect l="1181" t="1575" r="1958"/>
          <a:stretch>
            <a:fillRect/>
          </a:stretch>
        </p:blipFill>
        <p:spPr bwMode="auto">
          <a:xfrm>
            <a:off x="2987824" y="4662264"/>
            <a:ext cx="2881130" cy="2195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82" name="Picture 10" descr="http://5.firepic.org/5/thumbs/2012-12/27/9v1m5x0oiw9s.png"/>
          <p:cNvPicPr>
            <a:picLocks noChangeAspect="1" noChangeArrowheads="1"/>
          </p:cNvPicPr>
          <p:nvPr/>
        </p:nvPicPr>
        <p:blipFill>
          <a:blip r:embed="rId7" cstate="print"/>
          <a:srcRect b="16601"/>
          <a:stretch>
            <a:fillRect/>
          </a:stretch>
        </p:blipFill>
        <p:spPr bwMode="auto">
          <a:xfrm rot="327441">
            <a:off x="5958735" y="4637461"/>
            <a:ext cx="3093455" cy="207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21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2809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>Українські режисери намагалися, проте не досить успішно, створити фільми на соціалістичну проблематику. Лише </a:t>
            </a:r>
            <a:r>
              <a:rPr lang="uk-UA" sz="2600" u="dotted" dirty="0" smtClean="0">
                <a:uFill>
                  <a:solidFill>
                    <a:srgbClr val="0033CC"/>
                  </a:solidFill>
                </a:uFill>
                <a:latin typeface="Arial" pitchFamily="34" charset="0"/>
                <a:cs typeface="Arial" pitchFamily="34" charset="0"/>
              </a:rPr>
              <a:t>1989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року побачили світ:</a:t>
            </a:r>
          </a:p>
        </p:txBody>
      </p:sp>
      <p:pic>
        <p:nvPicPr>
          <p:cNvPr id="27650" name="Picture 2" descr="http://www.kino-teatr.ru/movie/kadr/547/pv_4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2655506" cy="1991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2" name="Picture 4" descr="http://2010.oiff.com.ua/images/movies/small_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077072"/>
            <a:ext cx="2952328" cy="1927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4" name="Picture 6" descr="http://image.newsru.ua/pict/id/310068_20120328142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276872"/>
            <a:ext cx="2743522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9512" y="429309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«Астенічний синдром»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latin typeface="Arial" pitchFamily="34" charset="0"/>
                <a:cs typeface="Arial" pitchFamily="34" charset="0"/>
              </a:rPr>
              <a:t>К.Муратов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3848" y="594928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«Бич Божий»</a:t>
            </a:r>
            <a:br>
              <a:rPr lang="uk-UA" dirty="0" smtClean="0"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latin typeface="Arial" pitchFamily="34" charset="0"/>
                <a:cs typeface="Arial" pitchFamily="34" charset="0"/>
              </a:rPr>
              <a:t>О.Фіалка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0192" y="429309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«Розпад»</a:t>
            </a:r>
          </a:p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М.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Бєліков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med" advClick="0" advTm="2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rewentertainmentlaw.com/Clapper%20and%20Re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16632"/>
            <a:ext cx="3443580" cy="229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2276872"/>
            <a:ext cx="85689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 w="19050">
                  <a:solidFill>
                    <a:srgbClr val="0000FF"/>
                  </a:solidFill>
                </a:ln>
                <a:latin typeface="Arial" pitchFamily="34" charset="0"/>
                <a:cs typeface="Arial" pitchFamily="34" charset="0"/>
              </a:rPr>
              <a:t>Кіномистецтво</a:t>
            </a:r>
            <a:r>
              <a:rPr lang="uk-UA" sz="4000" dirty="0" smtClean="0">
                <a:ln w="19050">
                  <a:solidFill>
                    <a:srgbClr val="0000FF"/>
                  </a:solidFill>
                </a:ln>
                <a:latin typeface="Arial" pitchFamily="34" charset="0"/>
                <a:cs typeface="Arial" pitchFamily="34" charset="0"/>
              </a:rPr>
              <a:t> -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 це вид художньої творчості, що сформувався на технічній основі кінематографії.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4" descr="http://filmstudio.ucoz.ua/_nw/0/23006.jpg"/>
          <p:cNvPicPr>
            <a:picLocks noChangeAspect="1" noChangeArrowheads="1"/>
          </p:cNvPicPr>
          <p:nvPr/>
        </p:nvPicPr>
        <p:blipFill>
          <a:blip r:embed="rId3" cstate="print"/>
          <a:srcRect t="13124" r="4451" b="13376"/>
          <a:stretch>
            <a:fillRect/>
          </a:stretch>
        </p:blipFill>
        <p:spPr bwMode="auto">
          <a:xfrm>
            <a:off x="323528" y="4005064"/>
            <a:ext cx="4032448" cy="252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956376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Arial" pitchFamily="34" charset="0"/>
                <a:cs typeface="Arial" pitchFamily="34" charset="0"/>
              </a:rPr>
              <a:t>Фільм Юрія Іллєнка </a:t>
            </a:r>
            <a:r>
              <a:rPr lang="uk-UA" sz="2500" u="dotted" dirty="0" err="1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„Лебедине</a:t>
            </a:r>
            <a:r>
              <a:rPr lang="uk-UA" sz="2500" u="dotted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 озеро. </a:t>
            </a:r>
            <a:r>
              <a:rPr lang="uk-UA" sz="2500" u="dotted" dirty="0" err="1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Зона”</a:t>
            </a:r>
            <a:r>
              <a:rPr lang="uk-UA" sz="2500" u="dotted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 (1989)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– здобуває широкий міжнародний успіх, ставши своєрідною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антитоталітарною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емблемою. 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http://2.firepic.org/2/images/2011-09/23/hb6inzxy5rxl48gfdju9nv9mf.jpg"/>
          <p:cNvPicPr>
            <a:picLocks noChangeAspect="1" noChangeArrowheads="1"/>
          </p:cNvPicPr>
          <p:nvPr/>
        </p:nvPicPr>
        <p:blipFill>
          <a:blip r:embed="rId2" cstate="print"/>
          <a:srcRect l="1050"/>
          <a:stretch>
            <a:fillRect/>
          </a:stretch>
        </p:blipFill>
        <p:spPr bwMode="auto">
          <a:xfrm rot="219411">
            <a:off x="4788024" y="3501008"/>
            <a:ext cx="4059928" cy="3100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32" name="Picture 8" descr="http://blog.kievukraine.info/3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9767">
            <a:off x="395536" y="1916832"/>
            <a:ext cx="3289852" cy="3643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4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7249934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Видатні актори України</a:t>
            </a:r>
            <a:endParaRPr lang="uk-UA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5844" name="Picture 4" descr="http://litopys.net/img/thisday/O%D1%81tober/04/zankovetskaia_natalka-poltavka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908720"/>
            <a:ext cx="1573944" cy="256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19672" y="342900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itchFamily="34" charset="0"/>
                <a:cs typeface="Arial" pitchFamily="34" charset="0"/>
              </a:rPr>
              <a:t>Марія Заньковецька</a:t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>(1854 – 1934)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6" name="Picture 6" descr="http://www.fashionkea.ru/uploads/posts/2011-10/thumbs/7ng6x758k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101" y="836712"/>
            <a:ext cx="1552166" cy="253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64088" y="335699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itchFamily="34" charset="0"/>
                <a:cs typeface="Arial" pitchFamily="34" charset="0"/>
              </a:rPr>
              <a:t>Віра Холодна</a:t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>(1893 – 1919)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8" name="Picture 8" descr="http://trakt.us/images/people/141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717032"/>
            <a:ext cx="1689490" cy="2623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779912" y="6273225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itchFamily="34" charset="0"/>
                <a:cs typeface="Arial" pitchFamily="34" charset="0"/>
              </a:rPr>
              <a:t>Леонід Биков</a:t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>(1928 – 1979)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50" name="Picture 10" descr="http://static.etvnet.com/shared/persons/person/000/012/520/yu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1875444" cy="2538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54" name="Picture 14" descr="http://bilshe.com/uploads/images/default/75-2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717032"/>
            <a:ext cx="1928350" cy="2554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95536" y="6273225"/>
            <a:ext cx="161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itchFamily="34" charset="0"/>
                <a:cs typeface="Arial" pitchFamily="34" charset="0"/>
              </a:rPr>
              <a:t>Гнат Юра</a:t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>(1888 – 1966)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2280" y="623731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itchFamily="34" charset="0"/>
                <a:cs typeface="Arial" pitchFamily="34" charset="0"/>
              </a:rPr>
              <a:t>Богдан Ступка</a:t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>(1941)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30000"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5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Видатні кінорежисери України</a:t>
            </a:r>
            <a:endParaRPr lang="uk-UA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4818" name="Picture 2" descr="http://www.servimg.com/u/f47/13/67/13/77/2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2200970" cy="2970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400506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Олександр Довженко</a:t>
            </a:r>
            <a:br>
              <a:rPr lang="uk-UA" dirty="0" smtClean="0"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latin typeface="Arial" pitchFamily="34" charset="0"/>
                <a:cs typeface="Arial" pitchFamily="34" charset="0"/>
              </a:rPr>
              <a:t>(1894 – 1956)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0" name="Picture 4" descr="http://ridna-ukraine.at.ua/_nw/0/67253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212976"/>
            <a:ext cx="2171700" cy="2929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55776" y="609329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Іван Кавалерідзе</a:t>
            </a:r>
            <a:br>
              <a:rPr lang="uk-UA" dirty="0" smtClean="0"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latin typeface="Arial" pitchFamily="34" charset="0"/>
                <a:cs typeface="Arial" pitchFamily="34" charset="0"/>
              </a:rPr>
              <a:t>(1887 – 1978)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2" name="Picture 6" descr="http://100v.com.ua/sites/100v.com.ua/files/kurb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201622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932040" y="400506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Лесь Курбас</a:t>
            </a:r>
            <a:br>
              <a:rPr lang="uk-UA" dirty="0" smtClean="0"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latin typeface="Arial" pitchFamily="34" charset="0"/>
                <a:cs typeface="Arial" pitchFamily="34" charset="0"/>
              </a:rPr>
              <a:t>(1887 – 1937)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4" name="Picture 8" descr="http://www.vonces.com/LJ/bitmaps/parajanov/port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212976"/>
            <a:ext cx="208823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839744" y="609329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Сергій Параджанов</a:t>
            </a:r>
            <a:br>
              <a:rPr lang="uk-UA" dirty="0" smtClean="0"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latin typeface="Arial" pitchFamily="34" charset="0"/>
                <a:cs typeface="Arial" pitchFamily="34" charset="0"/>
              </a:rPr>
              <a:t>(1924 – 1990)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</p:spTree>
  </p:cSld>
  <p:clrMapOvr>
    <a:masterClrMapping/>
  </p:clrMapOvr>
  <p:transition spd="med" advClick="0" advTm="25000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556792"/>
            <a:ext cx="7162677" cy="308937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Підготувала</a:t>
            </a:r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учениця 10-А класу</a:t>
            </a:r>
            <a:b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Гринюк Інна</a:t>
            </a:r>
            <a:endParaRPr lang="uk-UA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animClr clrSpc="rgb">
                                      <p:cBhvr>
                                        <p:cTn id="11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604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Arial" pitchFamily="34" charset="0"/>
                <a:cs typeface="Arial" pitchFamily="34" charset="0"/>
              </a:rPr>
              <a:t>Кіномистецтво є синтезом </a:t>
            </a:r>
            <a:r>
              <a:rPr lang="uk-UA" sz="3200" u="dottedHeavy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літератури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3200" u="dottedHeavy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образотворчого мистецтва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uk-UA" sz="3200" u="dottedHeavy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театру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 і </a:t>
            </a:r>
            <a:r>
              <a:rPr lang="uk-UA" sz="3200" u="dottedHeavy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музики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, тому кажуть, що</a:t>
            </a:r>
            <a:br>
              <a:rPr lang="uk-UA" sz="3200" dirty="0" smtClean="0">
                <a:latin typeface="Arial" pitchFamily="34" charset="0"/>
                <a:cs typeface="Arial" pitchFamily="34" charset="0"/>
              </a:rPr>
            </a:br>
            <a:r>
              <a:rPr lang="uk-UA" sz="4000" dirty="0" smtClean="0">
                <a:ln>
                  <a:solidFill>
                    <a:srgbClr val="0000FF"/>
                  </a:solidFill>
                </a:ln>
                <a:latin typeface="Arial" pitchFamily="34" charset="0"/>
                <a:cs typeface="Arial" pitchFamily="34" charset="0"/>
              </a:rPr>
              <a:t>28 грудня 1895</a:t>
            </a:r>
            <a:r>
              <a:rPr lang="en-US" sz="4000" dirty="0" smtClean="0">
                <a:ln>
                  <a:solidFill>
                    <a:srgbClr val="0000FF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 smtClean="0">
                <a:ln>
                  <a:solidFill>
                    <a:srgbClr val="0000FF"/>
                  </a:solidFill>
                </a:ln>
                <a:latin typeface="Arial" pitchFamily="34" charset="0"/>
                <a:cs typeface="Arial" pitchFamily="34" charset="0"/>
              </a:rPr>
              <a:t>року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3200" dirty="0" smtClean="0">
                <a:latin typeface="Arial" pitchFamily="34" charset="0"/>
                <a:cs typeface="Arial" pitchFamily="34" charset="0"/>
              </a:rPr>
            </a:br>
            <a:r>
              <a:rPr lang="uk-UA" sz="3200" dirty="0" smtClean="0">
                <a:latin typeface="Arial" pitchFamily="34" charset="0"/>
                <a:cs typeface="Arial" pitchFamily="34" charset="0"/>
              </a:rPr>
              <a:t>народилася нова муза - </a:t>
            </a:r>
            <a:r>
              <a:rPr lang="uk-UA" sz="3200" dirty="0" err="1" smtClean="0">
                <a:latin typeface="Arial" pitchFamily="34" charset="0"/>
                <a:cs typeface="Arial" pitchFamily="34" charset="0"/>
              </a:rPr>
              <a:t>муза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 кіно. 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vladnews.ru/uploads/akimov/141210/a712ce949eec6b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362572" cy="251683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429000"/>
            <a:ext cx="2082314" cy="30570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13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87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800" dirty="0" smtClean="0">
                <a:latin typeface="Arial" pitchFamily="34" charset="0"/>
                <a:cs typeface="Arial" pitchFamily="34" charset="0"/>
              </a:rPr>
              <a:t>Саме в цей день у Парижі брати</a:t>
            </a:r>
            <a:r>
              <a:rPr lang="uk-UA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Огюст і Луї </a:t>
            </a:r>
            <a:r>
              <a:rPr lang="uk-UA" sz="2800" dirty="0" err="1" smtClean="0">
                <a:latin typeface="Arial" pitchFamily="34" charset="0"/>
                <a:cs typeface="Arial" pitchFamily="34" charset="0"/>
              </a:rPr>
              <a:t>Люм’єр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 продемонстрували публіці перший сеанс Сінематографу, фільм мав назву</a:t>
            </a:r>
            <a:br>
              <a:rPr lang="uk-UA" sz="2800" dirty="0" smtClean="0">
                <a:latin typeface="Arial" pitchFamily="34" charset="0"/>
                <a:cs typeface="Arial" pitchFamily="34" charset="0"/>
              </a:rPr>
            </a:br>
            <a:r>
              <a:rPr lang="uk-UA" sz="28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uk-UA" sz="2800" u="dash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Прибуття поїзда на вокзал </a:t>
            </a:r>
            <a:r>
              <a:rPr lang="uk-UA" sz="2800" u="dash" dirty="0" err="1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Ла</a:t>
            </a:r>
            <a:r>
              <a:rPr lang="uk-UA" sz="2800" u="dash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u="dash" dirty="0" err="1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Сьота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».</a:t>
            </a:r>
          </a:p>
        </p:txBody>
      </p:sp>
      <p:pic>
        <p:nvPicPr>
          <p:cNvPr id="10242" name="Picture 2" descr="http://cs11162.userapi.com/u105907380/-3/y_d86e06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58367">
            <a:off x="4726239" y="3495403"/>
            <a:ext cx="4104456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4" name="Picture 4" descr="http://tverigrad.ru/wp-content/uploads/2011/12/%D0%B4%D0%B5%D0%BD%D1%8C-%D0%BA%D0%B8%D0%BD%D0%BE1-437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416242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5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928903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dirty="0" smtClean="0">
                <a:latin typeface="Arial" pitchFamily="34" charset="0"/>
                <a:cs typeface="Arial" pitchFamily="34" charset="0"/>
              </a:rPr>
              <a:t>Технологічні витоки вказують на дві принципові складові кінематографа:</a:t>
            </a:r>
          </a:p>
          <a:p>
            <a:pPr indent="457200"/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2"/>
              </a:buBlip>
            </a:pPr>
            <a:r>
              <a:rPr lang="uk-UA" sz="2800" b="1" i="1" u="dashHeavy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фотографія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Blip>
                <a:blip r:embed="rId2"/>
              </a:buBlip>
            </a:pPr>
            <a:r>
              <a:rPr lang="uk-UA" sz="2800" b="1" i="1" u="dashHeavy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рух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indent="457200"/>
            <a:r>
              <a:rPr lang="uk-UA" sz="2400" dirty="0" smtClean="0">
                <a:latin typeface="Arial" pitchFamily="34" charset="0"/>
                <a:cs typeface="Arial" pitchFamily="34" charset="0"/>
              </a:rPr>
              <a:t>Фотографічний принцип пов'язує кіно з образотворчою традицією, що йде від живопису, тобто пов'язує кіно з ідеєю мистецтва. "Рухома картинка" веде свій початок від балагану, ярмаркових атракціонів, ілюзіон, тобто традицій масового та розважального видовища.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www.freeart.in.ua/kat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513553"/>
            <a:ext cx="3024336" cy="2344447"/>
          </a:xfrm>
          <a:prstGeom prst="rect">
            <a:avLst/>
          </a:prstGeom>
          <a:noFill/>
        </p:spPr>
      </p:pic>
      <p:pic>
        <p:nvPicPr>
          <p:cNvPr id="11268" name="Picture 4" descr="http://drk-residence-hotel.org.ua/usersites/drk/userfiles/aae16f93cc27f53d49b223bccfc14919_q5f4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7589">
            <a:off x="6545400" y="668082"/>
            <a:ext cx="2520280" cy="172150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4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221088"/>
            <a:ext cx="783061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uk-UA" sz="2500" u="dotted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1893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році головний механік Одеського Новоросійського університету </a:t>
            </a:r>
            <a:r>
              <a:rPr lang="uk-UA" sz="2500" u="dotted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Йосип Тимченко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винайшов і сконструював прототип сучасного кінознімального апарату та апарату для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кінопроекції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. Тоді ж він здійснив перші в світі кінозйомки –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зафільмував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вершників і метальників списів. 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://content.foto.mail.ru/mail/ostavi/_blogs/i-15061.jpg"/>
          <p:cNvPicPr>
            <a:picLocks noChangeAspect="1" noChangeArrowheads="1"/>
          </p:cNvPicPr>
          <p:nvPr/>
        </p:nvPicPr>
        <p:blipFill>
          <a:blip r:embed="rId2" cstate="print"/>
          <a:srcRect l="17153" r="9225"/>
          <a:stretch>
            <a:fillRect/>
          </a:stretch>
        </p:blipFill>
        <p:spPr bwMode="auto">
          <a:xfrm>
            <a:off x="5508104" y="332656"/>
            <a:ext cx="3240360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http://www.fotoinform.net/uploads/news_33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096344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1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800" dirty="0" smtClean="0">
                <a:latin typeface="Arial" pitchFamily="34" charset="0"/>
                <a:cs typeface="Arial" pitchFamily="34" charset="0"/>
              </a:rPr>
              <a:t>Перша українська кінозйомка відбулася у</a:t>
            </a:r>
            <a:br>
              <a:rPr lang="uk-UA" sz="2800" dirty="0" smtClean="0">
                <a:latin typeface="Arial" pitchFamily="34" charset="0"/>
                <a:cs typeface="Arial" pitchFamily="34" charset="0"/>
              </a:rPr>
            </a:br>
            <a:r>
              <a:rPr lang="uk-UA" sz="2800" u="dottedHeavy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вересні 1896 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року в Харкові,</a:t>
            </a:r>
            <a:br>
              <a:rPr lang="uk-UA" sz="2800" dirty="0" smtClean="0">
                <a:latin typeface="Arial" pitchFamily="34" charset="0"/>
                <a:cs typeface="Arial" pitchFamily="34" charset="0"/>
              </a:rPr>
            </a:br>
            <a:r>
              <a:rPr lang="uk-UA" sz="2800" dirty="0" smtClean="0">
                <a:latin typeface="Arial" pitchFamily="34" charset="0"/>
                <a:cs typeface="Arial" pitchFamily="34" charset="0"/>
              </a:rPr>
              <a:t>де фотограф А.</a:t>
            </a:r>
            <a:r>
              <a:rPr lang="uk-UA" sz="2800" dirty="0" err="1" smtClean="0">
                <a:latin typeface="Arial" pitchFamily="34" charset="0"/>
                <a:cs typeface="Arial" pitchFamily="34" charset="0"/>
              </a:rPr>
              <a:t>Федецький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 зняв кілька хронікальних сюжетів.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://www.fotka.by/img--i-266880-w-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56992"/>
            <a:ext cx="3657189" cy="3131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http://urok-istorii.at.ua/_nw/0/31606424.jpg"/>
          <p:cNvPicPr>
            <a:picLocks noChangeAspect="1" noChangeArrowheads="1"/>
          </p:cNvPicPr>
          <p:nvPr/>
        </p:nvPicPr>
        <p:blipFill>
          <a:blip r:embed="rId3" cstate="print"/>
          <a:srcRect b="9281"/>
          <a:stretch>
            <a:fillRect/>
          </a:stretch>
        </p:blipFill>
        <p:spPr bwMode="auto">
          <a:xfrm>
            <a:off x="5508104" y="2420888"/>
            <a:ext cx="2673474" cy="3760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8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veclassics.net/_nw/33/24302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2804110" cy="3667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http://j.livelib.ru/boocover/1000564230/l/db7c/%D0%86van_Kotlyarevskij__Moskalchar%D1%96vn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56992"/>
            <a:ext cx="2169735" cy="2950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http://megogo.net/s/data/poster/9/5:15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484784"/>
            <a:ext cx="2701576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406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Піонери українського кінематографу початку 1900-х років віддавали перевагу екранізації популярних українських вистав:</a:t>
            </a:r>
          </a:p>
          <a:p>
            <a:pPr indent="457200">
              <a:buNone/>
            </a:pPr>
            <a:endParaRPr lang="uk-UA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340768" y="522920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 algn="ctr"/>
            <a:r>
              <a:rPr lang="uk-UA" sz="2000" dirty="0" smtClean="0">
                <a:latin typeface="Arial" pitchFamily="34" charset="0"/>
                <a:cs typeface="Arial" pitchFamily="34" charset="0"/>
              </a:rPr>
              <a:t>«Наталка Полтавка»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5157192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 algn="ctr"/>
            <a:r>
              <a:rPr lang="uk-UA" sz="2000" dirty="0" smtClean="0">
                <a:latin typeface="Arial" pitchFamily="34" charset="0"/>
                <a:cs typeface="Arial" pitchFamily="34" charset="0"/>
              </a:rPr>
              <a:t>«Наймичка»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6309320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 algn="ctr"/>
            <a:r>
              <a:rPr lang="uk-UA" sz="2000" dirty="0" smtClean="0">
                <a:latin typeface="Arial" pitchFamily="34" charset="0"/>
                <a:cs typeface="Arial" pitchFamily="34" charset="0"/>
              </a:rPr>
              <a:t>«Москаль-чарівник»</a:t>
            </a:r>
          </a:p>
        </p:txBody>
      </p:sp>
    </p:spTree>
  </p:cSld>
  <p:clrMapOvr>
    <a:masterClrMapping/>
  </p:clrMapOvr>
  <p:transition spd="med" advClick="0" advTm="16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З дореволюційним кіно в Україні пов'язана творчість багатьох популярних акторів. Королевою екрану тих часів була </a:t>
            </a:r>
            <a:r>
              <a:rPr lang="uk-UA" sz="2600" u="dashHeavy" dirty="0" smtClean="0">
                <a:uFill>
                  <a:solidFill>
                    <a:srgbClr val="0000FF"/>
                  </a:solidFill>
                </a:uFill>
                <a:latin typeface="Arial" pitchFamily="34" charset="0"/>
                <a:cs typeface="Arial" pitchFamily="34" charset="0"/>
              </a:rPr>
              <a:t>Віра Холодна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, яка народилася в Полтаві і багато знімалася в Одесі.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://www.ljplus.ru/img4/s/t/st_yankee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21151">
            <a:off x="395536" y="1916832"/>
            <a:ext cx="3456384" cy="4673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://static.iloveukraine.com.ua/p/0/46/46264/86c5acdec3d44958a21aae848f55e8f9_600x1000.jpg"/>
          <p:cNvPicPr>
            <a:picLocks noChangeAspect="1" noChangeArrowheads="1"/>
          </p:cNvPicPr>
          <p:nvPr/>
        </p:nvPicPr>
        <p:blipFill>
          <a:blip r:embed="rId3" cstate="print"/>
          <a:srcRect l="31500" r="19361"/>
          <a:stretch>
            <a:fillRect/>
          </a:stretch>
        </p:blipFill>
        <p:spPr bwMode="auto">
          <a:xfrm rot="167297">
            <a:off x="5620051" y="1919974"/>
            <a:ext cx="3203629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</TotalTime>
  <Words>555</Words>
  <Application>Microsoft Office PowerPoint</Application>
  <PresentationFormat>Экран (4:3)</PresentationFormat>
  <Paragraphs>63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55</cp:revision>
  <dcterms:created xsi:type="dcterms:W3CDTF">2013-03-22T14:47:21Z</dcterms:created>
  <dcterms:modified xsi:type="dcterms:W3CDTF">2013-04-02T17:56:50Z</dcterms:modified>
</cp:coreProperties>
</file>