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1" autoAdjust="0"/>
  </p:normalViewPr>
  <p:slideViewPr>
    <p:cSldViewPr>
      <p:cViewPr varScale="1">
        <p:scale>
          <a:sx n="116" d="100"/>
          <a:sy n="116" d="100"/>
        </p:scale>
        <p:origin x="8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9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Ринок</a:t>
            </a:r>
            <a:r>
              <a:rPr lang="ru-RU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7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праці</a:t>
            </a:r>
            <a:endParaRPr lang="ru-RU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err="1" smtClean="0">
                <a:ln/>
                <a:solidFill>
                  <a:schemeClr val="accent4"/>
                </a:solidFill>
              </a:rPr>
              <a:t>Презентація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Мосіюка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Тараса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266" name="Picture 2" descr="по відношенню до праці усе населення країни можна поділити на 2 категор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647774" cy="496855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33933"/>
            <a:ext cx="8928992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Кон'юнктура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тимчасова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стан ринку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 </a:t>
            </a:r>
            <a:r>
              <a:rPr lang="ru-RU" dirty="0" err="1"/>
              <a:t>Кон'юнктура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 </a:t>
            </a:r>
            <a:r>
              <a:rPr lang="ru-RU" dirty="0" err="1"/>
              <a:t>пропозиції</a:t>
            </a:r>
            <a:r>
              <a:rPr lang="ru-RU" dirty="0"/>
              <a:t> в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. Попит </a:t>
            </a:r>
            <a:r>
              <a:rPr lang="ru-RU" dirty="0" err="1"/>
              <a:t>складається</a:t>
            </a:r>
            <a:r>
              <a:rPr lang="ru-RU" dirty="0"/>
              <a:t> з числа </a:t>
            </a:r>
            <a:r>
              <a:rPr lang="ru-RU" dirty="0" err="1"/>
              <a:t>вакансій</a:t>
            </a:r>
            <a:r>
              <a:rPr lang="ru-RU" dirty="0"/>
              <a:t> і посад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роботодавець</a:t>
            </a:r>
            <a:r>
              <a:rPr lang="ru-RU" dirty="0"/>
              <a:t>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заміну</a:t>
            </a:r>
            <a:r>
              <a:rPr lang="ru-RU" dirty="0"/>
              <a:t>.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з тих, </a:t>
            </a:r>
            <a:r>
              <a:rPr lang="ru-RU" dirty="0" err="1"/>
              <a:t>хто</a:t>
            </a:r>
            <a:r>
              <a:rPr lang="ru-RU" dirty="0"/>
              <a:t>, будучи </a:t>
            </a:r>
            <a:r>
              <a:rPr lang="ru-RU" dirty="0" err="1"/>
              <a:t>незайнятим</a:t>
            </a:r>
            <a:r>
              <a:rPr lang="ru-RU" dirty="0"/>
              <a:t>,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з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роботу, але </a:t>
            </a:r>
            <a:r>
              <a:rPr lang="ru-RU" dirty="0" err="1"/>
              <a:t>незадоволений</a:t>
            </a:r>
            <a:r>
              <a:rPr lang="ru-RU" dirty="0"/>
              <a:t> нею, 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, але </a:t>
            </a:r>
            <a:r>
              <a:rPr lang="ru-RU" dirty="0" err="1"/>
              <a:t>ризикують</a:t>
            </a:r>
            <a:r>
              <a:rPr lang="ru-RU" dirty="0"/>
              <a:t> </a:t>
            </a:r>
            <a:r>
              <a:rPr lang="ru-RU" dirty="0" err="1"/>
              <a:t>втратити</a:t>
            </a:r>
            <a:r>
              <a:rPr lang="ru-RU" dirty="0"/>
              <a:t> роботу. </a:t>
            </a:r>
            <a:r>
              <a:rPr lang="ru-RU" dirty="0" err="1"/>
              <a:t>Кількісно</a:t>
            </a:r>
            <a:r>
              <a:rPr lang="ru-RU" dirty="0"/>
              <a:t> попит і </a:t>
            </a:r>
            <a:r>
              <a:rPr lang="ru-RU" dirty="0" err="1"/>
              <a:t>пропозиція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активного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зайнятих</a:t>
            </a:r>
            <a:r>
              <a:rPr lang="ru-RU" dirty="0"/>
              <a:t> і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.</a:t>
            </a:r>
          </a:p>
        </p:txBody>
      </p:sp>
      <p:pic>
        <p:nvPicPr>
          <p:cNvPr id="10242" name="Picture 2" descr="типи кон’юнктури ринку пра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166" y="3516689"/>
            <a:ext cx="5781675" cy="326707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290" name="Picture 2" descr="попит і пропозиція на ринку пра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5870500" cy="4608512"/>
          </a:xfrm>
          <a:prstGeom prst="rect">
            <a:avLst/>
          </a:prstGeom>
          <a:noFill/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536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128792" cy="48013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err="1"/>
              <a:t>Важливий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r>
              <a:rPr lang="ru-RU" b="1" dirty="0"/>
              <a:t> </a:t>
            </a:r>
            <a:r>
              <a:rPr lang="ru-RU" b="1" dirty="0" err="1"/>
              <a:t>ринкового</a:t>
            </a:r>
            <a:r>
              <a:rPr lang="ru-RU" b="1" dirty="0"/>
              <a:t> </a:t>
            </a:r>
            <a:r>
              <a:rPr lang="ru-RU" b="1" dirty="0" err="1"/>
              <a:t>механізму</a:t>
            </a:r>
            <a:r>
              <a:rPr lang="ru-RU" b="1" dirty="0"/>
              <a:t> - </a:t>
            </a:r>
            <a:r>
              <a:rPr lang="ru-RU" b="1" dirty="0" err="1"/>
              <a:t>конкуренція</a:t>
            </a:r>
            <a:r>
              <a:rPr lang="ru-RU" dirty="0"/>
              <a:t>. </a:t>
            </a:r>
            <a:r>
              <a:rPr lang="ru-RU" dirty="0" err="1"/>
              <a:t>Конкуренція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великого числа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та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для них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за </a:t>
            </a:r>
            <a:r>
              <a:rPr lang="ru-RU" dirty="0" err="1"/>
              <a:t>престижні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і </a:t>
            </a:r>
            <a:r>
              <a:rPr lang="ru-RU" dirty="0" err="1"/>
              <a:t>кваліфікованих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і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  <a:p>
            <a:pPr fontAlgn="base"/>
            <a:r>
              <a:rPr lang="ru-RU" b="1" dirty="0" err="1"/>
              <a:t>Мобільність</a:t>
            </a:r>
            <a:r>
              <a:rPr lang="ru-RU" b="1" dirty="0"/>
              <a:t> на ринку </a:t>
            </a:r>
            <a:r>
              <a:rPr lang="ru-RU" b="1" dirty="0" err="1"/>
              <a:t>праці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супроводжуватися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виду </a:t>
            </a:r>
            <a:r>
              <a:rPr lang="ru-RU" dirty="0" err="1"/>
              <a:t>зайнятості</a:t>
            </a:r>
            <a:r>
              <a:rPr lang="ru-RU" dirty="0"/>
              <a:t> (</a:t>
            </a:r>
            <a:r>
              <a:rPr lang="ru-RU" dirty="0" err="1"/>
              <a:t>професії</a:t>
            </a:r>
            <a:r>
              <a:rPr lang="ru-RU" dirty="0"/>
              <a:t>),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роботодавця</a:t>
            </a:r>
            <a:r>
              <a:rPr lang="ru-RU" dirty="0"/>
              <a:t>.</a:t>
            </a:r>
          </a:p>
          <a:p>
            <a:pPr fontAlgn="base"/>
            <a:r>
              <a:rPr lang="ru-RU" b="1" dirty="0" err="1"/>
              <a:t>Інфраструктура</a:t>
            </a:r>
            <a:r>
              <a:rPr lang="ru-RU" b="1" dirty="0"/>
              <a:t> ринку </a:t>
            </a:r>
            <a:r>
              <a:rPr lang="ru-RU" b="1" dirty="0" err="1"/>
              <a:t>праці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установи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кадрові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і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комерційні</a:t>
            </a:r>
            <a:r>
              <a:rPr lang="ru-RU" dirty="0"/>
              <a:t> та </a:t>
            </a:r>
            <a:r>
              <a:rPr lang="ru-RU" dirty="0" err="1"/>
              <a:t>некомерційні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агентства з </a:t>
            </a:r>
            <a:r>
              <a:rPr lang="ru-RU" dirty="0" err="1"/>
              <a:t>підбору</a:t>
            </a:r>
            <a:r>
              <a:rPr lang="ru-RU" dirty="0"/>
              <a:t> персоналу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профорієнтації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</a:t>
            </a:r>
            <a:r>
              <a:rPr lang="ru-RU" dirty="0" err="1"/>
              <a:t>підготовкою</a:t>
            </a:r>
            <a:r>
              <a:rPr lang="ru-RU" dirty="0"/>
              <a:t> та </a:t>
            </a:r>
            <a:r>
              <a:rPr lang="ru-RU" dirty="0" err="1"/>
              <a:t>перепідготовкою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працевлаштуванням</a:t>
            </a:r>
            <a:r>
              <a:rPr lang="ru-RU" dirty="0"/>
              <a:t> </a:t>
            </a:r>
            <a:r>
              <a:rPr lang="ru-RU" dirty="0" err="1"/>
              <a:t>незайнятих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захистом</a:t>
            </a:r>
            <a:r>
              <a:rPr lang="ru-RU" dirty="0"/>
              <a:t> і </a:t>
            </a:r>
            <a:r>
              <a:rPr lang="ru-RU" dirty="0" err="1"/>
              <a:t>підтримкою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9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708920"/>
            <a:ext cx="8784976" cy="1323439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8000" b="1" dirty="0" err="1" smtClean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Дякую</a:t>
            </a:r>
            <a:r>
              <a:rPr lang="ru-RU" sz="8000" b="1" dirty="0" smtClean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за </a:t>
            </a:r>
            <a:r>
              <a:rPr lang="ru-RU" sz="8000" b="1" dirty="0" err="1" smtClean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увагу</a:t>
            </a:r>
            <a:r>
              <a:rPr lang="ru-RU" sz="8000" b="1" dirty="0" smtClean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ru-RU" sz="80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84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7272808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Ступінь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безпосередньо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впливає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процеси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відбуваються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суспільстві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Ринок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невід'ємний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елемент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ринкової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системи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господарювання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виконує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найважливіші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функції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системі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відтворення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робочої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сили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розподілу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галузями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секторами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економіки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регулює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обсяги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попиту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надає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дієвий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імпульс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професійної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територіальної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мобільності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Тобто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відносини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обмежуються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актом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купівлі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-продажу, вони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зачіпають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все,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пов'язано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 системою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партнерства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захисту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професійної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підготовки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перепідготовки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кадрів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з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управлінням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зайнятістю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підприємствах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регіональному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федеральному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рівні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Ринок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вузькому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сенсі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є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взаємодія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попиту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результаті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встановлюється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певний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рівень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оплати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формуються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соціально-економічні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умови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трудової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діяльності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Дані американського ринку праці стривожили інвесторів - експе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4624"/>
            <a:ext cx="346068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8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48880"/>
            <a:ext cx="8928992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 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Ринок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соціально-економічна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категорія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включає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себе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історично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склався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специфічний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суспільний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механізм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реалізує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певний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комплекс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соціально-трудових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відносин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сприяє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встановленню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дотриманню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балансу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інтересів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трудящими 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підприємцями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державою. Таким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механізмом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є модель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попиту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робочої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сили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).</a:t>
            </a:r>
          </a:p>
          <a:p>
            <a:pPr algn="just" fontAlgn="base"/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Ринок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динамічна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система,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включає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себе комплекс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соціально-трудових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відносин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 приводу умов найму,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використання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обміну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робочої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сили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життєві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засоби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механізм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самореалізації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механізм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попиту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функціонує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основі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інформації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надходить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вигляді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змін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ціни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заробітної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плати).</a:t>
            </a:r>
          </a:p>
          <a:p>
            <a:pPr algn="just" fontAlgn="base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широкому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сенсі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ринок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-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система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відносин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виникають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в рамках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миру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злагоди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між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роботодавцями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найманими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працівниками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участю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державних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громадських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організацій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основі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попиту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з приводу оплати та умов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гарантій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соціального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захисту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підтримки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і т.п.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 descr="http://novynar.img.com.ua/img/forall/a/308/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2781729" cy="212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8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48880"/>
            <a:ext cx="8928992" cy="2031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 До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основних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елементів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належать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суб'єкти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правові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акти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правила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норми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регламентують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відносини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суб'єктів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кон'юнктура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попит і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пропозиція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конкуренція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мобільність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на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інфраструктура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just" fontAlgn="base"/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Суб'єктами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ринку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роботодавці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об'єднання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спілки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роботодавців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наймані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працівники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профспілки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інші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об'єднання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працівників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) і держава в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особі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її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уповноважених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органів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влади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різного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рівня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а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безробітні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ринок прац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42952"/>
            <a:ext cx="3384377" cy="21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i1ydGHlthRI/T4UbqHK9OjI/AAAAAAAAAAo/yEaAevsjjSI/s1600/1318674486_edbc6b7cb4_177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36834"/>
            <a:ext cx="3157504" cy="21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05.radikal.ru/i178/1112/31/2f4d07be6f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9830"/>
            <a:ext cx="2880320" cy="211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5616624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err="1"/>
              <a:t>Роботодавці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керують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, фермою,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</a:t>
            </a:r>
            <a:r>
              <a:rPr lang="ru-RU" dirty="0" err="1"/>
              <a:t>самостійній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та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роботодавець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делегувати</a:t>
            </a:r>
            <a:r>
              <a:rPr lang="ru-RU" dirty="0"/>
              <a:t> </a:t>
            </a:r>
            <a:r>
              <a:rPr lang="ru-RU" dirty="0" err="1"/>
              <a:t>найманому</a:t>
            </a:r>
            <a:r>
              <a:rPr lang="ru-RU" dirty="0"/>
              <a:t> </a:t>
            </a:r>
            <a:r>
              <a:rPr lang="ru-RU" dirty="0" err="1"/>
              <a:t>керуючому</a:t>
            </a:r>
            <a:r>
              <a:rPr lang="ru-RU" dirty="0"/>
              <a:t>, </a:t>
            </a:r>
            <a:r>
              <a:rPr lang="ru-RU" dirty="0" err="1"/>
              <a:t>залишаючи</a:t>
            </a:r>
            <a:r>
              <a:rPr lang="ru-RU" dirty="0"/>
              <a:t> за собою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благополуччя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Об'єднання</a:t>
            </a:r>
            <a:r>
              <a:rPr lang="ru-RU" dirty="0"/>
              <a:t> та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і </a:t>
            </a:r>
            <a:r>
              <a:rPr lang="ru-RU" dirty="0" err="1"/>
              <a:t>відстоювати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у </a:t>
            </a:r>
            <a:r>
              <a:rPr lang="ru-RU" dirty="0" err="1"/>
              <a:t>відносинах</a:t>
            </a:r>
            <a:r>
              <a:rPr lang="ru-RU" dirty="0"/>
              <a:t> з органами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з </a:t>
            </a:r>
            <a:r>
              <a:rPr lang="ru-RU" dirty="0" err="1"/>
              <a:t>профспілками</a:t>
            </a:r>
            <a:r>
              <a:rPr lang="ru-RU" dirty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098" name="Picture 2" descr="http://www.volynnews.com/files/news/2011/11-18/28270-1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5" y="4221088"/>
            <a:ext cx="416052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agolos.com.ua/img/news/newthumb/1_fe19ef2b15002265c49e3560bdf1b1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2895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yak-prosto.com/images/4/5/yak-dovesti-trudovi-vidnosin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02895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54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453" y="1628800"/>
            <a:ext cx="5616624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err="1"/>
              <a:t>Наймані</a:t>
            </a:r>
            <a:r>
              <a:rPr lang="ru-RU" b="1" dirty="0"/>
              <a:t> </a:t>
            </a:r>
            <a:r>
              <a:rPr lang="ru-RU" b="1" dirty="0" err="1"/>
              <a:t>працівники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уклали</a:t>
            </a:r>
            <a:r>
              <a:rPr lang="ru-RU" dirty="0"/>
              <a:t> </a:t>
            </a:r>
            <a:r>
              <a:rPr lang="ru-RU" dirty="0" err="1"/>
              <a:t>письмовий</a:t>
            </a:r>
            <a:r>
              <a:rPr lang="ru-RU" dirty="0"/>
              <a:t> </a:t>
            </a:r>
            <a:r>
              <a:rPr lang="ru-RU" dirty="0" err="1"/>
              <a:t>трудовий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контракт </a:t>
            </a:r>
            <a:r>
              <a:rPr lang="ru-RU" dirty="0" err="1"/>
              <a:t>або</a:t>
            </a:r>
            <a:r>
              <a:rPr lang="ru-RU" dirty="0"/>
              <a:t> усну угоду з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окремою</a:t>
            </a:r>
            <a:r>
              <a:rPr lang="ru-RU" dirty="0"/>
              <a:t> особою про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за яку вони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обумовлену</a:t>
            </a:r>
            <a:r>
              <a:rPr lang="ru-RU" dirty="0"/>
              <a:t> при </a:t>
            </a:r>
            <a:r>
              <a:rPr lang="ru-RU" dirty="0" err="1"/>
              <a:t>наймі</a:t>
            </a:r>
            <a:r>
              <a:rPr lang="ru-RU" dirty="0"/>
              <a:t> оплату </a:t>
            </a:r>
            <a:r>
              <a:rPr lang="ru-RU" dirty="0" err="1"/>
              <a:t>готівкою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натурою. </a:t>
            </a:r>
            <a:r>
              <a:rPr lang="ru-RU" dirty="0" err="1"/>
              <a:t>Найманими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і особи, </a:t>
            </a:r>
            <a:r>
              <a:rPr lang="ru-RU" dirty="0" err="1"/>
              <a:t>обрані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затверджені</a:t>
            </a:r>
            <a:r>
              <a:rPr lang="ru-RU" dirty="0"/>
              <a:t> на </a:t>
            </a:r>
            <a:r>
              <a:rPr lang="ru-RU" dirty="0" err="1"/>
              <a:t>оплачувану</a:t>
            </a:r>
            <a:r>
              <a:rPr lang="ru-RU" dirty="0"/>
              <a:t> посаду,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директорів</a:t>
            </a:r>
            <a:r>
              <a:rPr lang="ru-RU" dirty="0"/>
              <a:t> і </a:t>
            </a:r>
            <a:r>
              <a:rPr lang="ru-RU" dirty="0" err="1"/>
              <a:t>керуючих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Для </a:t>
            </a:r>
            <a:r>
              <a:rPr lang="ru-RU" dirty="0" err="1"/>
              <a:t>представництва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наймані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доступна і </a:t>
            </a:r>
            <a:r>
              <a:rPr lang="ru-RU" dirty="0" err="1"/>
              <a:t>поширена</a:t>
            </a:r>
            <a:r>
              <a:rPr lang="ru-RU" dirty="0"/>
              <a:t> форма </a:t>
            </a:r>
            <a:r>
              <a:rPr lang="ru-RU" dirty="0" err="1"/>
              <a:t>об'єднання</a:t>
            </a:r>
            <a:r>
              <a:rPr lang="ru-RU" dirty="0"/>
              <a:t> -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 (</a:t>
            </a:r>
            <a:r>
              <a:rPr lang="ru-RU" dirty="0" err="1"/>
              <a:t>профспілки</a:t>
            </a:r>
            <a:r>
              <a:rPr lang="ru-RU" dirty="0"/>
              <a:t>).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22" name="Picture 2" descr="http://rda.m-p.org.ua/images/stories/molod.robo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4290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olynpost.com/img/modules/news/0/c6/45a2de9f33bafe4e19ee83c0394acc60/top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28" y="3861048"/>
            <a:ext cx="34290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04" y="1052736"/>
            <a:ext cx="5616624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err="1"/>
              <a:t>Профспілка</a:t>
            </a:r>
            <a:r>
              <a:rPr lang="ru-RU" dirty="0"/>
              <a:t> - </a:t>
            </a:r>
            <a:r>
              <a:rPr lang="ru-RU" dirty="0" err="1"/>
              <a:t>добровільне</a:t>
            </a:r>
            <a:r>
              <a:rPr lang="ru-RU" dirty="0"/>
              <a:t> </a:t>
            </a:r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виробничими</a:t>
            </a:r>
            <a:r>
              <a:rPr lang="ru-RU" dirty="0"/>
              <a:t>, </a:t>
            </a:r>
            <a:r>
              <a:rPr lang="ru-RU" dirty="0" err="1"/>
              <a:t>професійними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по роду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з метою </a:t>
            </a:r>
            <a:r>
              <a:rPr lang="ru-RU" dirty="0" err="1"/>
              <a:t>представництва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соціально-трудових</a:t>
            </a:r>
            <a:r>
              <a:rPr lang="ru-RU" dirty="0"/>
              <a:t> прав та </a:t>
            </a:r>
            <a:r>
              <a:rPr lang="ru-RU" dirty="0" err="1"/>
              <a:t>інтересів</a:t>
            </a:r>
            <a:r>
              <a:rPr lang="ru-RU" dirty="0"/>
              <a:t>.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146" name="Picture 2" descr="http://zz.te.ua/wp-content/uploads/2011/03/zahus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14" y="116632"/>
            <a:ext cx="3027910" cy="3027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tsn.ua/media/images2/original/Dec2008/b7f54b1029_1028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62" y="3356992"/>
            <a:ext cx="4762500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oda.ck.ua/images/upravlinnya/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0786"/>
            <a:ext cx="2664296" cy="2704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4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128792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/>
              <a:t>Держава</a:t>
            </a:r>
            <a:r>
              <a:rPr lang="ru-RU" dirty="0"/>
              <a:t> як </a:t>
            </a:r>
            <a:r>
              <a:rPr lang="ru-RU" dirty="0" err="1"/>
              <a:t>суб'єкт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представлено </a:t>
            </a:r>
            <a:r>
              <a:rPr lang="ru-RU" dirty="0" err="1"/>
              <a:t>федеральними</a:t>
            </a:r>
            <a:r>
              <a:rPr lang="ru-RU" dirty="0"/>
              <a:t> органами </a:t>
            </a:r>
            <a:r>
              <a:rPr lang="ru-RU" dirty="0" err="1"/>
              <a:t>влади</a:t>
            </a:r>
            <a:r>
              <a:rPr lang="ru-RU" dirty="0"/>
              <a:t>, органами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 і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галузевими</a:t>
            </a:r>
            <a:r>
              <a:rPr lang="ru-RU" dirty="0"/>
              <a:t> органами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суб'єкта</a:t>
            </a:r>
            <a:r>
              <a:rPr lang="ru-RU" dirty="0"/>
              <a:t> вони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-</a:t>
            </a:r>
            <a:r>
              <a:rPr lang="ru-RU" dirty="0" err="1"/>
              <a:t>соціально-економічні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шляхом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секторах </a:t>
            </a:r>
            <a:r>
              <a:rPr lang="ru-RU" dirty="0" err="1"/>
              <a:t>економіки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-</a:t>
            </a:r>
            <a:r>
              <a:rPr lang="ru-RU" dirty="0" err="1"/>
              <a:t>законодавчі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норм і правил;</a:t>
            </a:r>
          </a:p>
          <a:p>
            <a:pPr fontAlgn="base"/>
            <a:r>
              <a:rPr lang="ru-RU" dirty="0"/>
              <a:t>-</a:t>
            </a:r>
            <a:r>
              <a:rPr lang="ru-RU" dirty="0" err="1"/>
              <a:t>регулювання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непрямими</a:t>
            </a:r>
            <a:r>
              <a:rPr lang="ru-RU" dirty="0"/>
              <a:t> методами;</a:t>
            </a:r>
          </a:p>
          <a:p>
            <a:pPr fontAlgn="base"/>
            <a:r>
              <a:rPr lang="ru-RU" dirty="0"/>
              <a:t>-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-</a:t>
            </a:r>
            <a:r>
              <a:rPr lang="ru-RU" dirty="0" err="1"/>
              <a:t>рольові</a:t>
            </a:r>
            <a:r>
              <a:rPr lang="ru-RU" dirty="0"/>
              <a:t> (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роботодавця</a:t>
            </a:r>
            <a:r>
              <a:rPr lang="ru-RU" dirty="0"/>
              <a:t> на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муніципальних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).</a:t>
            </a:r>
          </a:p>
          <a:p>
            <a:pPr fontAlgn="base"/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і </a:t>
            </a:r>
            <a:r>
              <a:rPr lang="ru-RU" dirty="0" err="1"/>
              <a:t>їх</a:t>
            </a:r>
            <a:r>
              <a:rPr lang="ru-RU" dirty="0"/>
              <a:t> конкретного </a:t>
            </a:r>
            <a:r>
              <a:rPr lang="ru-RU" dirty="0" err="1"/>
              <a:t>поєднання</a:t>
            </a:r>
            <a:r>
              <a:rPr lang="ru-RU" dirty="0"/>
              <a:t> в тому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держава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 smtClean="0"/>
              <a:t>роботодавець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 і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інвестора</a:t>
            </a:r>
            <a:r>
              <a:rPr lang="ru-RU" dirty="0"/>
              <a:t>, </a:t>
            </a:r>
            <a:r>
              <a:rPr lang="ru-RU" dirty="0" err="1"/>
              <a:t>фінансуючи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та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78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856984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вивільнення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до </a:t>
            </a:r>
            <a:r>
              <a:rPr lang="ru-RU" dirty="0" err="1"/>
              <a:t>появи</a:t>
            </a:r>
            <a:r>
              <a:rPr lang="ru-RU" dirty="0"/>
              <a:t> </a:t>
            </a:r>
            <a:r>
              <a:rPr lang="ru-RU" b="1" dirty="0" err="1"/>
              <a:t>безробіття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вивільняється</a:t>
            </a:r>
            <a:r>
              <a:rPr lang="ru-RU" dirty="0"/>
              <a:t> персонал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перепідготовки</a:t>
            </a:r>
            <a:r>
              <a:rPr lang="ru-RU" dirty="0"/>
              <a:t> та </a:t>
            </a:r>
            <a:r>
              <a:rPr lang="ru-RU" dirty="0" err="1"/>
              <a:t>повторне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до трудового </a:t>
            </a:r>
            <a:r>
              <a:rPr lang="ru-RU" dirty="0" err="1"/>
              <a:t>процесу</a:t>
            </a:r>
            <a:r>
              <a:rPr lang="ru-RU" dirty="0"/>
              <a:t>, законом про </a:t>
            </a:r>
            <a:r>
              <a:rPr lang="ru-RU" dirty="0" err="1"/>
              <a:t>зайнятість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передбачаються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по </a:t>
            </a:r>
            <a:r>
              <a:rPr lang="ru-RU" dirty="0" err="1"/>
              <a:t>безробіттю</a:t>
            </a:r>
            <a:r>
              <a:rPr lang="ru-RU" dirty="0"/>
              <a:t>, </a:t>
            </a:r>
            <a:r>
              <a:rPr lang="ru-RU" dirty="0" err="1"/>
              <a:t>компенсацій</a:t>
            </a:r>
            <a:r>
              <a:rPr lang="ru-RU" dirty="0"/>
              <a:t> при </a:t>
            </a:r>
            <a:r>
              <a:rPr lang="ru-RU" dirty="0" err="1"/>
              <a:t>звільненні</a:t>
            </a:r>
            <a:r>
              <a:rPr lang="ru-RU" dirty="0"/>
              <a:t>, при </a:t>
            </a:r>
            <a:r>
              <a:rPr lang="ru-RU" dirty="0" err="1"/>
              <a:t>переїзді</a:t>
            </a:r>
            <a:r>
              <a:rPr lang="ru-RU" dirty="0"/>
              <a:t> до нового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стипендій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на початку XIX ст.,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XX ст.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впертої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робітничого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права.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3837" y="0"/>
            <a:ext cx="4392488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Ринок</a:t>
            </a:r>
            <a:r>
              <a:rPr lang="ru-RU" sz="48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праці</a:t>
            </a:r>
            <a:endParaRPr lang="ru-RU" sz="4800" b="1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4" name="Picture 2" descr="Ринок праці України рятує тіньова економіка, ринок праці, реформи, тіньова економіка, Державна служба статистики, роб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680520" cy="292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езробіття в Україні пішло на спа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24137"/>
            <a:ext cx="3600400" cy="291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_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работы в группе</Template>
  <TotalTime>62</TotalTime>
  <Words>201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Wingdings 2</vt:lpstr>
      <vt:lpstr>presentation_2</vt:lpstr>
      <vt:lpstr>Ринок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праці</dc:title>
  <dc:creator>Max</dc:creator>
  <cp:keywords/>
  <cp:lastModifiedBy>Max</cp:lastModifiedBy>
  <cp:revision>7</cp:revision>
  <dcterms:created xsi:type="dcterms:W3CDTF">2013-12-18T20:03:20Z</dcterms:created>
  <dcterms:modified xsi:type="dcterms:W3CDTF">2013-12-18T21:06:09Z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