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B2B2B2"/>
    <a:srgbClr val="8686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8243918" cy="3227401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СУЧАСНІ ПРОБЛЕМИ ПРИРОДОКОРИСТУВАННЯ В УКРАЇНІ</a:t>
            </a:r>
            <a:endParaRPr lang="ru-RU" sz="5400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6000760" cy="6429396"/>
          </a:xfrm>
          <a:solidFill>
            <a:srgbClr val="B2B2B2">
              <a:alpha val="52157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 smtClean="0"/>
              <a:t>Важливе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відводиться</a:t>
            </a:r>
            <a:r>
              <a:rPr lang="ru-RU" b="1" dirty="0" smtClean="0"/>
              <a:t> перш за все </a:t>
            </a:r>
            <a:r>
              <a:rPr lang="ru-RU" b="1" dirty="0" err="1" smtClean="0"/>
              <a:t>дбайливому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використанню</a:t>
            </a:r>
            <a:r>
              <a:rPr lang="ru-RU" b="1" dirty="0" smtClean="0"/>
              <a:t> такого </a:t>
            </a:r>
            <a:r>
              <a:rPr lang="ru-RU" b="1" dirty="0" err="1" smtClean="0"/>
              <a:t>елементу</a:t>
            </a:r>
            <a:r>
              <a:rPr lang="ru-RU" b="1" dirty="0" smtClean="0"/>
              <a:t>, як </a:t>
            </a:r>
            <a:r>
              <a:rPr lang="ru-RU" b="1" dirty="0" err="1" smtClean="0"/>
              <a:t>ґрунти</a:t>
            </a:r>
            <a:r>
              <a:rPr lang="ru-RU" b="1" dirty="0" smtClean="0"/>
              <a:t>. </a:t>
            </a:r>
            <a:r>
              <a:rPr lang="ru-RU" b="1" dirty="0" err="1" smtClean="0"/>
              <a:t>Нераціональне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земельних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 </a:t>
            </a:r>
            <a:r>
              <a:rPr lang="ru-RU" b="1" dirty="0" err="1" smtClean="0"/>
              <a:t>призводить</a:t>
            </a:r>
            <a:r>
              <a:rPr lang="ru-RU" b="1" dirty="0" smtClean="0"/>
              <a:t> до </a:t>
            </a:r>
            <a:r>
              <a:rPr lang="ru-RU" b="1" dirty="0" err="1" smtClean="0"/>
              <a:t>негативної</a:t>
            </a:r>
            <a:r>
              <a:rPr lang="ru-RU" b="1" dirty="0" smtClean="0"/>
              <a:t> </a:t>
            </a:r>
            <a:r>
              <a:rPr lang="ru-RU" b="1" dirty="0" err="1" smtClean="0"/>
              <a:t>зміни</a:t>
            </a:r>
            <a:r>
              <a:rPr lang="ru-RU" b="1" dirty="0" smtClean="0"/>
              <a:t> </a:t>
            </a:r>
            <a:r>
              <a:rPr lang="ru-RU" b="1" dirty="0" err="1" smtClean="0"/>
              <a:t>структури</a:t>
            </a:r>
            <a:r>
              <a:rPr lang="ru-RU" b="1" dirty="0" smtClean="0"/>
              <a:t> </a:t>
            </a:r>
            <a:r>
              <a:rPr lang="ru-RU" b="1" dirty="0" err="1" smtClean="0"/>
              <a:t>ґрунту</a:t>
            </a:r>
            <a:r>
              <a:rPr lang="ru-RU" b="1" dirty="0" smtClean="0"/>
              <a:t> та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родючості</a:t>
            </a:r>
            <a:r>
              <a:rPr lang="ru-RU" b="1" dirty="0" smtClean="0"/>
              <a:t>. </a:t>
            </a:r>
            <a:r>
              <a:rPr lang="ru-RU" b="1" dirty="0" err="1" smtClean="0"/>
              <a:t>Важливими</a:t>
            </a:r>
            <a:r>
              <a:rPr lang="ru-RU" b="1" dirty="0" smtClean="0"/>
              <a:t> </a:t>
            </a:r>
            <a:r>
              <a:rPr lang="ru-RU" b="1" dirty="0" err="1" smtClean="0"/>
              <a:t>напрямами</a:t>
            </a:r>
            <a:r>
              <a:rPr lang="ru-RU" b="1" dirty="0" smtClean="0"/>
              <a:t> </a:t>
            </a:r>
            <a:r>
              <a:rPr lang="ru-RU" b="1" dirty="0" err="1" smtClean="0"/>
              <a:t>збереження</a:t>
            </a:r>
            <a:r>
              <a:rPr lang="ru-RU" b="1" dirty="0" smtClean="0"/>
              <a:t> </a:t>
            </a:r>
            <a:r>
              <a:rPr lang="ru-RU" b="1" dirty="0" err="1" smtClean="0"/>
              <a:t>якості</a:t>
            </a:r>
            <a:r>
              <a:rPr lang="ru-RU" b="1" dirty="0" smtClean="0"/>
              <a:t> земель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збільшення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органічних</a:t>
            </a:r>
            <a:r>
              <a:rPr lang="ru-RU" b="1" dirty="0" smtClean="0"/>
              <a:t> добрив, </a:t>
            </a:r>
            <a:r>
              <a:rPr lang="ru-RU" b="1" dirty="0" err="1" smtClean="0"/>
              <a:t>хімічна</a:t>
            </a:r>
            <a:r>
              <a:rPr lang="ru-RU" b="1" dirty="0" smtClean="0"/>
              <a:t> </a:t>
            </a:r>
            <a:r>
              <a:rPr lang="ru-RU" b="1" dirty="0" err="1" smtClean="0"/>
              <a:t>меліорація</a:t>
            </a:r>
            <a:r>
              <a:rPr lang="ru-RU" b="1" dirty="0" smtClean="0"/>
              <a:t>, </a:t>
            </a:r>
            <a:r>
              <a:rPr lang="ru-RU" b="1" dirty="0" err="1" smtClean="0"/>
              <a:t>застосування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біологічних</a:t>
            </a:r>
            <a:r>
              <a:rPr lang="ru-RU" b="1" dirty="0" smtClean="0"/>
              <a:t> </a:t>
            </a:r>
            <a:r>
              <a:rPr lang="ru-RU" b="1" dirty="0" err="1" smtClean="0"/>
              <a:t>методів</a:t>
            </a:r>
            <a:r>
              <a:rPr lang="ru-RU" b="1" dirty="0" smtClean="0"/>
              <a:t> </a:t>
            </a:r>
            <a:r>
              <a:rPr lang="ru-RU" b="1" dirty="0" err="1" smtClean="0"/>
              <a:t>боротьби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шкідниками</a:t>
            </a:r>
            <a:r>
              <a:rPr lang="ru-RU" b="1" dirty="0" smtClean="0"/>
              <a:t> та </a:t>
            </a:r>
            <a:r>
              <a:rPr lang="ru-RU" b="1" dirty="0" err="1" smtClean="0"/>
              <a:t>ін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 descr="64456317_2_644x461_grunt-v-meshkah-fotograf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28604"/>
            <a:ext cx="2714612" cy="271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227068334_posev-v-grun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500438"/>
            <a:ext cx="3143240" cy="2743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5257808" cy="6215106"/>
          </a:xfrm>
          <a:solidFill>
            <a:srgbClr val="DDDDDD">
              <a:alpha val="5098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 smtClean="0"/>
              <a:t>Значної</a:t>
            </a:r>
            <a:r>
              <a:rPr lang="ru-RU" b="1" dirty="0" smtClean="0"/>
              <a:t> ваги в </a:t>
            </a:r>
            <a:r>
              <a:rPr lang="ru-RU" b="1" dirty="0" err="1" smtClean="0"/>
              <a:t>нашій</a:t>
            </a:r>
            <a:r>
              <a:rPr lang="ru-RU" b="1" dirty="0" smtClean="0"/>
              <a:t> </a:t>
            </a:r>
            <a:r>
              <a:rPr lang="ru-RU" b="1" dirty="0" err="1" smtClean="0"/>
              <a:t>державі</a:t>
            </a:r>
            <a:r>
              <a:rPr lang="ru-RU" b="1" dirty="0" smtClean="0"/>
              <a:t> </a:t>
            </a:r>
            <a:r>
              <a:rPr lang="ru-RU" b="1" dirty="0" err="1" smtClean="0"/>
              <a:t>набуває</a:t>
            </a:r>
            <a:r>
              <a:rPr lang="ru-RU" b="1" dirty="0" smtClean="0"/>
              <a:t> проблема </a:t>
            </a:r>
            <a:r>
              <a:rPr lang="ru-RU" b="1" dirty="0" err="1" smtClean="0"/>
              <a:t>охорони</a:t>
            </a:r>
            <a:r>
              <a:rPr lang="ru-RU" b="1" dirty="0" smtClean="0"/>
              <a:t> вод, </a:t>
            </a:r>
            <a:r>
              <a:rPr lang="ru-RU" b="1" dirty="0" err="1" smtClean="0"/>
              <a:t>передусім</a:t>
            </a:r>
            <a:r>
              <a:rPr lang="ru-RU" b="1" dirty="0" smtClean="0"/>
              <a:t> </a:t>
            </a:r>
            <a:r>
              <a:rPr lang="ru-RU" b="1" dirty="0" err="1" smtClean="0"/>
              <a:t>споживання</a:t>
            </a:r>
            <a:r>
              <a:rPr lang="ru-RU" b="1" dirty="0" smtClean="0"/>
              <a:t> </a:t>
            </a:r>
            <a:r>
              <a:rPr lang="ru-RU" b="1" dirty="0" err="1" smtClean="0"/>
              <a:t>свіжої</a:t>
            </a:r>
            <a:r>
              <a:rPr lang="ru-RU" b="1" dirty="0" smtClean="0"/>
              <a:t> води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запобігання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забрудненню</a:t>
            </a:r>
            <a:r>
              <a:rPr lang="ru-RU" b="1" dirty="0" smtClean="0"/>
              <a:t>. </a:t>
            </a:r>
            <a:r>
              <a:rPr lang="ru-RU" b="1" dirty="0" err="1" smtClean="0"/>
              <a:t>Природоохоронні</a:t>
            </a:r>
            <a:r>
              <a:rPr lang="ru-RU" b="1" dirty="0" smtClean="0"/>
              <a:t> заходи </a:t>
            </a:r>
            <a:r>
              <a:rPr lang="ru-RU" b="1" dirty="0" err="1" smtClean="0"/>
              <a:t>передбачають</a:t>
            </a:r>
            <a:r>
              <a:rPr lang="ru-RU" b="1" dirty="0" smtClean="0"/>
              <a:t> </a:t>
            </a:r>
            <a:r>
              <a:rPr lang="ru-RU" b="1" dirty="0" err="1" smtClean="0"/>
              <a:t>скорочення</a:t>
            </a:r>
            <a:r>
              <a:rPr lang="ru-RU" b="1" dirty="0" smtClean="0"/>
              <a:t> </a:t>
            </a:r>
            <a:r>
              <a:rPr lang="ru-RU" b="1" dirty="0" err="1" smtClean="0"/>
              <a:t>витрат</a:t>
            </a:r>
            <a:r>
              <a:rPr lang="ru-RU" b="1" dirty="0" smtClean="0"/>
              <a:t> води, особливо при </a:t>
            </a:r>
            <a:r>
              <a:rPr lang="ru-RU" b="1" dirty="0" err="1" smtClean="0"/>
              <a:t>зрошенні</a:t>
            </a:r>
            <a:r>
              <a:rPr lang="ru-RU" b="1" dirty="0" smtClean="0"/>
              <a:t>, </a:t>
            </a:r>
            <a:r>
              <a:rPr lang="ru-RU" b="1" dirty="0" err="1" smtClean="0"/>
              <a:t>будівництві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повторне</a:t>
            </a:r>
            <a:r>
              <a:rPr lang="ru-RU" b="1" dirty="0" smtClean="0"/>
              <a:t> </a:t>
            </a:r>
            <a:r>
              <a:rPr lang="ru-RU" b="1" dirty="0" err="1" smtClean="0"/>
              <a:t>споживання</a:t>
            </a:r>
            <a:r>
              <a:rPr lang="ru-RU" b="1" dirty="0" smtClean="0"/>
              <a:t> </a:t>
            </a:r>
            <a:r>
              <a:rPr lang="ru-RU" b="1" dirty="0" err="1" smtClean="0"/>
              <a:t>очищених</a:t>
            </a:r>
            <a:r>
              <a:rPr lang="ru-RU" b="1" dirty="0" smtClean="0"/>
              <a:t> вод.</a:t>
            </a:r>
          </a:p>
          <a:p>
            <a:endParaRPr lang="ru-RU" dirty="0"/>
          </a:p>
        </p:txBody>
      </p:sp>
      <p:pic>
        <p:nvPicPr>
          <p:cNvPr id="4" name="Рисунок 3" descr="images-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14290"/>
            <a:ext cx="3281251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5429256" cy="6715148"/>
          </a:xfrm>
          <a:solidFill>
            <a:srgbClr val="DDDDDD">
              <a:alpha val="3882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500" b="1" dirty="0" err="1" smtClean="0"/>
              <a:t>Однією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</a:t>
            </a:r>
            <a:r>
              <a:rPr lang="ru-RU" sz="2500" b="1" dirty="0" smtClean="0"/>
              <a:t> проблем </a:t>
            </a:r>
            <a:r>
              <a:rPr lang="ru-RU" sz="2500" b="1" dirty="0" err="1" smtClean="0"/>
              <a:t>охорони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довкілля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є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зменшення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забруднення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повітря</a:t>
            </a:r>
            <a:r>
              <a:rPr lang="ru-RU" sz="2500" b="1" dirty="0" smtClean="0"/>
              <a:t>. У 2008 </a:t>
            </a:r>
            <a:r>
              <a:rPr lang="en-US" sz="2500" b="1" dirty="0" smtClean="0"/>
              <a:t>p. </a:t>
            </a:r>
            <a:r>
              <a:rPr lang="ru-RU" sz="2500" b="1" dirty="0" err="1" smtClean="0"/>
              <a:t>викиди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забруднюючих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речовин</a:t>
            </a:r>
            <a:r>
              <a:rPr lang="ru-RU" sz="2500" b="1" dirty="0" smtClean="0"/>
              <a:t> у </a:t>
            </a:r>
            <a:r>
              <a:rPr lang="ru-RU" sz="2500" b="1" dirty="0" err="1" smtClean="0"/>
              <a:t>повітря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були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майже</a:t>
            </a:r>
            <a:r>
              <a:rPr lang="ru-RU" sz="2500" b="1" dirty="0" smtClean="0"/>
              <a:t> в 3 рази </a:t>
            </a:r>
            <a:r>
              <a:rPr lang="ru-RU" sz="2500" b="1" dirty="0" err="1" smtClean="0"/>
              <a:t>меншими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ніж</a:t>
            </a:r>
            <a:r>
              <a:rPr lang="ru-RU" sz="2500" b="1" dirty="0" smtClean="0"/>
              <a:t> у 1998 </a:t>
            </a:r>
            <a:r>
              <a:rPr lang="en-US" sz="2500" b="1" dirty="0" smtClean="0"/>
              <a:t>p. </a:t>
            </a:r>
            <a:r>
              <a:rPr lang="ru-RU" sz="2500" b="1" dirty="0" smtClean="0"/>
              <a:t>Особливо </a:t>
            </a:r>
            <a:r>
              <a:rPr lang="ru-RU" sz="2500" b="1" dirty="0" err="1" smtClean="0"/>
              <a:t>небезпечними</a:t>
            </a:r>
            <a:r>
              <a:rPr lang="ru-RU" sz="2500" b="1" dirty="0" smtClean="0"/>
              <a:t> для </a:t>
            </a:r>
            <a:r>
              <a:rPr lang="ru-RU" sz="2500" b="1" dirty="0" err="1" smtClean="0"/>
              <a:t>довкілля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є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сполуки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сірки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які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спричинюють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випадання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кислотних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дощів</a:t>
            </a:r>
            <a:r>
              <a:rPr lang="ru-RU" sz="2500" b="1" dirty="0" smtClean="0"/>
              <a:t>. </a:t>
            </a:r>
            <a:r>
              <a:rPr lang="ru-RU" sz="2500" b="1" dirty="0" err="1" smtClean="0"/>
              <a:t>Значні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викиди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шкідливих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речовин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дає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автомобільний</a:t>
            </a:r>
            <a:r>
              <a:rPr lang="ru-RU" sz="2500" b="1" dirty="0" smtClean="0"/>
              <a:t> транспорт. </a:t>
            </a:r>
            <a:r>
              <a:rPr lang="ru-RU" sz="2500" b="1" dirty="0" err="1" smtClean="0"/>
              <a:t>Важливими</a:t>
            </a:r>
            <a:r>
              <a:rPr lang="ru-RU" sz="2500" b="1" dirty="0" smtClean="0"/>
              <a:t> заходами в </a:t>
            </a:r>
            <a:r>
              <a:rPr lang="ru-RU" sz="2500" b="1" dirty="0" err="1" smtClean="0"/>
              <a:t>Україні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щодо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охорони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повітря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є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встановлення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газопилоочисного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устаткування</a:t>
            </a:r>
            <a:r>
              <a:rPr lang="ru-RU" sz="2500" b="1" dirty="0" smtClean="0"/>
              <a:t> на </a:t>
            </a:r>
            <a:r>
              <a:rPr lang="ru-RU" sz="2500" b="1" dirty="0" err="1" smtClean="0"/>
              <a:t>підприємствах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які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викидають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шкідливі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речовини</a:t>
            </a:r>
            <a:r>
              <a:rPr lang="ru-RU" sz="2500" b="1" dirty="0" smtClean="0"/>
              <a:t> в атмосферу.</a:t>
            </a:r>
            <a:endParaRPr lang="ru-RU" sz="2500" b="1" dirty="0"/>
          </a:p>
        </p:txBody>
      </p:sp>
      <p:pic>
        <p:nvPicPr>
          <p:cNvPr id="4" name="Рисунок 3" descr="energy_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928802"/>
            <a:ext cx="400049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01122" cy="4000528"/>
          </a:xfrm>
          <a:solidFill>
            <a:srgbClr val="DDDDDD">
              <a:alpha val="4902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300" b="1" i="1" dirty="0" err="1" smtClean="0"/>
              <a:t>Охорона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рослинного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і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тваринного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світу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полягає</a:t>
            </a:r>
            <a:r>
              <a:rPr lang="ru-RU" sz="3300" b="1" i="1" dirty="0" smtClean="0"/>
              <a:t> у </a:t>
            </a:r>
            <a:r>
              <a:rPr lang="ru-RU" sz="3300" b="1" i="1" dirty="0" err="1" smtClean="0"/>
              <a:t>збереженні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лісових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насаджень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від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вирубування</a:t>
            </a:r>
            <a:r>
              <a:rPr lang="ru-RU" sz="3300" b="1" i="1" dirty="0" smtClean="0"/>
              <a:t> та </a:t>
            </a:r>
            <a:r>
              <a:rPr lang="ru-RU" sz="3300" b="1" i="1" dirty="0" err="1" smtClean="0"/>
              <a:t>пожеж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та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порушеннях</a:t>
            </a:r>
            <a:r>
              <a:rPr lang="ru-RU" sz="3300" b="1" i="1" dirty="0" smtClean="0"/>
              <a:t> правил </a:t>
            </a:r>
            <a:r>
              <a:rPr lang="ru-RU" sz="3300" b="1" i="1" dirty="0" err="1" smtClean="0"/>
              <a:t>лісокористування</a:t>
            </a:r>
            <a:r>
              <a:rPr lang="ru-RU" sz="3300" b="1" i="1" dirty="0" smtClean="0"/>
              <a:t>. Для </a:t>
            </a:r>
            <a:r>
              <a:rPr lang="ru-RU" sz="3300" b="1" i="1" dirty="0" err="1" smtClean="0"/>
              <a:t>охорони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рослин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і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тварин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або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цілих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природних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комплексів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створюють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природо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заповідні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території</a:t>
            </a:r>
            <a:r>
              <a:rPr lang="ru-RU" sz="3300" b="1" i="1" dirty="0" smtClean="0"/>
              <a:t>.</a:t>
            </a:r>
          </a:p>
          <a:p>
            <a:pPr>
              <a:buNone/>
            </a:pPr>
            <a:r>
              <a:rPr lang="ru-RU" sz="3300" b="1" i="1" dirty="0" err="1" smtClean="0"/>
              <a:t>Це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потребує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обґрунтування</a:t>
            </a:r>
            <a:r>
              <a:rPr lang="ru-RU" sz="3300" b="1" i="1" dirty="0" smtClean="0"/>
              <a:t> та </a:t>
            </a:r>
            <a:r>
              <a:rPr lang="ru-RU" sz="3300" b="1" i="1" dirty="0" err="1" smtClean="0"/>
              <a:t>прийняття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і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виконання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регіональної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програми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раціоналізації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природокористування</a:t>
            </a:r>
            <a:r>
              <a:rPr lang="ru-RU" sz="3300" b="1" i="1" dirty="0" smtClean="0"/>
              <a:t>. Вона повинна </a:t>
            </a:r>
            <a:r>
              <a:rPr lang="ru-RU" sz="3300" b="1" i="1" dirty="0" err="1" smtClean="0"/>
              <a:t>базуватися</a:t>
            </a:r>
            <a:r>
              <a:rPr lang="ru-RU" sz="3300" b="1" i="1" dirty="0" smtClean="0"/>
              <a:t> на </a:t>
            </a:r>
            <a:r>
              <a:rPr lang="ru-RU" sz="3300" b="1" i="1" dirty="0" err="1" smtClean="0"/>
              <a:t>врахуванні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визначених</a:t>
            </a:r>
            <a:r>
              <a:rPr lang="ru-RU" sz="3300" b="1" i="1" dirty="0" smtClean="0"/>
              <a:t> та </a:t>
            </a:r>
            <a:r>
              <a:rPr lang="ru-RU" sz="3300" b="1" i="1" dirty="0" err="1" smtClean="0"/>
              <a:t>вже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існуючих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відносин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і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структури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природокористування</a:t>
            </a:r>
            <a:r>
              <a:rPr lang="ru-RU" sz="3300" b="1" i="1" dirty="0" smtClean="0"/>
              <a:t> в </a:t>
            </a:r>
            <a:r>
              <a:rPr lang="ru-RU" sz="3300" b="1" i="1" dirty="0" err="1" smtClean="0"/>
              <a:t>сільському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господарстві</a:t>
            </a:r>
            <a:r>
              <a:rPr lang="ru-RU" sz="3300" b="1" i="1" dirty="0" smtClean="0"/>
              <a:t>, </a:t>
            </a:r>
            <a:r>
              <a:rPr lang="ru-RU" sz="3300" b="1" i="1" dirty="0" err="1" smtClean="0"/>
              <a:t>його</a:t>
            </a:r>
            <a:r>
              <a:rPr lang="ru-RU" sz="3300" b="1" i="1" dirty="0" smtClean="0"/>
              <a:t> </a:t>
            </a:r>
            <a:r>
              <a:rPr lang="ru-RU" sz="3300" b="1" i="1" smtClean="0"/>
              <a:t>спеціалізації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і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концентрації</a:t>
            </a:r>
            <a:r>
              <a:rPr lang="ru-RU" sz="3300" b="1" i="1" dirty="0" smtClean="0"/>
              <a:t>, </a:t>
            </a:r>
            <a:r>
              <a:rPr lang="ru-RU" sz="3300" b="1" i="1" dirty="0" err="1" smtClean="0"/>
              <a:t>напрямів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меліорації</a:t>
            </a:r>
            <a:r>
              <a:rPr lang="ru-RU" sz="3300" b="1" i="1" dirty="0" smtClean="0"/>
              <a:t>, а </a:t>
            </a:r>
            <a:r>
              <a:rPr lang="ru-RU" sz="3300" b="1" i="1" dirty="0" err="1" smtClean="0"/>
              <a:t>також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врахувати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динаміку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процесів</a:t>
            </a:r>
            <a:r>
              <a:rPr lang="ru-RU" sz="3300" b="1" i="1" dirty="0" smtClean="0"/>
              <a:t> </a:t>
            </a:r>
            <a:r>
              <a:rPr lang="ru-RU" sz="3300" b="1" i="1" dirty="0" err="1" smtClean="0"/>
              <a:t>користування</a:t>
            </a:r>
            <a:r>
              <a:rPr lang="ru-RU" sz="3300" b="1" i="1" dirty="0" smtClean="0"/>
              <a:t> ресурсами.</a:t>
            </a:r>
          </a:p>
          <a:p>
            <a:endParaRPr lang="ru-RU" dirty="0"/>
          </a:p>
        </p:txBody>
      </p:sp>
      <p:pic>
        <p:nvPicPr>
          <p:cNvPr id="4" name="Рисунок 3" descr="882-02-animals-also-fe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2"/>
            <a:ext cx="4786314" cy="3143248"/>
          </a:xfrm>
          <a:prstGeom prst="rect">
            <a:avLst/>
          </a:prstGeom>
        </p:spPr>
      </p:pic>
      <p:pic>
        <p:nvPicPr>
          <p:cNvPr id="5" name="Рисунок 4" descr="HD.at.ua-1680-1050-1-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714752"/>
            <a:ext cx="4357686" cy="31432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На </a:t>
            </a:r>
            <a:r>
              <a:rPr lang="ru-RU" b="1" dirty="0" err="1" smtClean="0"/>
              <a:t>сьогодні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 сформовано </a:t>
            </a:r>
            <a:r>
              <a:rPr lang="ru-RU" b="1" dirty="0" err="1" smtClean="0"/>
              <a:t>правову</a:t>
            </a:r>
            <a:r>
              <a:rPr lang="ru-RU" b="1" dirty="0" smtClean="0"/>
              <a:t> базу </a:t>
            </a:r>
            <a:r>
              <a:rPr lang="ru-RU" b="1" dirty="0" err="1" smtClean="0"/>
              <a:t>природокористування</a:t>
            </a:r>
            <a:r>
              <a:rPr lang="ru-RU" b="1" dirty="0" smtClean="0"/>
              <a:t>. Вона </a:t>
            </a:r>
            <a:r>
              <a:rPr lang="ru-RU" b="1" dirty="0" err="1" smtClean="0"/>
              <a:t>передбачає</a:t>
            </a:r>
            <a:r>
              <a:rPr lang="ru-RU" b="1" dirty="0" smtClean="0"/>
              <a:t> </a:t>
            </a:r>
            <a:r>
              <a:rPr lang="ru-RU" b="1" dirty="0" err="1" smtClean="0"/>
              <a:t>платежі</a:t>
            </a:r>
            <a:r>
              <a:rPr lang="ru-RU" b="1" dirty="0" smtClean="0"/>
              <a:t> за </a:t>
            </a:r>
            <a:r>
              <a:rPr lang="ru-RU" b="1" dirty="0" err="1" smtClean="0"/>
              <a:t>забруднення</a:t>
            </a:r>
            <a:r>
              <a:rPr lang="ru-RU" b="1" dirty="0" smtClean="0"/>
              <a:t> </a:t>
            </a:r>
            <a:r>
              <a:rPr lang="ru-RU" b="1" dirty="0" err="1" smtClean="0"/>
              <a:t>навколишнього</a:t>
            </a:r>
            <a:r>
              <a:rPr lang="ru-RU" b="1" dirty="0" smtClean="0"/>
              <a:t> природного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 за принципом «</a:t>
            </a:r>
            <a:r>
              <a:rPr lang="ru-RU" b="1" dirty="0" err="1" smtClean="0"/>
              <a:t>забруднювач</a:t>
            </a:r>
            <a:r>
              <a:rPr lang="ru-RU" b="1" dirty="0" smtClean="0"/>
              <a:t> платить», </a:t>
            </a:r>
            <a:r>
              <a:rPr lang="ru-RU" b="1" dirty="0" err="1" smtClean="0"/>
              <a:t>штрафи</a:t>
            </a:r>
            <a:r>
              <a:rPr lang="ru-RU" b="1" dirty="0" smtClean="0"/>
              <a:t> та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санкції</a:t>
            </a:r>
            <a:r>
              <a:rPr lang="ru-RU" b="1" dirty="0" smtClean="0"/>
              <a:t> за </a:t>
            </a:r>
            <a:r>
              <a:rPr lang="ru-RU" b="1" dirty="0" err="1" smtClean="0"/>
              <a:t>порушення</a:t>
            </a:r>
            <a:r>
              <a:rPr lang="ru-RU" b="1" dirty="0" smtClean="0"/>
              <a:t> </a:t>
            </a:r>
            <a:r>
              <a:rPr lang="ru-RU" b="1" dirty="0" err="1" smtClean="0"/>
              <a:t>лімітів</a:t>
            </a:r>
            <a:r>
              <a:rPr lang="ru-RU" b="1" dirty="0" smtClean="0"/>
              <a:t> </a:t>
            </a:r>
            <a:r>
              <a:rPr lang="ru-RU" b="1" dirty="0" err="1" smtClean="0"/>
              <a:t>природокористування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 Але </a:t>
            </a:r>
            <a:r>
              <a:rPr lang="ru-RU" b="1" dirty="0" err="1" smtClean="0"/>
              <a:t>існуюча</a:t>
            </a:r>
            <a:r>
              <a:rPr lang="ru-RU" b="1" dirty="0" smtClean="0"/>
              <a:t> </a:t>
            </a:r>
            <a:r>
              <a:rPr lang="ru-RU" b="1" dirty="0" err="1" smtClean="0"/>
              <a:t>правова</a:t>
            </a:r>
            <a:r>
              <a:rPr lang="ru-RU" b="1" dirty="0" smtClean="0"/>
              <a:t> база </a:t>
            </a:r>
            <a:r>
              <a:rPr lang="ru-RU" b="1" dirty="0" err="1" smtClean="0"/>
              <a:t>потребує</a:t>
            </a:r>
            <a:r>
              <a:rPr lang="ru-RU" b="1" dirty="0" smtClean="0"/>
              <a:t> </a:t>
            </a:r>
            <a:r>
              <a:rPr lang="ru-RU" b="1" dirty="0" err="1" smtClean="0"/>
              <a:t>подальшого</a:t>
            </a:r>
            <a:r>
              <a:rPr lang="ru-RU" b="1" dirty="0" smtClean="0"/>
              <a:t> </a:t>
            </a:r>
            <a:r>
              <a:rPr lang="ru-RU" b="1" dirty="0" err="1" smtClean="0"/>
              <a:t>удосконалення</a:t>
            </a:r>
            <a:r>
              <a:rPr lang="ru-RU" b="1" dirty="0" smtClean="0"/>
              <a:t>. Не </a:t>
            </a:r>
            <a:r>
              <a:rPr lang="ru-RU" b="1" dirty="0" err="1" smtClean="0"/>
              <a:t>менш</a:t>
            </a:r>
            <a:r>
              <a:rPr lang="ru-RU" b="1" dirty="0" smtClean="0"/>
              <a:t> </a:t>
            </a:r>
            <a:r>
              <a:rPr lang="ru-RU" b="1" dirty="0" err="1" smtClean="0"/>
              <a:t>важливим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суворе</a:t>
            </a:r>
            <a:r>
              <a:rPr lang="ru-RU" b="1" dirty="0" smtClean="0"/>
              <a:t> </a:t>
            </a:r>
            <a:r>
              <a:rPr lang="ru-RU" b="1" dirty="0" err="1" smtClean="0"/>
              <a:t>дотримання</a:t>
            </a:r>
            <a:r>
              <a:rPr lang="ru-RU" b="1" dirty="0" smtClean="0"/>
              <a:t> чинного </a:t>
            </a:r>
            <a:r>
              <a:rPr lang="ru-RU" b="1" dirty="0" err="1" smtClean="0"/>
              <a:t>законодавства</a:t>
            </a:r>
            <a:r>
              <a:rPr lang="ru-RU" b="1" dirty="0" smtClean="0"/>
              <a:t> в </a:t>
            </a:r>
            <a:r>
              <a:rPr lang="ru-RU" b="1" dirty="0" err="1" smtClean="0"/>
              <a:t>цій</a:t>
            </a:r>
            <a:r>
              <a:rPr lang="ru-RU" b="1" dirty="0" smtClean="0"/>
              <a:t> </a:t>
            </a:r>
            <a:r>
              <a:rPr lang="ru-RU" b="1" dirty="0" err="1" smtClean="0"/>
              <a:t>сфері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358246" cy="464347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err="1" smtClean="0"/>
              <a:t>Існує</a:t>
            </a:r>
            <a:r>
              <a:rPr lang="ru-RU" b="1" dirty="0" smtClean="0"/>
              <a:t> </a:t>
            </a:r>
            <a:r>
              <a:rPr lang="ru-RU" b="1" dirty="0" err="1" smtClean="0"/>
              <a:t>об'єктивна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необхідність</a:t>
            </a:r>
            <a:r>
              <a:rPr lang="ru-RU" b="1" dirty="0" smtClean="0"/>
              <a:t> </a:t>
            </a:r>
            <a:r>
              <a:rPr lang="ru-RU" b="1" dirty="0" err="1" smtClean="0"/>
              <a:t>втручання</a:t>
            </a:r>
            <a:r>
              <a:rPr lang="ru-RU" b="1" dirty="0" smtClean="0"/>
              <a:t> </a:t>
            </a:r>
            <a:r>
              <a:rPr lang="ru-RU" b="1" dirty="0" err="1" smtClean="0"/>
              <a:t>держави</a:t>
            </a:r>
            <a:r>
              <a:rPr lang="ru-RU" b="1" dirty="0" smtClean="0"/>
              <a:t> в </a:t>
            </a:r>
            <a:r>
              <a:rPr lang="ru-RU" b="1" dirty="0" err="1" smtClean="0"/>
              <a:t>природно-екологічну</a:t>
            </a:r>
            <a:r>
              <a:rPr lang="ru-RU" b="1" dirty="0" smtClean="0"/>
              <a:t> сферу </a:t>
            </a:r>
            <a:r>
              <a:rPr lang="ru-RU" b="1" dirty="0" err="1" smtClean="0"/>
              <a:t>з</a:t>
            </a:r>
            <a:r>
              <a:rPr lang="ru-RU" b="1" dirty="0" smtClean="0"/>
              <a:t> метою </a:t>
            </a:r>
            <a:r>
              <a:rPr lang="ru-RU" b="1" dirty="0" err="1" smtClean="0"/>
              <a:t>досягнення</a:t>
            </a:r>
            <a:r>
              <a:rPr lang="ru-RU" b="1" dirty="0" smtClean="0"/>
              <a:t> </a:t>
            </a:r>
            <a:r>
              <a:rPr lang="ru-RU" b="1" dirty="0" err="1" smtClean="0"/>
              <a:t>збалансованого</a:t>
            </a:r>
            <a:r>
              <a:rPr lang="ru-RU" b="1" dirty="0" smtClean="0"/>
              <a:t> стану, держава </a:t>
            </a:r>
            <a:r>
              <a:rPr lang="ru-RU" b="1" dirty="0" err="1" smtClean="0"/>
              <a:t>також</a:t>
            </a:r>
            <a:r>
              <a:rPr lang="ru-RU" b="1" dirty="0" smtClean="0"/>
              <a:t> повинна </a:t>
            </a:r>
            <a:r>
              <a:rPr lang="ru-RU" b="1" dirty="0" err="1" smtClean="0"/>
              <a:t>закласти</a:t>
            </a:r>
            <a:r>
              <a:rPr lang="ru-RU" b="1" dirty="0" smtClean="0"/>
              <a:t> </a:t>
            </a:r>
            <a:r>
              <a:rPr lang="ru-RU" b="1" dirty="0" err="1" smtClean="0"/>
              <a:t>основи</a:t>
            </a:r>
            <a:r>
              <a:rPr lang="ru-RU" b="1" dirty="0" smtClean="0"/>
              <a:t> глобального </a:t>
            </a:r>
            <a:r>
              <a:rPr lang="ru-RU" b="1" dirty="0" err="1" smtClean="0"/>
              <a:t>еколого-економічного</a:t>
            </a:r>
            <a:r>
              <a:rPr lang="ru-RU" b="1" dirty="0" smtClean="0"/>
              <a:t> партнерства </a:t>
            </a: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 smtClean="0"/>
              <a:t>суб'єктами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підприємництва</a:t>
            </a:r>
            <a:r>
              <a:rPr lang="ru-RU" b="1" dirty="0" smtClean="0"/>
              <a:t>, </a:t>
            </a:r>
            <a:r>
              <a:rPr lang="ru-RU" b="1" dirty="0" err="1" smtClean="0"/>
              <a:t>заради</a:t>
            </a:r>
            <a:r>
              <a:rPr lang="ru-RU" b="1" dirty="0" smtClean="0"/>
              <a:t> </a:t>
            </a:r>
            <a:r>
              <a:rPr lang="ru-RU" b="1" dirty="0" err="1" smtClean="0"/>
              <a:t>виживання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подальшого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всієї</a:t>
            </a:r>
            <a:r>
              <a:rPr lang="ru-RU" b="1" dirty="0" smtClean="0"/>
              <a:t> </a:t>
            </a:r>
            <a:r>
              <a:rPr lang="ru-RU" b="1" dirty="0" err="1" smtClean="0"/>
              <a:t>цивілізації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err="1" smtClean="0"/>
              <a:t>Сьогодні</a:t>
            </a:r>
            <a:r>
              <a:rPr lang="ru-RU" b="1" dirty="0" smtClean="0"/>
              <a:t>, на </a:t>
            </a:r>
            <a:r>
              <a:rPr lang="ru-RU" b="1" dirty="0" err="1" smtClean="0"/>
              <a:t>межі</a:t>
            </a:r>
            <a:r>
              <a:rPr lang="ru-RU" b="1" dirty="0" smtClean="0"/>
              <a:t> </a:t>
            </a:r>
            <a:r>
              <a:rPr lang="ru-RU" b="1" dirty="0" err="1" smtClean="0"/>
              <a:t>третього</a:t>
            </a:r>
            <a:r>
              <a:rPr lang="ru-RU" b="1" dirty="0" smtClean="0"/>
              <a:t> </a:t>
            </a:r>
            <a:r>
              <a:rPr lang="ru-RU" b="1" dirty="0" err="1" smtClean="0"/>
              <a:t>тисячоліття</a:t>
            </a:r>
            <a:r>
              <a:rPr lang="ru-RU" b="1" dirty="0" smtClean="0"/>
              <a:t>, </a:t>
            </a:r>
            <a:r>
              <a:rPr lang="ru-RU" b="1" dirty="0" err="1" smtClean="0"/>
              <a:t>Україна</a:t>
            </a:r>
            <a:r>
              <a:rPr lang="ru-RU" b="1" dirty="0" smtClean="0"/>
              <a:t> </a:t>
            </a:r>
            <a:r>
              <a:rPr lang="ru-RU" b="1" dirty="0" err="1" smtClean="0"/>
              <a:t>намагається</a:t>
            </a:r>
            <a:r>
              <a:rPr lang="ru-RU" b="1" dirty="0" smtClean="0"/>
              <a:t> стати державою, </a:t>
            </a:r>
            <a:r>
              <a:rPr lang="ru-RU" b="1" dirty="0" err="1" smtClean="0"/>
              <a:t>надійним</a:t>
            </a:r>
            <a:r>
              <a:rPr lang="ru-RU" b="1" dirty="0" smtClean="0"/>
              <a:t> партнером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вирішення</a:t>
            </a:r>
            <a:r>
              <a:rPr lang="ru-RU" b="1" dirty="0" smtClean="0"/>
              <a:t> </a:t>
            </a:r>
            <a:r>
              <a:rPr lang="ru-RU" b="1" dirty="0" err="1" smtClean="0"/>
              <a:t>глобальних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регіональних</a:t>
            </a:r>
            <a:r>
              <a:rPr lang="ru-RU" b="1" dirty="0" smtClean="0"/>
              <a:t> проблем у </a:t>
            </a:r>
            <a:r>
              <a:rPr lang="ru-RU" b="1" dirty="0" err="1" smtClean="0"/>
              <a:t>європейському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світовому</a:t>
            </a:r>
            <a:r>
              <a:rPr lang="ru-RU" b="1" dirty="0" smtClean="0"/>
              <a:t> </a:t>
            </a:r>
            <a:r>
              <a:rPr lang="ru-RU" b="1" dirty="0" err="1" smtClean="0"/>
              <a:t>співтоваристві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  <a:solidFill>
            <a:srgbClr val="DDDDDD">
              <a:alpha val="32941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err="1" smtClean="0"/>
              <a:t>Головними</a:t>
            </a:r>
            <a:r>
              <a:rPr lang="ru-RU" dirty="0" smtClean="0"/>
              <a:t>  </a:t>
            </a:r>
            <a:r>
              <a:rPr lang="ru-RU" dirty="0" err="1" smtClean="0"/>
              <a:t>недоліками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тотальний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, </a:t>
            </a:r>
            <a:r>
              <a:rPr lang="ru-RU" dirty="0" err="1" smtClean="0"/>
              <a:t>діють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сферах.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об'єму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стану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екологічних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Система </a:t>
            </a:r>
            <a:r>
              <a:rPr lang="ru-RU" dirty="0" err="1" smtClean="0"/>
              <a:t>фінансування</a:t>
            </a:r>
            <a:r>
              <a:rPr lang="ru-RU" dirty="0" smtClean="0"/>
              <a:t> таких </a:t>
            </a:r>
            <a:r>
              <a:rPr lang="ru-RU" dirty="0" err="1" smtClean="0"/>
              <a:t>заходів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переходу до </a:t>
            </a:r>
            <a:r>
              <a:rPr lang="ru-RU" dirty="0" err="1" smtClean="0"/>
              <a:t>ринкової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таких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: Державного бюджету </a:t>
            </a:r>
            <a:r>
              <a:rPr lang="ru-RU" dirty="0" err="1" smtClean="0"/>
              <a:t>України</a:t>
            </a:r>
            <a:r>
              <a:rPr lang="ru-RU" dirty="0" smtClean="0"/>
              <a:t> та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бюджетів</a:t>
            </a:r>
            <a:r>
              <a:rPr lang="ru-RU" dirty="0" smtClean="0"/>
              <a:t>; </a:t>
            </a:r>
            <a:r>
              <a:rPr lang="ru-RU" dirty="0" err="1" smtClean="0"/>
              <a:t>фондів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природного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;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;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надходжень</a:t>
            </a:r>
            <a:r>
              <a:rPr lang="ru-RU" dirty="0" smtClean="0"/>
              <a:t> та </a:t>
            </a:r>
            <a:r>
              <a:rPr lang="ru-RU" dirty="0" err="1" smtClean="0"/>
              <a:t>інвестицій</a:t>
            </a:r>
            <a:r>
              <a:rPr lang="ru-RU" dirty="0" smtClean="0"/>
              <a:t>;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позабюджетних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 smtClean="0"/>
              <a:t>Головними</a:t>
            </a:r>
            <a:r>
              <a:rPr lang="ru-RU" b="1" dirty="0" smtClean="0"/>
              <a:t> </a:t>
            </a:r>
            <a:r>
              <a:rPr lang="ru-RU" b="1" dirty="0" err="1" smtClean="0"/>
              <a:t>складовими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елементами</a:t>
            </a:r>
            <a:r>
              <a:rPr lang="ru-RU" b="1" dirty="0" smtClean="0"/>
              <a:t> </a:t>
            </a:r>
            <a:r>
              <a:rPr lang="ru-RU" b="1" dirty="0" err="1" smtClean="0"/>
              <a:t>економічного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бути:</a:t>
            </a:r>
            <a:br>
              <a:rPr lang="ru-RU" b="1" dirty="0" smtClean="0"/>
            </a:br>
            <a:r>
              <a:rPr lang="ru-RU" b="1" dirty="0" smtClean="0"/>
              <a:t>*  плата за </a:t>
            </a:r>
            <a:r>
              <a:rPr lang="ru-RU" b="1" dirty="0" err="1" smtClean="0"/>
              <a:t>спеціальне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;</a:t>
            </a:r>
            <a:br>
              <a:rPr lang="ru-RU" b="1" dirty="0" smtClean="0"/>
            </a:br>
            <a:r>
              <a:rPr lang="ru-RU" b="1" dirty="0" smtClean="0"/>
              <a:t>*  плата за </a:t>
            </a:r>
            <a:r>
              <a:rPr lang="ru-RU" b="1" dirty="0" err="1" smtClean="0"/>
              <a:t>забруднення</a:t>
            </a:r>
            <a:r>
              <a:rPr lang="ru-RU" b="1" dirty="0" smtClean="0"/>
              <a:t> </a:t>
            </a:r>
            <a:r>
              <a:rPr lang="ru-RU" b="1" dirty="0" err="1" smtClean="0"/>
              <a:t>навколишнього</a:t>
            </a:r>
            <a:r>
              <a:rPr lang="ru-RU" b="1" dirty="0" smtClean="0"/>
              <a:t> природного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 та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шкідливого</a:t>
            </a:r>
            <a:r>
              <a:rPr lang="ru-RU" b="1" dirty="0" smtClean="0"/>
              <a:t> </a:t>
            </a:r>
            <a:r>
              <a:rPr lang="ru-RU" b="1" dirty="0" err="1" smtClean="0"/>
              <a:t>впливу</a:t>
            </a:r>
            <a:r>
              <a:rPr lang="ru-RU" b="1" dirty="0" smtClean="0"/>
              <a:t>;</a:t>
            </a:r>
            <a:br>
              <a:rPr lang="ru-RU" b="1" dirty="0" smtClean="0"/>
            </a:br>
            <a:r>
              <a:rPr lang="ru-RU" b="1" dirty="0" smtClean="0"/>
              <a:t>*  система </a:t>
            </a:r>
            <a:r>
              <a:rPr lang="ru-RU" b="1" dirty="0" err="1" smtClean="0"/>
              <a:t>фінансування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кредитування</a:t>
            </a:r>
            <a:r>
              <a:rPr lang="ru-RU" b="1" dirty="0" smtClean="0"/>
              <a:t> </a:t>
            </a:r>
            <a:r>
              <a:rPr lang="ru-RU" b="1" dirty="0" err="1" smtClean="0"/>
              <a:t>природоохоронних</a:t>
            </a:r>
            <a:r>
              <a:rPr lang="ru-RU" b="1" dirty="0" smtClean="0"/>
              <a:t> </a:t>
            </a:r>
            <a:r>
              <a:rPr lang="ru-RU" b="1" dirty="0" err="1" smtClean="0"/>
              <a:t>заходів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*  </a:t>
            </a:r>
            <a:r>
              <a:rPr lang="ru-RU" b="1" dirty="0" err="1" smtClean="0"/>
              <a:t>екологізація</a:t>
            </a:r>
            <a:r>
              <a:rPr lang="ru-RU" b="1" dirty="0" smtClean="0"/>
              <a:t> </a:t>
            </a:r>
            <a:r>
              <a:rPr lang="ru-RU" b="1" dirty="0" err="1" smtClean="0"/>
              <a:t>податкової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цінової</a:t>
            </a:r>
            <a:r>
              <a:rPr lang="ru-RU" b="1" dirty="0" smtClean="0"/>
              <a:t> систем;</a:t>
            </a:r>
            <a:br>
              <a:rPr lang="ru-RU" b="1" dirty="0" smtClean="0"/>
            </a:br>
            <a:r>
              <a:rPr lang="ru-RU" b="1" dirty="0" smtClean="0"/>
              <a:t>*  </a:t>
            </a:r>
            <a:r>
              <a:rPr lang="ru-RU" b="1" dirty="0" err="1" smtClean="0"/>
              <a:t>підтримка</a:t>
            </a:r>
            <a:r>
              <a:rPr lang="ru-RU" b="1" dirty="0" smtClean="0"/>
              <a:t> </a:t>
            </a:r>
            <a:r>
              <a:rPr lang="ru-RU" b="1" dirty="0" err="1" smtClean="0"/>
              <a:t>становлення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екоіндустрії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i="1" dirty="0" smtClean="0"/>
              <a:t>Презентацію підготувала</a:t>
            </a:r>
          </a:p>
          <a:p>
            <a:pPr algn="ctr">
              <a:buNone/>
            </a:pPr>
            <a:r>
              <a:rPr lang="uk-UA" sz="4000" b="1" i="1" dirty="0" smtClean="0"/>
              <a:t>Учениця 11 класу</a:t>
            </a:r>
          </a:p>
          <a:p>
            <a:pPr algn="ctr">
              <a:buNone/>
            </a:pPr>
            <a:r>
              <a:rPr lang="uk-UA" sz="4000" b="1" i="1" dirty="0" err="1" smtClean="0"/>
              <a:t>Корнєй</a:t>
            </a:r>
            <a:r>
              <a:rPr lang="uk-UA" sz="4000" b="1" i="1" dirty="0" smtClean="0"/>
              <a:t> Аліна</a:t>
            </a:r>
            <a:endParaRPr lang="ru-RU" sz="4000" b="1" i="1" dirty="0"/>
          </a:p>
        </p:txBody>
      </p:sp>
      <p:pic>
        <p:nvPicPr>
          <p:cNvPr id="4" name="Рисунок 3" descr="125266_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000372"/>
            <a:ext cx="6500858" cy="3439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57158" y="428604"/>
            <a:ext cx="8286808" cy="5715040"/>
          </a:xfrm>
          <a:prstGeom prst="horizontalScroll">
            <a:avLst/>
          </a:prstGeom>
          <a:solidFill>
            <a:srgbClr val="868686">
              <a:alpha val="36078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Термін</a:t>
            </a:r>
            <a:r>
              <a:rPr lang="ru-RU" sz="3200" b="1" dirty="0" smtClean="0">
                <a:solidFill>
                  <a:schemeClr val="tx1"/>
                </a:solidFill>
              </a:rPr>
              <a:t> «</a:t>
            </a:r>
            <a:r>
              <a:rPr lang="ru-RU" sz="3200" b="1" dirty="0" err="1" smtClean="0">
                <a:solidFill>
                  <a:schemeClr val="tx1"/>
                </a:solidFill>
              </a:rPr>
              <a:t>природокористування</a:t>
            </a:r>
            <a:r>
              <a:rPr lang="ru-RU" sz="3200" b="1" dirty="0" smtClean="0">
                <a:solidFill>
                  <a:schemeClr val="tx1"/>
                </a:solidFill>
              </a:rPr>
              <a:t>» </a:t>
            </a:r>
            <a:r>
              <a:rPr lang="ru-RU" sz="3200" b="1" dirty="0" err="1" smtClean="0">
                <a:solidFill>
                  <a:schemeClr val="tx1"/>
                </a:solidFill>
              </a:rPr>
              <a:t>є</a:t>
            </a:r>
            <a:r>
              <a:rPr lang="ru-RU" sz="3200" b="1" dirty="0" smtClean="0">
                <a:solidFill>
                  <a:schemeClr val="tx1"/>
                </a:solidFill>
              </a:rPr>
              <a:t> одним </a:t>
            </a:r>
            <a:r>
              <a:rPr lang="ru-RU" sz="3200" b="1" dirty="0" err="1" smtClean="0">
                <a:solidFill>
                  <a:schemeClr val="tx1"/>
                </a:solidFill>
              </a:rPr>
              <a:t>із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найпоширеніших</a:t>
            </a:r>
            <a:r>
              <a:rPr lang="ru-RU" sz="3200" b="1" dirty="0" smtClean="0">
                <a:solidFill>
                  <a:schemeClr val="tx1"/>
                </a:solidFill>
              </a:rPr>
              <a:t> у </a:t>
            </a:r>
            <a:r>
              <a:rPr lang="ru-RU" sz="3200" b="1" dirty="0" err="1" smtClean="0">
                <a:solidFill>
                  <a:schemeClr val="tx1"/>
                </a:solidFill>
              </a:rPr>
              <a:t>сучасній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літературі</a:t>
            </a:r>
            <a:r>
              <a:rPr lang="ru-RU" sz="3200" b="1" dirty="0" smtClean="0">
                <a:solidFill>
                  <a:schemeClr val="tx1"/>
                </a:solidFill>
              </a:rPr>
              <a:t>. </a:t>
            </a:r>
            <a:r>
              <a:rPr lang="ru-RU" sz="3200" b="1" dirty="0" err="1" smtClean="0">
                <a:solidFill>
                  <a:schemeClr val="tx1"/>
                </a:solidFill>
              </a:rPr>
              <a:t>Під</a:t>
            </a:r>
            <a:r>
              <a:rPr lang="ru-RU" sz="3200" b="1" dirty="0" smtClean="0">
                <a:solidFill>
                  <a:schemeClr val="tx1"/>
                </a:solidFill>
              </a:rPr>
              <a:t> ним </a:t>
            </a:r>
            <a:r>
              <a:rPr lang="ru-RU" sz="3200" b="1" dirty="0" err="1" smtClean="0">
                <a:solidFill>
                  <a:schemeClr val="tx1"/>
                </a:solidFill>
              </a:rPr>
              <a:t>розуміють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сукупність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впливу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людства</a:t>
            </a:r>
            <a:r>
              <a:rPr lang="ru-RU" sz="3200" b="1" dirty="0" smtClean="0">
                <a:solidFill>
                  <a:schemeClr val="tx1"/>
                </a:solidFill>
              </a:rPr>
              <a:t> на </a:t>
            </a:r>
            <a:r>
              <a:rPr lang="ru-RU" sz="3200" b="1" dirty="0" err="1" smtClean="0">
                <a:solidFill>
                  <a:schemeClr val="tx1"/>
                </a:solidFill>
              </a:rPr>
              <a:t>географічну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оболонку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Землі</a:t>
            </a:r>
            <a:r>
              <a:rPr lang="ru-RU" sz="3200" b="1" dirty="0" smtClean="0">
                <a:solidFill>
                  <a:schemeClr val="tx1"/>
                </a:solidFill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</a:rPr>
              <a:t>тобто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мається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на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увазі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сукупність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усіх</a:t>
            </a:r>
            <a:r>
              <a:rPr lang="ru-RU" sz="3200" b="1" dirty="0" smtClean="0">
                <a:solidFill>
                  <a:schemeClr val="tx1"/>
                </a:solidFill>
              </a:rPr>
              <a:t> форм </a:t>
            </a:r>
            <a:r>
              <a:rPr lang="ru-RU" sz="3200" b="1" dirty="0" err="1" smtClean="0">
                <a:solidFill>
                  <a:schemeClr val="tx1"/>
                </a:solidFill>
              </a:rPr>
              <a:t>експлуатації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природо-ресурсного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потенціалу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і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заходів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з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його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збереження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14282" y="285728"/>
            <a:ext cx="8715436" cy="6357958"/>
          </a:xfrm>
          <a:prstGeom prst="horizontalScroll">
            <a:avLst/>
          </a:prstGeom>
          <a:solidFill>
            <a:srgbClr val="868686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Тут </a:t>
            </a:r>
            <a:r>
              <a:rPr lang="ru-RU" sz="3200" b="1" dirty="0" err="1" smtClean="0">
                <a:solidFill>
                  <a:schemeClr val="tx1"/>
                </a:solidFill>
              </a:rPr>
              <a:t>виділяють</a:t>
            </a:r>
            <a:r>
              <a:rPr lang="ru-RU" sz="3200" b="1" dirty="0" smtClean="0">
                <a:solidFill>
                  <a:schemeClr val="tx1"/>
                </a:solidFill>
              </a:rPr>
              <a:t> три </a:t>
            </a:r>
            <a:r>
              <a:rPr lang="ru-RU" sz="3200" b="1" dirty="0" err="1" smtClean="0">
                <a:solidFill>
                  <a:schemeClr val="tx1"/>
                </a:solidFill>
              </a:rPr>
              <a:t>аспекти</a:t>
            </a:r>
            <a:r>
              <a:rPr lang="ru-RU" sz="3200" b="1" dirty="0" smtClean="0">
                <a:solidFill>
                  <a:schemeClr val="tx1"/>
                </a:solidFill>
              </a:rPr>
              <a:t>: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а) </a:t>
            </a:r>
            <a:r>
              <a:rPr lang="ru-RU" sz="3200" b="1" dirty="0" err="1" smtClean="0">
                <a:solidFill>
                  <a:schemeClr val="tx1"/>
                </a:solidFill>
              </a:rPr>
              <a:t>видобуток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і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переробку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природних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ресурсів</a:t>
            </a:r>
            <a:r>
              <a:rPr lang="ru-RU" sz="3200" b="1" dirty="0" smtClean="0">
                <a:solidFill>
                  <a:schemeClr val="tx1"/>
                </a:solidFill>
              </a:rPr>
              <a:t> та </a:t>
            </a:r>
            <a:r>
              <a:rPr lang="ru-RU" sz="3200" b="1" dirty="0" err="1" smtClean="0">
                <a:solidFill>
                  <a:schemeClr val="tx1"/>
                </a:solidFill>
              </a:rPr>
              <a:t>їх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відтворення</a:t>
            </a:r>
            <a:r>
              <a:rPr lang="ru-RU" sz="3200" b="1" dirty="0" smtClean="0">
                <a:solidFill>
                  <a:schemeClr val="tx1"/>
                </a:solidFill>
              </a:rPr>
              <a:t>;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б) </a:t>
            </a:r>
            <a:r>
              <a:rPr lang="ru-RU" sz="3200" b="1" dirty="0" err="1" smtClean="0">
                <a:solidFill>
                  <a:schemeClr val="tx1"/>
                </a:solidFill>
              </a:rPr>
              <a:t>використання</a:t>
            </a:r>
            <a:r>
              <a:rPr lang="ru-RU" sz="3200" b="1" dirty="0" smtClean="0">
                <a:solidFill>
                  <a:schemeClr val="tx1"/>
                </a:solidFill>
              </a:rPr>
              <a:t> та </a:t>
            </a:r>
            <a:r>
              <a:rPr lang="ru-RU" sz="3200" b="1" dirty="0" err="1" smtClean="0">
                <a:solidFill>
                  <a:schemeClr val="tx1"/>
                </a:solidFill>
              </a:rPr>
              <a:t>охорону</a:t>
            </a:r>
            <a:r>
              <a:rPr lang="ru-RU" sz="3200" b="1" dirty="0" smtClean="0">
                <a:solidFill>
                  <a:schemeClr val="tx1"/>
                </a:solidFill>
              </a:rPr>
              <a:t> природного </a:t>
            </a:r>
            <a:r>
              <a:rPr lang="ru-RU" sz="3200" b="1" dirty="0" err="1" smtClean="0">
                <a:solidFill>
                  <a:schemeClr val="tx1"/>
                </a:solidFill>
              </a:rPr>
              <a:t>середовища</a:t>
            </a:r>
            <a:r>
              <a:rPr lang="ru-RU" sz="3200" b="1" dirty="0" smtClean="0">
                <a:solidFill>
                  <a:schemeClr val="tx1"/>
                </a:solidFill>
              </a:rPr>
              <a:t>;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в) </a:t>
            </a:r>
            <a:r>
              <a:rPr lang="ru-RU" sz="3200" b="1" dirty="0" err="1" smtClean="0">
                <a:solidFill>
                  <a:schemeClr val="tx1"/>
                </a:solidFill>
              </a:rPr>
              <a:t>відновлення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екологічної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рівноваги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природних</a:t>
            </a:r>
            <a:r>
              <a:rPr lang="ru-RU" sz="3200" b="1" dirty="0" smtClean="0">
                <a:solidFill>
                  <a:schemeClr val="tx1"/>
                </a:solidFill>
              </a:rPr>
              <a:t> систем.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00034" y="428604"/>
            <a:ext cx="8286808" cy="5715040"/>
          </a:xfrm>
          <a:prstGeom prst="horizontalScroll">
            <a:avLst/>
          </a:prstGeom>
          <a:solidFill>
            <a:srgbClr val="868686">
              <a:alpha val="36078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err="1" smtClean="0">
                <a:solidFill>
                  <a:schemeClr val="tx1"/>
                </a:solidFill>
              </a:rPr>
              <a:t>Нинішню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екологічну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ситуацію</a:t>
            </a:r>
            <a:r>
              <a:rPr lang="ru-RU" sz="2800" b="1" dirty="0" smtClean="0">
                <a:solidFill>
                  <a:schemeClr val="tx1"/>
                </a:solidFill>
              </a:rPr>
              <a:t> в </a:t>
            </a:r>
            <a:r>
              <a:rPr lang="ru-RU" sz="2800" b="1" dirty="0" err="1" smtClean="0">
                <a:solidFill>
                  <a:schemeClr val="tx1"/>
                </a:solidFill>
              </a:rPr>
              <a:t>Україні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можна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охарактеризувати</a:t>
            </a:r>
            <a:r>
              <a:rPr lang="ru-RU" sz="2800" b="1" dirty="0" smtClean="0">
                <a:solidFill>
                  <a:schemeClr val="tx1"/>
                </a:solidFill>
              </a:rPr>
              <a:t> як </a:t>
            </a:r>
            <a:r>
              <a:rPr lang="ru-RU" sz="2800" b="1" dirty="0" err="1" smtClean="0">
                <a:solidFill>
                  <a:schemeClr val="tx1"/>
                </a:solidFill>
              </a:rPr>
              <a:t>кризову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що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формувалася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протягом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тривалого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періоду</a:t>
            </a:r>
            <a:r>
              <a:rPr lang="ru-RU" sz="2800" b="1" dirty="0" smtClean="0">
                <a:solidFill>
                  <a:schemeClr val="tx1"/>
                </a:solidFill>
              </a:rPr>
              <a:t> через </a:t>
            </a:r>
            <a:r>
              <a:rPr lang="ru-RU" sz="2800" b="1" dirty="0" err="1" smtClean="0">
                <a:solidFill>
                  <a:schemeClr val="tx1"/>
                </a:solidFill>
              </a:rPr>
              <a:t>нехтування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об'єктивними</a:t>
            </a:r>
            <a:r>
              <a:rPr lang="ru-RU" sz="2800" b="1" dirty="0" smtClean="0">
                <a:solidFill>
                  <a:schemeClr val="tx1"/>
                </a:solidFill>
              </a:rPr>
              <a:t> законами </a:t>
            </a:r>
            <a:r>
              <a:rPr lang="ru-RU" sz="2800" b="1" dirty="0" err="1" smtClean="0">
                <a:solidFill>
                  <a:schemeClr val="tx1"/>
                </a:solidFill>
              </a:rPr>
              <a:t>розвитку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відтворення</a:t>
            </a:r>
            <a:r>
              <a:rPr lang="ru-RU" sz="2800" b="1" dirty="0" smtClean="0">
                <a:solidFill>
                  <a:schemeClr val="tx1"/>
                </a:solidFill>
              </a:rPr>
              <a:t> природно-ресурсного комплексу </a:t>
            </a:r>
            <a:r>
              <a:rPr lang="ru-RU" sz="2800" b="1" dirty="0" err="1" smtClean="0">
                <a:solidFill>
                  <a:schemeClr val="tx1"/>
                </a:solidFill>
              </a:rPr>
              <a:t>України</a:t>
            </a:r>
            <a:r>
              <a:rPr lang="ru-RU" sz="2800" b="1" dirty="0" smtClean="0">
                <a:solidFill>
                  <a:schemeClr val="tx1"/>
                </a:solidFill>
              </a:rPr>
              <a:t>. </a:t>
            </a:r>
            <a:r>
              <a:rPr lang="ru-RU" sz="2800" b="1" dirty="0" err="1" smtClean="0">
                <a:solidFill>
                  <a:schemeClr val="tx1"/>
                </a:solidFill>
              </a:rPr>
              <a:t>Відбувалися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структурні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деформації</a:t>
            </a:r>
            <a:r>
              <a:rPr lang="ru-RU" sz="2800" b="1" dirty="0" smtClean="0">
                <a:solidFill>
                  <a:schemeClr val="tx1"/>
                </a:solidFill>
              </a:rPr>
              <a:t> народного </a:t>
            </a:r>
            <a:r>
              <a:rPr lang="ru-RU" sz="2800" b="1" dirty="0" err="1" smtClean="0">
                <a:solidFill>
                  <a:schemeClr val="tx1"/>
                </a:solidFill>
              </a:rPr>
              <a:t>господарства</a:t>
            </a:r>
            <a:r>
              <a:rPr lang="ru-RU" sz="2800" b="1" dirty="0" smtClean="0">
                <a:solidFill>
                  <a:schemeClr val="tx1"/>
                </a:solidFill>
              </a:rPr>
              <a:t>, за </a:t>
            </a:r>
            <a:r>
              <a:rPr lang="ru-RU" sz="2800" b="1" dirty="0" err="1" smtClean="0">
                <a:solidFill>
                  <a:schemeClr val="tx1"/>
                </a:solidFill>
              </a:rPr>
              <a:t>яких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перевага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надавалася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розвитку</a:t>
            </a:r>
            <a:r>
              <a:rPr lang="ru-RU" sz="2800" b="1" dirty="0" smtClean="0">
                <a:solidFill>
                  <a:schemeClr val="tx1"/>
                </a:solidFill>
              </a:rPr>
              <a:t> в </a:t>
            </a:r>
            <a:r>
              <a:rPr lang="ru-RU" sz="2800" b="1" dirty="0" err="1" smtClean="0">
                <a:solidFill>
                  <a:schemeClr val="tx1"/>
                </a:solidFill>
              </a:rPr>
              <a:t>Україні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сировинно-видобувних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</a:rPr>
              <a:t>найбільшекологічно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небезпечних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галузей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У </a:t>
            </a:r>
            <a:r>
              <a:rPr lang="ru-RU" b="1" dirty="0" err="1" smtClean="0"/>
              <a:t>процесі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господарської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збільшується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людиною</a:t>
            </a:r>
            <a:r>
              <a:rPr lang="ru-RU" b="1" dirty="0" smtClean="0"/>
              <a:t> </a:t>
            </a:r>
            <a:r>
              <a:rPr lang="ru-RU" b="1" dirty="0" err="1" smtClean="0"/>
              <a:t>компонентів</a:t>
            </a:r>
            <a:r>
              <a:rPr lang="ru-RU" b="1" dirty="0" smtClean="0"/>
              <a:t> </a:t>
            </a:r>
            <a:r>
              <a:rPr lang="ru-RU" b="1" dirty="0" err="1" smtClean="0"/>
              <a:t>природи</a:t>
            </a:r>
            <a:r>
              <a:rPr lang="ru-RU" b="1" dirty="0" smtClean="0"/>
              <a:t>, </a:t>
            </a:r>
            <a:r>
              <a:rPr lang="ru-RU" b="1" dirty="0" err="1" smtClean="0"/>
              <a:t>внаслідок</a:t>
            </a:r>
            <a:r>
              <a:rPr lang="ru-RU" b="1" dirty="0" smtClean="0"/>
              <a:t> </a:t>
            </a:r>
            <a:r>
              <a:rPr lang="ru-RU" b="1" dirty="0" err="1" smtClean="0"/>
              <a:t>чого</a:t>
            </a:r>
            <a:r>
              <a:rPr lang="ru-RU" b="1" dirty="0" smtClean="0"/>
              <a:t> </a:t>
            </a:r>
            <a:r>
              <a:rPr lang="ru-RU" b="1" dirty="0" err="1" smtClean="0"/>
              <a:t>посилюється</a:t>
            </a:r>
            <a:r>
              <a:rPr lang="ru-RU" b="1" dirty="0" smtClean="0"/>
              <a:t> «</a:t>
            </a:r>
            <a:r>
              <a:rPr lang="ru-RU" b="1" dirty="0" err="1" smtClean="0"/>
              <a:t>тиск</a:t>
            </a:r>
            <a:r>
              <a:rPr lang="ru-RU" b="1" dirty="0" smtClean="0"/>
              <a:t>» на </a:t>
            </a:r>
            <a:r>
              <a:rPr lang="ru-RU" b="1" dirty="0" err="1" smtClean="0"/>
              <a:t>природне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середовище</a:t>
            </a:r>
            <a:r>
              <a:rPr lang="ru-RU" b="1" dirty="0" smtClean="0"/>
              <a:t>. В таких </a:t>
            </a:r>
            <a:r>
              <a:rPr lang="ru-RU" b="1" dirty="0" err="1" smtClean="0"/>
              <a:t>умовах</a:t>
            </a:r>
            <a:r>
              <a:rPr lang="ru-RU" b="1" dirty="0" smtClean="0"/>
              <a:t> </a:t>
            </a:r>
            <a:r>
              <a:rPr lang="ru-RU" b="1" dirty="0" err="1" smtClean="0"/>
              <a:t>постало</a:t>
            </a:r>
            <a:r>
              <a:rPr lang="ru-RU" b="1" dirty="0" smtClean="0"/>
              <a:t> </a:t>
            </a:r>
            <a:r>
              <a:rPr lang="ru-RU" b="1" dirty="0" err="1" smtClean="0"/>
              <a:t>важливе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- </a:t>
            </a:r>
            <a:r>
              <a:rPr lang="ru-RU" b="1" dirty="0" err="1" smtClean="0"/>
              <a:t>забезпечити</a:t>
            </a:r>
            <a:r>
              <a:rPr lang="ru-RU" b="1" dirty="0" smtClean="0"/>
              <a:t> </a:t>
            </a:r>
            <a:r>
              <a:rPr lang="ru-RU" b="1" dirty="0" err="1" smtClean="0"/>
              <a:t>раціональне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природи</a:t>
            </a:r>
            <a:r>
              <a:rPr lang="ru-RU" b="1" dirty="0" smtClean="0"/>
              <a:t> та </a:t>
            </a:r>
            <a:r>
              <a:rPr lang="ru-RU" b="1" dirty="0" err="1" smtClean="0"/>
              <a:t>охорону</a:t>
            </a:r>
            <a:r>
              <a:rPr lang="ru-RU" b="1" dirty="0" smtClean="0"/>
              <a:t> </a:t>
            </a:r>
            <a:r>
              <a:rPr lang="ru-RU" b="1" dirty="0" err="1" smtClean="0"/>
              <a:t>довкілля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Україна</a:t>
            </a:r>
            <a:r>
              <a:rPr lang="ru-RU" b="1" dirty="0" smtClean="0"/>
              <a:t> </a:t>
            </a:r>
            <a:r>
              <a:rPr lang="ru-RU" b="1" dirty="0" err="1" smtClean="0"/>
              <a:t>належить</a:t>
            </a:r>
            <a:r>
              <a:rPr lang="ru-RU" b="1" dirty="0" smtClean="0"/>
              <a:t> до держав,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великі</a:t>
            </a:r>
            <a:r>
              <a:rPr lang="ru-RU" b="1" dirty="0" smtClean="0"/>
              <a:t> </a:t>
            </a:r>
            <a:r>
              <a:rPr lang="ru-RU" b="1" dirty="0" err="1" smtClean="0"/>
              <a:t>обсяги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високу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інтенсивність</a:t>
            </a:r>
            <a:r>
              <a:rPr lang="ru-RU" b="1" dirty="0" smtClean="0"/>
              <a:t> </a:t>
            </a:r>
            <a:r>
              <a:rPr lang="ru-RU" b="1" dirty="0" err="1" smtClean="0"/>
              <a:t>освоєння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багатств</a:t>
            </a:r>
            <a:r>
              <a:rPr lang="ru-RU" b="1" dirty="0" smtClean="0"/>
              <a:t>. </a:t>
            </a:r>
            <a:r>
              <a:rPr lang="ru-RU" b="1" dirty="0" err="1" smtClean="0"/>
              <a:t>Значна</a:t>
            </a:r>
            <a:r>
              <a:rPr lang="ru-RU" b="1" dirty="0" smtClean="0"/>
              <a:t> </a:t>
            </a:r>
            <a:r>
              <a:rPr lang="ru-RU" b="1" dirty="0" err="1" smtClean="0"/>
              <a:t>концентрація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 </a:t>
            </a:r>
            <a:r>
              <a:rPr lang="ru-RU" b="1" dirty="0" err="1" smtClean="0"/>
              <a:t>висока</a:t>
            </a:r>
            <a:r>
              <a:rPr lang="ru-RU" b="1" dirty="0" smtClean="0"/>
              <a:t> </a:t>
            </a:r>
            <a:r>
              <a:rPr lang="ru-RU" b="1" dirty="0" err="1" smtClean="0"/>
              <a:t>щільність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негативно </a:t>
            </a:r>
            <a:r>
              <a:rPr lang="ru-RU" b="1" dirty="0" err="1" smtClean="0"/>
              <a:t>впливають</a:t>
            </a:r>
            <a:r>
              <a:rPr lang="ru-RU" b="1" dirty="0" smtClean="0"/>
              <a:t> на стан </a:t>
            </a:r>
            <a:r>
              <a:rPr lang="ru-RU" b="1" dirty="0" err="1" smtClean="0"/>
              <a:t>довкілля</a:t>
            </a:r>
            <a:r>
              <a:rPr lang="ru-RU" b="1" dirty="0" smtClean="0"/>
              <a:t>, </a:t>
            </a:r>
            <a:r>
              <a:rPr lang="ru-RU" b="1" dirty="0" err="1" smtClean="0"/>
              <a:t>формуючи</a:t>
            </a:r>
            <a:r>
              <a:rPr lang="ru-RU" b="1" dirty="0" smtClean="0"/>
              <a:t> </a:t>
            </a:r>
            <a:r>
              <a:rPr lang="ru-RU" b="1" dirty="0" err="1" smtClean="0"/>
              <a:t>напружену</a:t>
            </a:r>
            <a:r>
              <a:rPr lang="ru-RU" b="1" dirty="0" smtClean="0"/>
              <a:t> </a:t>
            </a:r>
            <a:r>
              <a:rPr lang="ru-RU" b="1" dirty="0" err="1" smtClean="0"/>
              <a:t>екологічну</a:t>
            </a:r>
            <a:r>
              <a:rPr lang="ru-RU" b="1" dirty="0" smtClean="0"/>
              <a:t> </a:t>
            </a:r>
            <a:r>
              <a:rPr lang="ru-RU" b="1" dirty="0" err="1" smtClean="0"/>
              <a:t>ситуацію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14290"/>
            <a:ext cx="6500858" cy="44291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500" b="1" dirty="0" err="1" smtClean="0">
                <a:solidFill>
                  <a:schemeClr val="tx1"/>
                </a:solidFill>
              </a:rPr>
              <a:t>Економіці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України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притаманна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висока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питома</a:t>
            </a:r>
            <a:r>
              <a:rPr lang="ru-RU" sz="2500" b="1" dirty="0" smtClean="0">
                <a:solidFill>
                  <a:schemeClr val="tx1"/>
                </a:solidFill>
              </a:rPr>
              <a:t> вага </a:t>
            </a:r>
            <a:r>
              <a:rPr lang="ru-RU" sz="2500" b="1" dirty="0" err="1" smtClean="0">
                <a:solidFill>
                  <a:schemeClr val="tx1"/>
                </a:solidFill>
              </a:rPr>
              <a:t>ресурсомістких</a:t>
            </a:r>
            <a:r>
              <a:rPr lang="ru-RU" sz="2500" b="1" dirty="0" smtClean="0">
                <a:solidFill>
                  <a:schemeClr val="tx1"/>
                </a:solidFill>
              </a:rPr>
              <a:t> та </a:t>
            </a:r>
            <a:r>
              <a:rPr lang="ru-RU" sz="2500" b="1" dirty="0" err="1" smtClean="0">
                <a:solidFill>
                  <a:schemeClr val="tx1"/>
                </a:solidFill>
              </a:rPr>
              <a:t>енергоємних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технологій</a:t>
            </a:r>
            <a:r>
              <a:rPr lang="ru-RU" sz="2500" b="1" dirty="0" smtClean="0">
                <a:solidFill>
                  <a:schemeClr val="tx1"/>
                </a:solidFill>
              </a:rPr>
              <a:t>, </a:t>
            </a:r>
            <a:r>
              <a:rPr lang="ru-RU" sz="2500" b="1" dirty="0" err="1" smtClean="0">
                <a:solidFill>
                  <a:schemeClr val="tx1"/>
                </a:solidFill>
              </a:rPr>
              <a:t>впровадження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та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нарощування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яких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здійснювалося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найбільш</a:t>
            </a:r>
            <a:r>
              <a:rPr lang="ru-RU" sz="2500" b="1" dirty="0" smtClean="0">
                <a:solidFill>
                  <a:schemeClr val="tx1"/>
                </a:solidFill>
              </a:rPr>
              <a:t> "дешевим" способом - без </a:t>
            </a:r>
            <a:r>
              <a:rPr lang="ru-RU" sz="2500" b="1" dirty="0" err="1" smtClean="0">
                <a:solidFill>
                  <a:schemeClr val="tx1"/>
                </a:solidFill>
              </a:rPr>
              <a:t>будівництва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відповідних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очисних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споруд</a:t>
            </a:r>
            <a:r>
              <a:rPr lang="ru-RU" sz="2500" b="1" dirty="0" smtClean="0">
                <a:solidFill>
                  <a:schemeClr val="tx1"/>
                </a:solidFill>
              </a:rPr>
              <a:t>. </a:t>
            </a:r>
            <a:r>
              <a:rPr lang="ru-RU" sz="2500" b="1" dirty="0" err="1" smtClean="0">
                <a:solidFill>
                  <a:schemeClr val="tx1"/>
                </a:solidFill>
              </a:rPr>
              <a:t>Це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було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можливим</a:t>
            </a:r>
            <a:r>
              <a:rPr lang="ru-RU" sz="2500" b="1" dirty="0" smtClean="0">
                <a:solidFill>
                  <a:schemeClr val="tx1"/>
                </a:solidFill>
              </a:rPr>
              <a:t> за </a:t>
            </a:r>
            <a:r>
              <a:rPr lang="ru-RU" sz="2500" b="1" dirty="0" err="1" smtClean="0">
                <a:solidFill>
                  <a:schemeClr val="tx1"/>
                </a:solidFill>
              </a:rPr>
              <a:t>відсутності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ефективно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діючих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правових</a:t>
            </a:r>
            <a:r>
              <a:rPr lang="ru-RU" sz="2500" b="1" dirty="0" smtClean="0">
                <a:solidFill>
                  <a:schemeClr val="tx1"/>
                </a:solidFill>
              </a:rPr>
              <a:t>, </a:t>
            </a:r>
            <a:r>
              <a:rPr lang="ru-RU" sz="2500" b="1" dirty="0" err="1" smtClean="0">
                <a:solidFill>
                  <a:schemeClr val="tx1"/>
                </a:solidFill>
              </a:rPr>
              <a:t>адміністративних</a:t>
            </a:r>
            <a:r>
              <a:rPr lang="ru-RU" sz="2500" b="1" dirty="0" smtClean="0">
                <a:solidFill>
                  <a:schemeClr val="tx1"/>
                </a:solidFill>
              </a:rPr>
              <a:t> та </a:t>
            </a:r>
            <a:r>
              <a:rPr lang="ru-RU" sz="2500" b="1" dirty="0" err="1" smtClean="0">
                <a:solidFill>
                  <a:schemeClr val="tx1"/>
                </a:solidFill>
              </a:rPr>
              <a:t>економічних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механізмів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природокористування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та</a:t>
            </a:r>
            <a:r>
              <a:rPr lang="ru-RU" sz="2500" b="1" dirty="0" smtClean="0">
                <a:solidFill>
                  <a:schemeClr val="tx1"/>
                </a:solidFill>
              </a:rPr>
              <a:t> без </a:t>
            </a:r>
            <a:r>
              <a:rPr lang="ru-RU" sz="2500" b="1" dirty="0" err="1" smtClean="0">
                <a:solidFill>
                  <a:schemeClr val="tx1"/>
                </a:solidFill>
              </a:rPr>
              <a:t>урахування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вимог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охорони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r>
              <a:rPr lang="ru-RU" sz="2500" b="1" dirty="0" err="1" smtClean="0">
                <a:solidFill>
                  <a:schemeClr val="tx1"/>
                </a:solidFill>
              </a:rPr>
              <a:t>довкілля</a:t>
            </a:r>
            <a:r>
              <a:rPr lang="ru-RU" sz="2500" b="1" dirty="0" smtClean="0">
                <a:solidFill>
                  <a:schemeClr val="tx1"/>
                </a:solidFill>
              </a:rPr>
              <a:t>.</a:t>
            </a:r>
            <a:endParaRPr lang="ru-RU" sz="2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Безліч</a:t>
            </a:r>
            <a:r>
              <a:rPr lang="ru-RU" b="1" dirty="0" smtClean="0"/>
              <a:t> </a:t>
            </a:r>
            <a:r>
              <a:rPr lang="ru-RU" b="1" dirty="0" err="1" smtClean="0"/>
              <a:t>негативних</a:t>
            </a:r>
            <a:r>
              <a:rPr lang="ru-RU" b="1" dirty="0" smtClean="0"/>
              <a:t> </a:t>
            </a:r>
            <a:r>
              <a:rPr lang="ru-RU" b="1" dirty="0" err="1" smtClean="0"/>
              <a:t>чинників</a:t>
            </a:r>
            <a:r>
              <a:rPr lang="ru-RU" b="1" dirty="0" smtClean="0"/>
              <a:t>, </a:t>
            </a:r>
            <a:r>
              <a:rPr lang="ru-RU" b="1" dirty="0" err="1" smtClean="0"/>
              <a:t>зокрема</a:t>
            </a:r>
            <a:r>
              <a:rPr lang="ru-RU" b="1" dirty="0" smtClean="0"/>
              <a:t> </a:t>
            </a:r>
            <a:r>
              <a:rPr lang="ru-RU" b="1" dirty="0" err="1" smtClean="0"/>
              <a:t>низький</a:t>
            </a:r>
            <a:r>
              <a:rPr lang="ru-RU" b="1" dirty="0" smtClean="0"/>
              <a:t>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екологічної</a:t>
            </a:r>
            <a:r>
              <a:rPr lang="ru-RU" b="1" dirty="0" smtClean="0"/>
              <a:t> </a:t>
            </a:r>
            <a:r>
              <a:rPr lang="ru-RU" b="1" dirty="0" err="1" smtClean="0"/>
              <a:t>свідомості</a:t>
            </a:r>
            <a:r>
              <a:rPr lang="ru-RU" b="1" dirty="0" smtClean="0"/>
              <a:t> </a:t>
            </a:r>
            <a:r>
              <a:rPr lang="ru-RU" b="1" dirty="0" err="1" smtClean="0"/>
              <a:t>суспільства</a:t>
            </a:r>
            <a:r>
              <a:rPr lang="ru-RU" b="1" dirty="0" smtClean="0"/>
              <a:t>, </a:t>
            </a:r>
            <a:r>
              <a:rPr lang="ru-RU" b="1" dirty="0" err="1" smtClean="0"/>
              <a:t>призвели</a:t>
            </a:r>
            <a:r>
              <a:rPr lang="ru-RU" b="1" dirty="0" smtClean="0"/>
              <a:t> до </a:t>
            </a:r>
            <a:r>
              <a:rPr lang="ru-RU" b="1" dirty="0" err="1" smtClean="0"/>
              <a:t>значної</a:t>
            </a:r>
            <a:r>
              <a:rPr lang="ru-RU" b="1" dirty="0" smtClean="0"/>
              <a:t> </a:t>
            </a:r>
            <a:r>
              <a:rPr lang="ru-RU" b="1" dirty="0" err="1" smtClean="0"/>
              <a:t>деградації</a:t>
            </a:r>
            <a:r>
              <a:rPr lang="ru-RU" b="1" dirty="0" smtClean="0"/>
              <a:t> </a:t>
            </a:r>
            <a:r>
              <a:rPr lang="ru-RU" b="1" dirty="0" err="1" smtClean="0"/>
              <a:t>довкілля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, </a:t>
            </a:r>
            <a:r>
              <a:rPr lang="ru-RU" b="1" dirty="0" err="1" smtClean="0"/>
              <a:t>надмірного</a:t>
            </a:r>
            <a:r>
              <a:rPr lang="ru-RU" b="1" dirty="0" smtClean="0"/>
              <a:t> </a:t>
            </a:r>
            <a:r>
              <a:rPr lang="ru-RU" b="1" dirty="0" err="1" smtClean="0"/>
              <a:t>забруднення</a:t>
            </a:r>
            <a:r>
              <a:rPr lang="ru-RU" b="1" dirty="0" smtClean="0"/>
              <a:t> </a:t>
            </a:r>
            <a:r>
              <a:rPr lang="ru-RU" b="1" dirty="0" err="1" smtClean="0"/>
              <a:t>поверхневих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підземних</a:t>
            </a:r>
            <a:r>
              <a:rPr lang="ru-RU" b="1" dirty="0" smtClean="0"/>
              <a:t> вод, </a:t>
            </a:r>
            <a:r>
              <a:rPr lang="ru-RU" b="1" dirty="0" err="1" smtClean="0"/>
              <a:t>повітря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земель, </a:t>
            </a:r>
            <a:r>
              <a:rPr lang="ru-RU" b="1" dirty="0" err="1" smtClean="0"/>
              <a:t>нагромадження</a:t>
            </a:r>
            <a:r>
              <a:rPr lang="ru-RU" b="1" dirty="0" smtClean="0"/>
              <a:t> у </a:t>
            </a:r>
            <a:r>
              <a:rPr lang="ru-RU" b="1" dirty="0" err="1" smtClean="0"/>
              <a:t>дуже</a:t>
            </a:r>
            <a:r>
              <a:rPr lang="ru-RU" b="1" dirty="0" smtClean="0"/>
              <a:t> великих </a:t>
            </a:r>
            <a:r>
              <a:rPr lang="ru-RU" b="1" dirty="0" err="1" smtClean="0"/>
              <a:t>кількостях</a:t>
            </a:r>
            <a:r>
              <a:rPr lang="ru-RU" b="1" dirty="0" smtClean="0"/>
              <a:t> </a:t>
            </a:r>
            <a:r>
              <a:rPr lang="ru-RU" b="1" dirty="0" err="1" smtClean="0"/>
              <a:t>шкідливих</a:t>
            </a:r>
            <a:r>
              <a:rPr lang="ru-RU" b="1" dirty="0" smtClean="0"/>
              <a:t>, у тому </a:t>
            </a:r>
            <a:r>
              <a:rPr lang="ru-RU" b="1" dirty="0" err="1" smtClean="0"/>
              <a:t>числі</a:t>
            </a:r>
            <a:r>
              <a:rPr lang="ru-RU" b="1" dirty="0" smtClean="0"/>
              <a:t> </a:t>
            </a:r>
            <a:r>
              <a:rPr lang="ru-RU" b="1" dirty="0" err="1" smtClean="0"/>
              <a:t>високотоксичних</a:t>
            </a:r>
            <a:r>
              <a:rPr lang="ru-RU" b="1" dirty="0" smtClean="0"/>
              <a:t>, </a:t>
            </a:r>
            <a:r>
              <a:rPr lang="ru-RU" b="1" dirty="0" err="1" smtClean="0"/>
              <a:t>відходів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4752"/>
            <a:ext cx="9144000" cy="3143248"/>
          </a:xfrm>
          <a:solidFill>
            <a:srgbClr val="C0C0C0">
              <a:alpha val="56078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Такі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процеси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тривали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десятиріччями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призвели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різкого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погіршення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стану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здоров'я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людей,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зменшення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народжуваності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збільшення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смертності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Аналізуючи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цю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велику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сукупність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проблем , ми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можемо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зробити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важливі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висновки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щодо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екологічної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дійсності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нашої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Держави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виявити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чинники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особливості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життєдіяльності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природокористування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Проблема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охорони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довкілля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раціонального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природокористування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набуває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Україні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першорядного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значення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внаслідок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забруднення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території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радіонуклідами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аварії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Чорнобильській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АЕС.</a:t>
            </a:r>
            <a:endParaRPr lang="ru-RU" sz="2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689</Words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СУЧАСНІ ПРОБЛЕМИ ПРИРОДОКОРИСТУВАННЯ В УКРАЇНІ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ПРОБЛЕМИ ПРИРОДОКОРИСТУВАННЯ В УКРАЇНІ</dc:title>
  <dc:creator>Алiна</dc:creator>
  <cp:lastModifiedBy>Алiна</cp:lastModifiedBy>
  <cp:revision>11</cp:revision>
  <dcterms:created xsi:type="dcterms:W3CDTF">2014-05-11T13:10:11Z</dcterms:created>
  <dcterms:modified xsi:type="dcterms:W3CDTF">2014-05-11T18:15:06Z</dcterms:modified>
</cp:coreProperties>
</file>