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9" r:id="rId13"/>
    <p:sldId id="268" r:id="rId14"/>
    <p:sldId id="265"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Презентація на тему </a:t>
            </a:r>
            <a:r>
              <a:rPr lang="uk-UA" dirty="0" err="1" smtClean="0"/>
              <a:t>“Український</a:t>
            </a:r>
            <a:r>
              <a:rPr lang="uk-UA" dirty="0" smtClean="0"/>
              <a:t> народний одяг у другій половині ХІХ </a:t>
            </a:r>
            <a:r>
              <a:rPr lang="uk-UA" dirty="0" err="1" smtClean="0"/>
              <a:t>століття”</a:t>
            </a:r>
            <a:endParaRPr lang="uk-UA" dirty="0"/>
          </a:p>
        </p:txBody>
      </p:sp>
      <p:sp>
        <p:nvSpPr>
          <p:cNvPr id="3" name="Подзаголовок 2"/>
          <p:cNvSpPr>
            <a:spLocks noGrp="1"/>
          </p:cNvSpPr>
          <p:nvPr>
            <p:ph type="subTitle" idx="1"/>
          </p:nvPr>
        </p:nvSpPr>
        <p:spPr/>
        <p:txBody>
          <a:bodyPr/>
          <a:lstStyle/>
          <a:p>
            <a:r>
              <a:rPr lang="ru-RU" dirty="0" err="1" smtClean="0">
                <a:solidFill>
                  <a:schemeClr val="tx1"/>
                </a:solidFill>
              </a:rPr>
              <a:t>Виконав</a:t>
            </a:r>
            <a:r>
              <a:rPr lang="ru-RU" dirty="0" smtClean="0">
                <a:solidFill>
                  <a:schemeClr val="tx1"/>
                </a:solidFill>
              </a:rPr>
              <a:t>(</a:t>
            </a:r>
            <a:r>
              <a:rPr lang="ru-RU" dirty="0" err="1" smtClean="0">
                <a:solidFill>
                  <a:schemeClr val="tx1"/>
                </a:solidFill>
              </a:rPr>
              <a:t>ла</a:t>
            </a:r>
            <a:r>
              <a:rPr lang="ru-RU" dirty="0" smtClean="0">
                <a:solidFill>
                  <a:schemeClr val="tx1"/>
                </a:solidFill>
              </a:rPr>
              <a:t>) ученик(</a:t>
            </a:r>
            <a:r>
              <a:rPr lang="ru-RU" dirty="0" err="1" smtClean="0">
                <a:solidFill>
                  <a:schemeClr val="tx1"/>
                </a:solidFill>
              </a:rPr>
              <a:t>ця</a:t>
            </a:r>
            <a:r>
              <a:rPr lang="ru-RU" dirty="0" smtClean="0">
                <a:solidFill>
                  <a:schemeClr val="tx1"/>
                </a:solidFill>
              </a:rPr>
              <a:t>) 9 </a:t>
            </a:r>
            <a:r>
              <a:rPr lang="ru-RU" dirty="0" err="1" smtClean="0">
                <a:solidFill>
                  <a:schemeClr val="tx1"/>
                </a:solidFill>
              </a:rPr>
              <a:t>класу</a:t>
            </a:r>
            <a:r>
              <a:rPr lang="ru-RU" smtClean="0">
                <a:solidFill>
                  <a:schemeClr val="tx1"/>
                </a:solidFill>
              </a:rPr>
              <a:t> </a:t>
            </a:r>
            <a:endParaRPr lang="uk-UA"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Вбрання міщан</a:t>
            </a:r>
            <a:endParaRPr lang="uk-UA" dirty="0"/>
          </a:p>
        </p:txBody>
      </p:sp>
      <p:pic>
        <p:nvPicPr>
          <p:cNvPr id="6" name="Содержимое 5" descr="Ukr_divchyna_selanka.jpg"/>
          <p:cNvPicPr>
            <a:picLocks noGrp="1" noChangeAspect="1"/>
          </p:cNvPicPr>
          <p:nvPr>
            <p:ph sz="half" idx="1"/>
          </p:nvPr>
        </p:nvPicPr>
        <p:blipFill>
          <a:blip r:embed="rId2" cstate="print"/>
          <a:stretch>
            <a:fillRect/>
          </a:stretch>
        </p:blipFill>
        <p:spPr>
          <a:xfrm>
            <a:off x="1133797" y="1600200"/>
            <a:ext cx="2685405" cy="4525963"/>
          </a:xfrm>
        </p:spPr>
      </p:pic>
      <p:pic>
        <p:nvPicPr>
          <p:cNvPr id="7" name="Содержимое 6" descr="Ukr_mischanyn.jpg"/>
          <p:cNvPicPr>
            <a:picLocks noGrp="1" noChangeAspect="1"/>
          </p:cNvPicPr>
          <p:nvPr>
            <p:ph sz="half" idx="2"/>
          </p:nvPr>
        </p:nvPicPr>
        <p:blipFill>
          <a:blip r:embed="rId3" cstate="print"/>
          <a:stretch>
            <a:fillRect/>
          </a:stretch>
        </p:blipFill>
        <p:spPr>
          <a:xfrm>
            <a:off x="5324797" y="1600200"/>
            <a:ext cx="268540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Вбрання селян</a:t>
            </a:r>
            <a:endParaRPr lang="uk-UA" dirty="0"/>
          </a:p>
        </p:txBody>
      </p:sp>
      <p:pic>
        <p:nvPicPr>
          <p:cNvPr id="6" name="Содержимое 5" descr="Ukr_selanka.jpg"/>
          <p:cNvPicPr>
            <a:picLocks noGrp="1" noChangeAspect="1"/>
          </p:cNvPicPr>
          <p:nvPr>
            <p:ph sz="half" idx="1"/>
          </p:nvPr>
        </p:nvPicPr>
        <p:blipFill>
          <a:blip r:embed="rId2" cstate="print"/>
          <a:stretch>
            <a:fillRect/>
          </a:stretch>
        </p:blipFill>
        <p:spPr>
          <a:xfrm>
            <a:off x="1133797" y="1600200"/>
            <a:ext cx="2685405" cy="4525963"/>
          </a:xfrm>
        </p:spPr>
      </p:pic>
      <p:pic>
        <p:nvPicPr>
          <p:cNvPr id="7" name="Содержимое 6" descr="Ukr_selanyn.jpg"/>
          <p:cNvPicPr>
            <a:picLocks noGrp="1" noChangeAspect="1"/>
          </p:cNvPicPr>
          <p:nvPr>
            <p:ph sz="half" idx="2"/>
          </p:nvPr>
        </p:nvPicPr>
        <p:blipFill>
          <a:blip r:embed="rId3" cstate="print"/>
          <a:stretch>
            <a:fillRect/>
          </a:stretch>
        </p:blipFill>
        <p:spPr>
          <a:xfrm>
            <a:off x="5324797" y="1600200"/>
            <a:ext cx="2685405"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724400" y="762000"/>
            <a:ext cx="4040188" cy="639762"/>
          </a:xfrm>
        </p:spPr>
        <p:txBody>
          <a:bodyPr>
            <a:normAutofit fontScale="92500" lnSpcReduction="20000"/>
          </a:bodyPr>
          <a:lstStyle/>
          <a:p>
            <a:r>
              <a:rPr lang="uk-UA" dirty="0" smtClean="0"/>
              <a:t>Традиційне вбрання Закарпаття</a:t>
            </a:r>
            <a:endParaRPr lang="uk-UA" dirty="0"/>
          </a:p>
        </p:txBody>
      </p:sp>
      <p:pic>
        <p:nvPicPr>
          <p:cNvPr id="9" name="Содержимое 8" descr="kostum-sxzakarpatta.gif"/>
          <p:cNvPicPr>
            <a:picLocks noGrp="1" noChangeAspect="1"/>
          </p:cNvPicPr>
          <p:nvPr>
            <p:ph sz="half" idx="2"/>
          </p:nvPr>
        </p:nvPicPr>
        <p:blipFill>
          <a:blip r:embed="rId2" cstate="print"/>
          <a:stretch>
            <a:fillRect/>
          </a:stretch>
        </p:blipFill>
        <p:spPr>
          <a:xfrm>
            <a:off x="4800600" y="1676400"/>
            <a:ext cx="2667794" cy="3601522"/>
          </a:xfrm>
        </p:spPr>
      </p:pic>
      <p:sp>
        <p:nvSpPr>
          <p:cNvPr id="7" name="Текст 6"/>
          <p:cNvSpPr>
            <a:spLocks noGrp="1"/>
          </p:cNvSpPr>
          <p:nvPr>
            <p:ph type="body" sz="quarter" idx="3"/>
          </p:nvPr>
        </p:nvSpPr>
        <p:spPr>
          <a:xfrm>
            <a:off x="304800" y="685800"/>
            <a:ext cx="4041775" cy="639762"/>
          </a:xfrm>
        </p:spPr>
        <p:txBody>
          <a:bodyPr/>
          <a:lstStyle/>
          <a:p>
            <a:r>
              <a:rPr lang="uk-UA" dirty="0" smtClean="0"/>
              <a:t>Вбрання Гуцульщини</a:t>
            </a:r>
            <a:endParaRPr lang="uk-UA" dirty="0"/>
          </a:p>
        </p:txBody>
      </p:sp>
      <p:pic>
        <p:nvPicPr>
          <p:cNvPr id="10" name="Содержимое 9" descr="89135393_large_4077723_0_45c8a_d469328f_xl.jpg"/>
          <p:cNvPicPr>
            <a:picLocks noGrp="1" noChangeAspect="1"/>
          </p:cNvPicPr>
          <p:nvPr>
            <p:ph sz="quarter" idx="4"/>
          </p:nvPr>
        </p:nvPicPr>
        <p:blipFill>
          <a:blip r:embed="rId3" cstate="print"/>
          <a:stretch>
            <a:fillRect/>
          </a:stretch>
        </p:blipFill>
        <p:spPr>
          <a:xfrm>
            <a:off x="762000" y="1600200"/>
            <a:ext cx="3087649" cy="39512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381000" y="609600"/>
            <a:ext cx="4040188" cy="639762"/>
          </a:xfrm>
        </p:spPr>
        <p:txBody>
          <a:bodyPr>
            <a:normAutofit/>
          </a:bodyPr>
          <a:lstStyle/>
          <a:p>
            <a:r>
              <a:rPr lang="uk-UA" dirty="0" smtClean="0"/>
              <a:t>Традиційне вбрання Волині</a:t>
            </a:r>
            <a:endParaRPr lang="uk-UA" dirty="0"/>
          </a:p>
        </p:txBody>
      </p:sp>
      <p:pic>
        <p:nvPicPr>
          <p:cNvPr id="9" name="Содержимое 8" descr="image001.jpg"/>
          <p:cNvPicPr>
            <a:picLocks noGrp="1" noChangeAspect="1"/>
          </p:cNvPicPr>
          <p:nvPr>
            <p:ph sz="half" idx="2"/>
          </p:nvPr>
        </p:nvPicPr>
        <p:blipFill>
          <a:blip r:embed="rId2" cstate="print"/>
          <a:stretch>
            <a:fillRect/>
          </a:stretch>
        </p:blipFill>
        <p:spPr>
          <a:xfrm>
            <a:off x="914400" y="1524000"/>
            <a:ext cx="2961256" cy="3951288"/>
          </a:xfrm>
        </p:spPr>
      </p:pic>
      <p:sp>
        <p:nvSpPr>
          <p:cNvPr id="7" name="Текст 6"/>
          <p:cNvSpPr>
            <a:spLocks noGrp="1"/>
          </p:cNvSpPr>
          <p:nvPr>
            <p:ph type="body" sz="quarter" idx="3"/>
          </p:nvPr>
        </p:nvSpPr>
        <p:spPr>
          <a:xfrm>
            <a:off x="4648200" y="609600"/>
            <a:ext cx="4041775" cy="639762"/>
          </a:xfrm>
        </p:spPr>
        <p:txBody>
          <a:bodyPr>
            <a:normAutofit fontScale="92500" lnSpcReduction="20000"/>
          </a:bodyPr>
          <a:lstStyle/>
          <a:p>
            <a:r>
              <a:rPr lang="uk-UA" dirty="0" smtClean="0"/>
              <a:t>Традиційний </a:t>
            </a:r>
            <a:r>
              <a:rPr lang="uk-UA" dirty="0" err="1" smtClean="0"/>
              <a:t>одяг.Надніпрянщина</a:t>
            </a:r>
            <a:endParaRPr lang="uk-UA" dirty="0"/>
          </a:p>
        </p:txBody>
      </p:sp>
      <p:pic>
        <p:nvPicPr>
          <p:cNvPr id="10" name="Содержимое 9" descr="image002.jpg"/>
          <p:cNvPicPr>
            <a:picLocks noGrp="1" noChangeAspect="1"/>
          </p:cNvPicPr>
          <p:nvPr>
            <p:ph sz="quarter" idx="4"/>
          </p:nvPr>
        </p:nvPicPr>
        <p:blipFill>
          <a:blip r:embed="rId3" cstate="print"/>
          <a:stretch>
            <a:fillRect/>
          </a:stretch>
        </p:blipFill>
        <p:spPr>
          <a:xfrm>
            <a:off x="5029200" y="1524000"/>
            <a:ext cx="2726216" cy="39512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Висновки</a:t>
            </a:r>
            <a:endParaRPr lang="uk-UA" dirty="0"/>
          </a:p>
        </p:txBody>
      </p:sp>
      <p:sp>
        <p:nvSpPr>
          <p:cNvPr id="5" name="Содержимое 4"/>
          <p:cNvSpPr>
            <a:spLocks noGrp="1"/>
          </p:cNvSpPr>
          <p:nvPr>
            <p:ph idx="1"/>
          </p:nvPr>
        </p:nvSpPr>
        <p:spPr/>
        <p:txBody>
          <a:bodyPr>
            <a:normAutofit fontScale="62500" lnSpcReduction="20000"/>
          </a:bodyPr>
          <a:lstStyle/>
          <a:p>
            <a:pPr>
              <a:buNone/>
            </a:pPr>
            <a:r>
              <a:rPr lang="uk-UA" dirty="0" smtClean="0"/>
              <a:t>	Такими були різновиди традиційного народного вбрання, що побутували в Україні аж до початку </a:t>
            </a:r>
            <a:r>
              <a:rPr lang="en-US" dirty="0" smtClean="0"/>
              <a:t>XX </a:t>
            </a:r>
            <a:r>
              <a:rPr lang="uk-UA" dirty="0" smtClean="0"/>
              <a:t>ст.</a:t>
            </a:r>
          </a:p>
          <a:p>
            <a:pPr>
              <a:buNone/>
            </a:pPr>
            <a:r>
              <a:rPr lang="uk-UA" dirty="0" smtClean="0"/>
              <a:t>	Український одяг </a:t>
            </a:r>
            <a:r>
              <a:rPr lang="en-US" dirty="0" smtClean="0"/>
              <a:t>XIX </a:t>
            </a:r>
            <a:r>
              <a:rPr lang="uk-UA" dirty="0" smtClean="0"/>
              <a:t>ст. рельєфно розкриває складність соціальної структури суспільства. Представники різних соціальних груп (ремісники, бідні селяни, поміщики, міщани, торгівці, згодом робітники) відрізнялись своєрідністю вбрання. Костюм того часу був своєрідною позначкою, за якою визначалась належність людини до певної соціальної верстви.</a:t>
            </a:r>
          </a:p>
          <a:p>
            <a:pPr>
              <a:buNone/>
            </a:pPr>
            <a:r>
              <a:rPr lang="uk-UA" dirty="0" smtClean="0"/>
              <a:t>	Характерною рисою традиційного українського вбрання є його декоративна мальовничість, яка відбиває розвиток ремесел, високу культуру виробництва матеріалів для одягу, створення різноманітних його форм, володіння багатьма видами і техніками опорядження та декорування одягу. В цьому розумінні український народний одяг вирізняється значною варіативністю. Найбільш помітні відмінності у народному костюмі, що побутував на Лівобережжі та Правобережжі, на Слобожанщині та частково на Поділлі. Це ж стосується традиційного одягу населення Карпат, Полісся, Волині.</a:t>
            </a:r>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a:t>
            </a:r>
            <a:endParaRPr lang="uk-UA" dirty="0"/>
          </a:p>
        </p:txBody>
      </p:sp>
      <p:sp>
        <p:nvSpPr>
          <p:cNvPr id="4" name="Содержимое 3"/>
          <p:cNvSpPr>
            <a:spLocks noGrp="1"/>
          </p:cNvSpPr>
          <p:nvPr>
            <p:ph sz="half" idx="1"/>
          </p:nvPr>
        </p:nvSpPr>
        <p:spPr>
          <a:xfrm>
            <a:off x="457200" y="685800"/>
            <a:ext cx="5334000" cy="4525963"/>
          </a:xfrm>
        </p:spPr>
        <p:txBody>
          <a:bodyPr>
            <a:normAutofit/>
          </a:bodyPr>
          <a:lstStyle/>
          <a:p>
            <a:pPr>
              <a:buNone/>
            </a:pPr>
            <a:r>
              <a:rPr lang="uk-UA" sz="2000" dirty="0" smtClean="0"/>
              <a:t>	Найприкметніша риса </a:t>
            </a:r>
            <a:r>
              <a:rPr lang="uk-UA" sz="2000" b="1" dirty="0" smtClean="0"/>
              <a:t>традиційного українського одягу</a:t>
            </a:r>
            <a:r>
              <a:rPr lang="uk-UA" sz="2000" dirty="0" smtClean="0"/>
              <a:t> – це його надзвичайна </a:t>
            </a:r>
            <a:r>
              <a:rPr lang="uk-UA" sz="2000" b="1" dirty="0" smtClean="0"/>
              <a:t>мальовничість</a:t>
            </a:r>
            <a:r>
              <a:rPr lang="uk-UA" sz="2000" dirty="0" smtClean="0"/>
              <a:t>, що відбиває вкрай високий рівень культури виробництва в нашого народу, досконале володіння численними видами, техніками його оздоблення.</a:t>
            </a:r>
            <a:r>
              <a:rPr lang="ru-RU" sz="2000" dirty="0" smtClean="0"/>
              <a:t> Але </a:t>
            </a:r>
            <a:r>
              <a:rPr lang="ru-RU" sz="2000" dirty="0" err="1" smtClean="0"/>
              <a:t>водночас</a:t>
            </a:r>
            <a:r>
              <a:rPr lang="ru-RU" sz="2000" dirty="0" smtClean="0"/>
              <a:t> </a:t>
            </a:r>
            <a:r>
              <a:rPr lang="ru-RU" sz="2000" dirty="0" err="1" smtClean="0"/>
              <a:t>із</a:t>
            </a:r>
            <a:r>
              <a:rPr lang="ru-RU" sz="2000" dirty="0" smtClean="0"/>
              <a:t> </a:t>
            </a:r>
            <a:r>
              <a:rPr lang="ru-RU" sz="2000" dirty="0" err="1" smtClean="0"/>
              <a:t>цим</a:t>
            </a:r>
            <a:r>
              <a:rPr lang="ru-RU" sz="2000" dirty="0" smtClean="0"/>
              <a:t> народному </a:t>
            </a:r>
            <a:r>
              <a:rPr lang="ru-RU" sz="2000" dirty="0" err="1" smtClean="0"/>
              <a:t>одягу</a:t>
            </a:r>
            <a:r>
              <a:rPr lang="ru-RU" sz="2000" dirty="0" smtClean="0"/>
              <a:t>  </a:t>
            </a:r>
            <a:r>
              <a:rPr lang="ru-RU" sz="2000" dirty="0" err="1" smtClean="0"/>
              <a:t>притаманна</a:t>
            </a:r>
            <a:r>
              <a:rPr lang="ru-RU" sz="2000" dirty="0" smtClean="0"/>
              <a:t> </a:t>
            </a:r>
            <a:r>
              <a:rPr lang="ru-RU" sz="2000" dirty="0" err="1" smtClean="0"/>
              <a:t>також</a:t>
            </a:r>
            <a:r>
              <a:rPr lang="ru-RU" sz="2000" dirty="0" smtClean="0"/>
              <a:t> </a:t>
            </a:r>
            <a:r>
              <a:rPr lang="ru-RU" sz="2000" dirty="0" err="1" smtClean="0"/>
              <a:t>значна</a:t>
            </a:r>
            <a:r>
              <a:rPr lang="ru-RU" sz="2000" dirty="0" smtClean="0"/>
              <a:t> </a:t>
            </a:r>
            <a:r>
              <a:rPr lang="ru-RU" sz="2000" b="1" dirty="0" err="1" smtClean="0"/>
              <a:t>варіативність</a:t>
            </a:r>
            <a:r>
              <a:rPr lang="ru-RU" sz="2000" dirty="0" smtClean="0"/>
              <a:t>.</a:t>
            </a:r>
          </a:p>
          <a:p>
            <a:pPr>
              <a:buNone/>
            </a:pPr>
            <a:r>
              <a:rPr lang="ru-RU" sz="2000" b="1" dirty="0" smtClean="0"/>
              <a:t>	</a:t>
            </a:r>
            <a:r>
              <a:rPr lang="ru-RU" sz="2000" b="1" dirty="0" err="1" smtClean="0"/>
              <a:t>Класифікація</a:t>
            </a:r>
            <a:r>
              <a:rPr lang="ru-RU" sz="2000" b="1" dirty="0" smtClean="0"/>
              <a:t> </a:t>
            </a:r>
            <a:r>
              <a:rPr lang="ru-RU" sz="2000" b="1" dirty="0" err="1" smtClean="0"/>
              <a:t>костюмів</a:t>
            </a:r>
            <a:r>
              <a:rPr lang="ru-RU" sz="2000" b="1" dirty="0" smtClean="0"/>
              <a:t> за </a:t>
            </a:r>
            <a:r>
              <a:rPr lang="ru-RU" sz="2000" b="1" dirty="0" err="1" smtClean="0"/>
              <a:t>регіонами</a:t>
            </a:r>
            <a:r>
              <a:rPr lang="ru-RU" sz="2000" b="1" dirty="0" smtClean="0"/>
              <a:t> – </a:t>
            </a:r>
            <a:r>
              <a:rPr lang="ru-RU" sz="2000" b="1" dirty="0" err="1" smtClean="0"/>
              <a:t>надзвичайно</a:t>
            </a:r>
            <a:r>
              <a:rPr lang="ru-RU" sz="2000" b="1" dirty="0" smtClean="0"/>
              <a:t> складна справа через те, </a:t>
            </a:r>
            <a:r>
              <a:rPr lang="ru-RU" sz="2000" b="1" dirty="0" err="1" smtClean="0"/>
              <a:t>що</a:t>
            </a:r>
            <a:r>
              <a:rPr lang="ru-RU" sz="2000" b="1" dirty="0" smtClean="0"/>
              <a:t> </a:t>
            </a:r>
            <a:r>
              <a:rPr lang="ru-RU" sz="2000" b="1" dirty="0" err="1" smtClean="0"/>
              <a:t>розбіжності</a:t>
            </a:r>
            <a:r>
              <a:rPr lang="ru-RU" sz="2000" b="1" dirty="0" smtClean="0"/>
              <a:t> </a:t>
            </a:r>
            <a:r>
              <a:rPr lang="ru-RU" sz="2000" b="1" dirty="0" err="1" smtClean="0"/>
              <a:t>проходять</a:t>
            </a:r>
            <a:r>
              <a:rPr lang="ru-RU" sz="2000" b="1" dirty="0" smtClean="0"/>
              <a:t> </a:t>
            </a:r>
            <a:r>
              <a:rPr lang="ru-RU" sz="2000" b="1" dirty="0" err="1" smtClean="0"/>
              <a:t>від</a:t>
            </a:r>
            <a:r>
              <a:rPr lang="ru-RU" sz="2000" b="1" dirty="0" smtClean="0"/>
              <a:t> села до села, </a:t>
            </a:r>
            <a:r>
              <a:rPr lang="ru-RU" sz="2000" b="1" dirty="0" err="1" smtClean="0"/>
              <a:t>крім</a:t>
            </a:r>
            <a:r>
              <a:rPr lang="ru-RU" sz="2000" b="1" dirty="0" smtClean="0"/>
              <a:t> того, </a:t>
            </a:r>
            <a:r>
              <a:rPr lang="ru-RU" sz="2000" b="1" dirty="0" err="1" smtClean="0"/>
              <a:t>жіночий</a:t>
            </a:r>
            <a:r>
              <a:rPr lang="ru-RU" sz="2000" b="1" dirty="0" smtClean="0"/>
              <a:t> </a:t>
            </a:r>
            <a:r>
              <a:rPr lang="ru-RU" sz="2000" b="1" dirty="0" err="1" smtClean="0"/>
              <a:t>одяг</a:t>
            </a:r>
            <a:r>
              <a:rPr lang="ru-RU" sz="2000" b="1" dirty="0" smtClean="0"/>
              <a:t>  </a:t>
            </a:r>
            <a:r>
              <a:rPr lang="ru-RU" sz="2000" b="1" dirty="0" err="1" smtClean="0"/>
              <a:t>є</a:t>
            </a:r>
            <a:r>
              <a:rPr lang="ru-RU" sz="2000" b="1" dirty="0" smtClean="0"/>
              <a:t> </a:t>
            </a:r>
            <a:r>
              <a:rPr lang="ru-RU" sz="2000" b="1" dirty="0" err="1" smtClean="0"/>
              <a:t>більш</a:t>
            </a:r>
            <a:r>
              <a:rPr lang="ru-RU" sz="2000" b="1" dirty="0" smtClean="0"/>
              <a:t> </a:t>
            </a:r>
            <a:r>
              <a:rPr lang="ru-RU" sz="2000" b="1" dirty="0" err="1" smtClean="0"/>
              <a:t>складним</a:t>
            </a:r>
            <a:r>
              <a:rPr lang="ru-RU" sz="2000" b="1" dirty="0" smtClean="0"/>
              <a:t>, </a:t>
            </a:r>
            <a:r>
              <a:rPr lang="ru-RU" sz="2000" b="1" dirty="0" err="1" smtClean="0"/>
              <a:t>ніж</a:t>
            </a:r>
            <a:r>
              <a:rPr lang="ru-RU" sz="2000" b="1" dirty="0" smtClean="0"/>
              <a:t> </a:t>
            </a:r>
            <a:r>
              <a:rPr lang="ru-RU" sz="2000" b="1" dirty="0" err="1" smtClean="0"/>
              <a:t>чоловічий</a:t>
            </a:r>
            <a:r>
              <a:rPr lang="ru-RU" sz="1400" b="1" dirty="0" smtClean="0"/>
              <a:t>.</a:t>
            </a:r>
            <a:endParaRPr lang="uk-UA" sz="1400" dirty="0" smtClean="0"/>
          </a:p>
          <a:p>
            <a:endParaRPr lang="uk-UA" sz="1400" dirty="0"/>
          </a:p>
        </p:txBody>
      </p:sp>
      <p:pic>
        <p:nvPicPr>
          <p:cNvPr id="6" name="Содержимое 5" descr="198_imgb5809b1.jpg"/>
          <p:cNvPicPr>
            <a:picLocks noGrp="1" noChangeAspect="1"/>
          </p:cNvPicPr>
          <p:nvPr>
            <p:ph sz="half" idx="2"/>
          </p:nvPr>
        </p:nvPicPr>
        <p:blipFill>
          <a:blip r:embed="rId2" cstate="print"/>
          <a:stretch>
            <a:fillRect/>
          </a:stretch>
        </p:blipFill>
        <p:spPr>
          <a:xfrm>
            <a:off x="6096000" y="838200"/>
            <a:ext cx="2219854" cy="332978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229600" cy="1143000"/>
          </a:xfrm>
        </p:spPr>
        <p:txBody>
          <a:bodyPr>
            <a:normAutofit fontScale="90000"/>
          </a:bodyPr>
          <a:lstStyle/>
          <a:p>
            <a:r>
              <a:rPr lang="uk-UA" b="1" dirty="0" smtClean="0"/>
              <a:t>Елементи традиційного українського одягу</a:t>
            </a:r>
            <a:br>
              <a:rPr lang="uk-UA" b="1" dirty="0" smtClean="0"/>
            </a:br>
            <a:endParaRPr lang="uk-UA" dirty="0"/>
          </a:p>
        </p:txBody>
      </p:sp>
      <p:sp>
        <p:nvSpPr>
          <p:cNvPr id="10" name="Содержимое 9"/>
          <p:cNvSpPr>
            <a:spLocks noGrp="1"/>
          </p:cNvSpPr>
          <p:nvPr>
            <p:ph sz="half" idx="1"/>
          </p:nvPr>
        </p:nvSpPr>
        <p:spPr/>
        <p:txBody>
          <a:bodyPr>
            <a:normAutofit fontScale="25000" lnSpcReduction="20000"/>
          </a:bodyPr>
          <a:lstStyle/>
          <a:p>
            <a:pPr>
              <a:buNone/>
            </a:pPr>
            <a:r>
              <a:rPr lang="uk-UA" sz="6000" b="1" dirty="0" smtClean="0"/>
              <a:t>	Сорочка </a:t>
            </a:r>
            <a:r>
              <a:rPr lang="uk-UA" sz="6000" dirty="0" smtClean="0"/>
              <a:t>(і жіноча, і чоловіча - обов’язково прикрашені вишивкою, яка відрізняється в залежності від регіону). </a:t>
            </a:r>
            <a:br>
              <a:rPr lang="uk-UA" sz="6000" dirty="0" smtClean="0"/>
            </a:br>
            <a:r>
              <a:rPr lang="uk-UA" sz="6000" dirty="0" smtClean="0"/>
              <a:t>Звичайна довжина сорочки, яку носили з плахтою або запаскою, - по "кісточки", сорочки до спідниці шилися трохи коротші. З-під плахти чи запаски повинен був визирати долішній вишитий край сорочки, який має назву "поділ" чи "</a:t>
            </a:r>
            <a:r>
              <a:rPr lang="uk-UA" sz="6000" dirty="0" err="1" smtClean="0"/>
              <a:t>подолик</a:t>
            </a:r>
            <a:r>
              <a:rPr lang="uk-UA" sz="6000" dirty="0" smtClean="0"/>
              <a:t>". З-під плахти чи запаски повинен визирати долішній вишитий край сорочки, що називається "поділ" або "</a:t>
            </a:r>
            <a:r>
              <a:rPr lang="uk-UA" sz="6000" dirty="0" err="1" smtClean="0"/>
              <a:t>подолик</a:t>
            </a:r>
            <a:r>
              <a:rPr lang="uk-UA" sz="6000" dirty="0" smtClean="0"/>
              <a:t>".</a:t>
            </a:r>
          </a:p>
          <a:p>
            <a:pPr>
              <a:buNone/>
            </a:pPr>
            <a:r>
              <a:rPr lang="uk-UA" sz="6000" dirty="0" smtClean="0"/>
              <a:t>	Сорочка жіноча, полотняна, село </a:t>
            </a:r>
            <a:r>
              <a:rPr lang="uk-UA" sz="6000" dirty="0" err="1" smtClean="0"/>
              <a:t>Підсінне</a:t>
            </a:r>
            <a:r>
              <a:rPr lang="uk-UA" sz="6000" dirty="0" smtClean="0"/>
              <a:t> Переяслав-Хмельницького району Київської обл. Початок </a:t>
            </a:r>
            <a:r>
              <a:rPr lang="en-US" sz="6000" dirty="0" smtClean="0"/>
              <a:t>XX c</a:t>
            </a:r>
            <a:r>
              <a:rPr lang="uk-UA" sz="6000" dirty="0" smtClean="0"/>
              <a:t>т.</a:t>
            </a:r>
          </a:p>
          <a:p>
            <a:pPr>
              <a:buNone/>
            </a:pPr>
            <a:r>
              <a:rPr lang="uk-UA" sz="6000" b="1" dirty="0" smtClean="0"/>
              <a:t>	Кептар </a:t>
            </a:r>
            <a:r>
              <a:rPr lang="uk-UA" sz="6000" dirty="0" smtClean="0"/>
              <a:t>(хутряна  безрукавка в населення Карпат і Прикарпаття).</a:t>
            </a:r>
            <a:br>
              <a:rPr lang="uk-UA" sz="6000" dirty="0" smtClean="0"/>
            </a:br>
            <a:r>
              <a:rPr lang="uk-UA" sz="6000" b="1" dirty="0" smtClean="0"/>
              <a:t>Керсетка</a:t>
            </a:r>
            <a:r>
              <a:rPr lang="uk-UA" sz="6000" dirty="0" smtClean="0"/>
              <a:t> (на Київщині, Полтавщині, Чернігівщині, частково також на Півдні України) - це жіноча безрукавка з фабричної тканини, вона мала численні місцеві варіанти довжини, пропорцій та декорування).</a:t>
            </a:r>
          </a:p>
          <a:p>
            <a:endParaRPr lang="uk-UA" dirty="0"/>
          </a:p>
        </p:txBody>
      </p:sp>
      <p:pic>
        <p:nvPicPr>
          <p:cNvPr id="12" name="Содержимое 11" descr="untitled-1.jpg"/>
          <p:cNvPicPr>
            <a:picLocks noGrp="1" noChangeAspect="1"/>
          </p:cNvPicPr>
          <p:nvPr>
            <p:ph sz="half" idx="2"/>
          </p:nvPr>
        </p:nvPicPr>
        <p:blipFill>
          <a:blip r:embed="rId2" cstate="print"/>
          <a:stretch>
            <a:fillRect/>
          </a:stretch>
        </p:blipFill>
        <p:spPr>
          <a:xfrm>
            <a:off x="4724400" y="1828800"/>
            <a:ext cx="3810000" cy="27622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0" y="914400"/>
            <a:ext cx="4038600" cy="4525963"/>
          </a:xfrm>
        </p:spPr>
        <p:txBody>
          <a:bodyPr>
            <a:noAutofit/>
          </a:bodyPr>
          <a:lstStyle/>
          <a:p>
            <a:pPr>
              <a:buNone/>
            </a:pPr>
            <a:r>
              <a:rPr lang="uk-UA" sz="1600" b="1" dirty="0" smtClean="0"/>
              <a:t>	Плахта</a:t>
            </a:r>
            <a:r>
              <a:rPr lang="uk-UA" sz="1600" dirty="0" smtClean="0"/>
              <a:t> (зшита частково </a:t>
            </a:r>
            <a:r>
              <a:rPr lang="uk-UA" sz="1600" dirty="0" err="1" smtClean="0"/>
              <a:t>розпашна</a:t>
            </a:r>
            <a:r>
              <a:rPr lang="uk-UA" sz="1600" dirty="0" smtClean="0"/>
              <a:t> спідниця, обов’язковий елемент </a:t>
            </a:r>
            <a:r>
              <a:rPr lang="uk-UA" sz="1600" dirty="0" err="1" smtClean="0"/>
              <a:t>центральноукраїнського</a:t>
            </a:r>
            <a:r>
              <a:rPr lang="uk-UA" sz="1600" dirty="0" smtClean="0"/>
              <a:t> жіночого національного костюму).</a:t>
            </a:r>
          </a:p>
          <a:p>
            <a:pPr>
              <a:buNone/>
            </a:pPr>
            <a:r>
              <a:rPr lang="uk-UA" sz="1600" b="1" dirty="0" smtClean="0"/>
              <a:t>	Спідниця</a:t>
            </a:r>
            <a:r>
              <a:rPr lang="uk-UA" sz="1600" dirty="0" smtClean="0"/>
              <a:t> (</a:t>
            </a:r>
            <a:r>
              <a:rPr lang="uk-UA" sz="1600" dirty="0" err="1" smtClean="0"/>
              <a:t>андарак</a:t>
            </a:r>
            <a:r>
              <a:rPr lang="uk-UA" sz="1600" dirty="0" smtClean="0"/>
              <a:t>, димка, літник, фартух, </a:t>
            </a:r>
            <a:r>
              <a:rPr lang="uk-UA" sz="1600" dirty="0" err="1" smtClean="0"/>
              <a:t>шорц</a:t>
            </a:r>
            <a:r>
              <a:rPr lang="uk-UA" sz="1600" dirty="0" smtClean="0"/>
              <a:t>)  - зшитий вид стегнового жіночого одягу, який шився з саморобних вовняних, </a:t>
            </a:r>
            <a:r>
              <a:rPr lang="uk-UA" sz="1600" dirty="0" err="1" smtClean="0"/>
              <a:t>напіввовняних</a:t>
            </a:r>
            <a:r>
              <a:rPr lang="uk-UA" sz="1600" dirty="0" smtClean="0"/>
              <a:t> чи полотняних тканин, мав місцеві колористичні й орнаментальні риси та різні назви.</a:t>
            </a:r>
            <a:br>
              <a:rPr lang="uk-UA" sz="1600" dirty="0" smtClean="0"/>
            </a:br>
            <a:r>
              <a:rPr lang="uk-UA" sz="1600" b="1" dirty="0" smtClean="0"/>
              <a:t>Запаска </a:t>
            </a:r>
            <a:r>
              <a:rPr lang="uk-UA" sz="1600" dirty="0" smtClean="0"/>
              <a:t>є найдавнішим загальнослов'янським варіантом незшитої спідниці), відома майже всюди в Україні, мала й локальні варіанти, складалася переважно з 2 вузьких пілок саморобної вовняної  тканини, перш за все на талії пов'язувалася її задня частина, ширша та довша,  спереду ж закріплювали другу, вужчу та коротшу).</a:t>
            </a:r>
          </a:p>
          <a:p>
            <a:endParaRPr lang="uk-UA" sz="1600" dirty="0"/>
          </a:p>
        </p:txBody>
      </p:sp>
      <p:pic>
        <p:nvPicPr>
          <p:cNvPr id="5" name="Содержимое 4" descr="untitled-3.jpg"/>
          <p:cNvPicPr>
            <a:picLocks noGrp="1" noChangeAspect="1"/>
          </p:cNvPicPr>
          <p:nvPr>
            <p:ph sz="half" idx="2"/>
          </p:nvPr>
        </p:nvPicPr>
        <p:blipFill>
          <a:blip r:embed="rId2" cstate="print"/>
          <a:stretch>
            <a:fillRect/>
          </a:stretch>
        </p:blipFill>
        <p:spPr>
          <a:xfrm>
            <a:off x="1676400" y="304800"/>
            <a:ext cx="1628775" cy="2857500"/>
          </a:xfrm>
        </p:spPr>
      </p:pic>
      <p:pic>
        <p:nvPicPr>
          <p:cNvPr id="1028" name="Picture 4" descr="http://babyface.com.ua/wp-content/uploads/2012-04-13/osnovna-klasifikacijna_1.jpg"/>
          <p:cNvPicPr>
            <a:picLocks noChangeAspect="1" noChangeArrowheads="1"/>
          </p:cNvPicPr>
          <p:nvPr/>
        </p:nvPicPr>
        <p:blipFill>
          <a:blip r:embed="rId3" cstate="print"/>
          <a:srcRect/>
          <a:stretch>
            <a:fillRect/>
          </a:stretch>
        </p:blipFill>
        <p:spPr bwMode="auto">
          <a:xfrm>
            <a:off x="304800" y="3429000"/>
            <a:ext cx="4343400" cy="287815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33400" y="685800"/>
            <a:ext cx="4038600" cy="4525963"/>
          </a:xfrm>
        </p:spPr>
        <p:txBody>
          <a:bodyPr>
            <a:normAutofit fontScale="85000" lnSpcReduction="20000"/>
          </a:bodyPr>
          <a:lstStyle/>
          <a:p>
            <a:r>
              <a:rPr lang="uk-UA" b="1" dirty="0" smtClean="0"/>
              <a:t>Штани </a:t>
            </a:r>
            <a:r>
              <a:rPr lang="uk-UA" dirty="0" smtClean="0"/>
              <a:t>є основним чоловічим стегновим одягом, бувають різними за формою та кроєм, із грубого саморобного полотна переважно білого кольору, подеколи з малюнком з вузьких смуг,  штани для зими шилися з вовняної білої тканини, а в західних областях виготовляли їх із валяного сукна різних кольорів: білого червоного або коричневого).</a:t>
            </a:r>
          </a:p>
          <a:p>
            <a:endParaRPr lang="uk-UA" dirty="0"/>
          </a:p>
        </p:txBody>
      </p:sp>
      <p:pic>
        <p:nvPicPr>
          <p:cNvPr id="5" name="Содержимое 4" descr="300px-Листівка_Коломийка.jpg"/>
          <p:cNvPicPr>
            <a:picLocks noGrp="1" noChangeAspect="1"/>
          </p:cNvPicPr>
          <p:nvPr>
            <p:ph sz="half" idx="2"/>
          </p:nvPr>
        </p:nvPicPr>
        <p:blipFill>
          <a:blip r:embed="rId2" cstate="print"/>
          <a:stretch>
            <a:fillRect/>
          </a:stretch>
        </p:blipFill>
        <p:spPr>
          <a:xfrm>
            <a:off x="5486400" y="609600"/>
            <a:ext cx="2743200" cy="424281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33400" y="762000"/>
            <a:ext cx="4038600" cy="4525963"/>
          </a:xfrm>
        </p:spPr>
        <p:txBody>
          <a:bodyPr/>
          <a:lstStyle/>
          <a:p>
            <a:pPr>
              <a:buNone/>
            </a:pPr>
            <a:r>
              <a:rPr lang="ru-RU" b="1" dirty="0" smtClean="0"/>
              <a:t>	</a:t>
            </a:r>
            <a:r>
              <a:rPr lang="ru-RU" b="1" dirty="0" err="1" smtClean="0"/>
              <a:t>Кептар</a:t>
            </a:r>
            <a:r>
              <a:rPr lang="ru-RU" b="1" dirty="0" smtClean="0"/>
              <a:t> </a:t>
            </a:r>
            <a:r>
              <a:rPr lang="ru-RU" dirty="0" smtClean="0"/>
              <a:t>— </a:t>
            </a:r>
            <a:r>
              <a:rPr lang="ru-RU" dirty="0" err="1" smtClean="0"/>
              <a:t>хутряна</a:t>
            </a:r>
            <a:r>
              <a:rPr lang="ru-RU" dirty="0" smtClean="0"/>
              <a:t> безрукавка в </a:t>
            </a:r>
            <a:r>
              <a:rPr lang="ru-RU" dirty="0" err="1" smtClean="0"/>
              <a:t>населення</a:t>
            </a:r>
            <a:r>
              <a:rPr lang="ru-RU" dirty="0" smtClean="0"/>
              <a:t> Карпат </a:t>
            </a:r>
            <a:r>
              <a:rPr lang="ru-RU" dirty="0" err="1" smtClean="0"/>
              <a:t>і</a:t>
            </a:r>
            <a:r>
              <a:rPr lang="ru-RU" dirty="0" smtClean="0"/>
              <a:t> </a:t>
            </a:r>
            <a:r>
              <a:rPr lang="ru-RU" dirty="0" err="1" smtClean="0"/>
              <a:t>Прикарпаття</a:t>
            </a:r>
            <a:r>
              <a:rPr lang="ru-RU" dirty="0" smtClean="0"/>
              <a:t>; </a:t>
            </a:r>
            <a:r>
              <a:rPr lang="ru-RU" dirty="0" err="1" smtClean="0"/>
              <a:t>мав</a:t>
            </a:r>
            <a:r>
              <a:rPr lang="ru-RU" dirty="0" smtClean="0"/>
              <a:t> </a:t>
            </a:r>
            <a:r>
              <a:rPr lang="ru-RU" dirty="0" err="1" smtClean="0"/>
              <a:t>значну</a:t>
            </a:r>
            <a:r>
              <a:rPr lang="ru-RU" dirty="0" smtClean="0"/>
              <a:t> </a:t>
            </a:r>
            <a:r>
              <a:rPr lang="ru-RU" dirty="0" err="1" smtClean="0"/>
              <a:t>локальну</a:t>
            </a:r>
            <a:r>
              <a:rPr lang="ru-RU" dirty="0" smtClean="0"/>
              <a:t> </a:t>
            </a:r>
            <a:r>
              <a:rPr lang="ru-RU" dirty="0" err="1" smtClean="0"/>
              <a:t>варіативність</a:t>
            </a:r>
            <a:r>
              <a:rPr lang="ru-RU" dirty="0" smtClean="0"/>
              <a:t> </a:t>
            </a:r>
            <a:r>
              <a:rPr lang="ru-RU" dirty="0" err="1" smtClean="0"/>
              <a:t>довжини</a:t>
            </a:r>
            <a:r>
              <a:rPr lang="ru-RU" dirty="0" smtClean="0"/>
              <a:t> та </a:t>
            </a:r>
            <a:r>
              <a:rPr lang="ru-RU" dirty="0" err="1" smtClean="0"/>
              <a:t>прийомів</a:t>
            </a:r>
            <a:r>
              <a:rPr lang="ru-RU" dirty="0" smtClean="0"/>
              <a:t> </a:t>
            </a:r>
            <a:r>
              <a:rPr lang="ru-RU" dirty="0" err="1" smtClean="0"/>
              <a:t>оформлення</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регіону</a:t>
            </a:r>
            <a:r>
              <a:rPr lang="ru-RU" dirty="0" smtClean="0"/>
              <a:t>.</a:t>
            </a:r>
            <a:endParaRPr lang="uk-UA" dirty="0"/>
          </a:p>
        </p:txBody>
      </p:sp>
      <p:pic>
        <p:nvPicPr>
          <p:cNvPr id="5" name="Содержимое 4" descr="keptar-copy.jpg"/>
          <p:cNvPicPr>
            <a:picLocks noGrp="1" noChangeAspect="1"/>
          </p:cNvPicPr>
          <p:nvPr>
            <p:ph sz="half" idx="2"/>
          </p:nvPr>
        </p:nvPicPr>
        <p:blipFill>
          <a:blip r:embed="rId2" cstate="print"/>
          <a:stretch>
            <a:fillRect/>
          </a:stretch>
        </p:blipFill>
        <p:spPr>
          <a:xfrm>
            <a:off x="4953000" y="762000"/>
            <a:ext cx="3810000" cy="1428750"/>
          </a:xfrm>
        </p:spPr>
      </p:pic>
      <p:pic>
        <p:nvPicPr>
          <p:cNvPr id="17410" name="Picture 2" descr="http://www.ukrsov.kiev.ua/UkrsovCat-portlet/s_catalog.nsf/0?assetId=1024&amp;imgType=4"/>
          <p:cNvPicPr>
            <a:picLocks noChangeAspect="1" noChangeArrowheads="1"/>
          </p:cNvPicPr>
          <p:nvPr/>
        </p:nvPicPr>
        <p:blipFill>
          <a:blip r:embed="rId3" cstate="print"/>
          <a:srcRect/>
          <a:stretch>
            <a:fillRect/>
          </a:stretch>
        </p:blipFill>
        <p:spPr bwMode="auto">
          <a:xfrm>
            <a:off x="5105400" y="2667000"/>
            <a:ext cx="3600450" cy="381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3959216.jpg"/>
          <p:cNvPicPr>
            <a:picLocks noGrp="1" noChangeAspect="1"/>
          </p:cNvPicPr>
          <p:nvPr>
            <p:ph sz="half" idx="1"/>
          </p:nvPr>
        </p:nvPicPr>
        <p:blipFill>
          <a:blip r:embed="rId2" cstate="print"/>
          <a:stretch>
            <a:fillRect/>
          </a:stretch>
        </p:blipFill>
        <p:spPr>
          <a:xfrm>
            <a:off x="2819400" y="3505200"/>
            <a:ext cx="1538823" cy="2432844"/>
          </a:xfrm>
        </p:spPr>
      </p:pic>
      <p:sp>
        <p:nvSpPr>
          <p:cNvPr id="4" name="Содержимое 3"/>
          <p:cNvSpPr>
            <a:spLocks noGrp="1"/>
          </p:cNvSpPr>
          <p:nvPr>
            <p:ph sz="half" idx="2"/>
          </p:nvPr>
        </p:nvSpPr>
        <p:spPr>
          <a:xfrm>
            <a:off x="4648200" y="533400"/>
            <a:ext cx="4038600" cy="4525963"/>
          </a:xfrm>
        </p:spPr>
        <p:txBody>
          <a:bodyPr>
            <a:normAutofit fontScale="92500" lnSpcReduction="20000"/>
          </a:bodyPr>
          <a:lstStyle/>
          <a:p>
            <a:pPr>
              <a:buNone/>
            </a:pPr>
            <a:r>
              <a:rPr lang="uk-UA" b="1" dirty="0" smtClean="0"/>
              <a:t>	Верхній одяг </a:t>
            </a:r>
            <a:r>
              <a:rPr lang="uk-UA" dirty="0" smtClean="0"/>
              <a:t>був дуже різноманітним:</a:t>
            </a:r>
          </a:p>
          <a:p>
            <a:pPr>
              <a:buNone/>
            </a:pPr>
            <a:r>
              <a:rPr lang="uk-UA" dirty="0" smtClean="0"/>
              <a:t>	- </a:t>
            </a:r>
            <a:r>
              <a:rPr lang="uk-UA" b="1" dirty="0" smtClean="0"/>
              <a:t>кожух</a:t>
            </a:r>
            <a:r>
              <a:rPr lang="uk-UA" dirty="0" smtClean="0"/>
              <a:t> (зимовий одяг із овечих шкур - хутром усередину), </a:t>
            </a:r>
            <a:br>
              <a:rPr lang="uk-UA" dirty="0" smtClean="0"/>
            </a:br>
            <a:r>
              <a:rPr lang="uk-UA" dirty="0" smtClean="0"/>
              <a:t>- </a:t>
            </a:r>
            <a:r>
              <a:rPr lang="uk-UA" b="1" dirty="0" smtClean="0"/>
              <a:t>жупан</a:t>
            </a:r>
            <a:r>
              <a:rPr lang="uk-UA" dirty="0" smtClean="0"/>
              <a:t> (із дорогих тканин, таких як штоф, парча або ж із тонкого фабричного сукна), найчастіше синього або ж зеленого кольору, він достатньо довгий, </a:t>
            </a:r>
            <a:r>
              <a:rPr lang="uk-UA" dirty="0" err="1" smtClean="0"/>
              <a:t>приталений</a:t>
            </a:r>
            <a:r>
              <a:rPr lang="uk-UA" dirty="0" smtClean="0"/>
              <a:t>).</a:t>
            </a:r>
          </a:p>
          <a:p>
            <a:endParaRPr lang="uk-UA" dirty="0"/>
          </a:p>
        </p:txBody>
      </p:sp>
      <p:pic>
        <p:nvPicPr>
          <p:cNvPr id="20482" name="Picture 2" descr="http://www.epochtimes.com.ua/upload/medialibrary/b3f/b3f92309f728e6153965fe6bd746e806.jpg"/>
          <p:cNvPicPr>
            <a:picLocks noChangeAspect="1" noChangeArrowheads="1"/>
          </p:cNvPicPr>
          <p:nvPr/>
        </p:nvPicPr>
        <p:blipFill>
          <a:blip r:embed="rId3" cstate="print"/>
          <a:srcRect/>
          <a:stretch>
            <a:fillRect/>
          </a:stretch>
        </p:blipFill>
        <p:spPr bwMode="auto">
          <a:xfrm>
            <a:off x="304800" y="685800"/>
            <a:ext cx="4498894"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jjvPVIO_s0Y.jpg"/>
          <p:cNvPicPr>
            <a:picLocks noGrp="1" noChangeAspect="1"/>
          </p:cNvPicPr>
          <p:nvPr>
            <p:ph sz="half" idx="1"/>
          </p:nvPr>
        </p:nvPicPr>
        <p:blipFill>
          <a:blip r:embed="rId2" cstate="print"/>
          <a:stretch>
            <a:fillRect/>
          </a:stretch>
        </p:blipFill>
        <p:spPr>
          <a:xfrm>
            <a:off x="762000" y="685800"/>
            <a:ext cx="3394472" cy="4525963"/>
          </a:xfrm>
        </p:spPr>
      </p:pic>
      <p:sp>
        <p:nvSpPr>
          <p:cNvPr id="4" name="Содержимое 3"/>
          <p:cNvSpPr>
            <a:spLocks noGrp="1"/>
          </p:cNvSpPr>
          <p:nvPr>
            <p:ph sz="half" idx="2"/>
          </p:nvPr>
        </p:nvSpPr>
        <p:spPr>
          <a:xfrm>
            <a:off x="4572000" y="762000"/>
            <a:ext cx="4038600" cy="4525963"/>
          </a:xfrm>
        </p:spPr>
        <p:txBody>
          <a:bodyPr>
            <a:normAutofit fontScale="25000" lnSpcReduction="20000"/>
          </a:bodyPr>
          <a:lstStyle/>
          <a:p>
            <a:pPr>
              <a:buNone/>
            </a:pPr>
            <a:r>
              <a:rPr lang="uk-UA" sz="6800" dirty="0" smtClean="0"/>
              <a:t>	</a:t>
            </a:r>
            <a:r>
              <a:rPr lang="uk-UA" sz="6800" b="1" dirty="0" smtClean="0"/>
              <a:t>Пов'язка </a:t>
            </a:r>
            <a:r>
              <a:rPr lang="uk-UA" sz="6800" dirty="0" smtClean="0"/>
              <a:t>— закріплений на каркасі яскравий шерстяний платок (Чернігівщина, Полтавщина). </a:t>
            </a:r>
            <a:br>
              <a:rPr lang="uk-UA" sz="6800" dirty="0" smtClean="0"/>
            </a:br>
            <a:r>
              <a:rPr lang="uk-UA" sz="6800" b="1" dirty="0" smtClean="0"/>
              <a:t/>
            </a:r>
            <a:br>
              <a:rPr lang="uk-UA" sz="6800" b="1" dirty="0" smtClean="0"/>
            </a:br>
            <a:r>
              <a:rPr lang="uk-UA" sz="6800" b="1" dirty="0" err="1" smtClean="0"/>
              <a:t>Стрічки-бинди</a:t>
            </a:r>
            <a:r>
              <a:rPr lang="uk-UA" sz="6800" dirty="0" smtClean="0"/>
              <a:t>. За допомогою таких різнокольорових стрічок дівчата прикрашали весь комплекс свого вбрання, прикріплюючи їх у великій кількості до стрічки або вінка на потилиці або пришиваючи до стрічки, яку пов'язували на шиї (Чернігівщина, Лівобережна Київщина та Черкащина). </a:t>
            </a:r>
            <a:br>
              <a:rPr lang="uk-UA" sz="6800" dirty="0" smtClean="0"/>
            </a:br>
            <a:r>
              <a:rPr lang="uk-UA" sz="6800" b="1" dirty="0" smtClean="0"/>
              <a:t/>
            </a:r>
            <a:br>
              <a:rPr lang="uk-UA" sz="6800" b="1" dirty="0" smtClean="0"/>
            </a:br>
            <a:r>
              <a:rPr lang="uk-UA" sz="6800" b="1" dirty="0" smtClean="0"/>
              <a:t>Чільця </a:t>
            </a:r>
            <a:r>
              <a:rPr lang="uk-UA" sz="6800" dirty="0" smtClean="0"/>
              <a:t>— низка тоненьких орнаментованих латунних пластинок, що спадали на чоло. Ч., які побутували у </a:t>
            </a:r>
            <a:r>
              <a:rPr lang="en-US" sz="6800" dirty="0" smtClean="0"/>
              <a:t>XIX </a:t>
            </a:r>
            <a:r>
              <a:rPr lang="uk-UA" sz="6800" dirty="0" smtClean="0"/>
              <a:t>ст. на Гуцульщині, зберегли багато архаїчних рис і нагадують старовинні головні прикраси періоду Київської Русі. </a:t>
            </a:r>
            <a:r>
              <a:rPr lang="uk-UA" dirty="0" smtClean="0"/>
              <a:t/>
            </a:r>
            <a:br>
              <a:rPr lang="uk-UA" dirty="0" smtClean="0"/>
            </a:b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Взуття</a:t>
            </a:r>
            <a:endParaRPr lang="uk-UA" dirty="0"/>
          </a:p>
        </p:txBody>
      </p:sp>
      <p:pic>
        <p:nvPicPr>
          <p:cNvPr id="5" name="Содержимое 4" descr="1.jpg"/>
          <p:cNvPicPr>
            <a:picLocks noGrp="1" noChangeAspect="1"/>
          </p:cNvPicPr>
          <p:nvPr>
            <p:ph sz="half" idx="1"/>
          </p:nvPr>
        </p:nvPicPr>
        <p:blipFill>
          <a:blip r:embed="rId2" cstate="print"/>
          <a:stretch>
            <a:fillRect/>
          </a:stretch>
        </p:blipFill>
        <p:spPr>
          <a:xfrm>
            <a:off x="762000" y="1981200"/>
            <a:ext cx="3212806" cy="2577306"/>
          </a:xfrm>
        </p:spPr>
      </p:pic>
      <p:pic>
        <p:nvPicPr>
          <p:cNvPr id="6" name="Содержимое 5" descr="41526e3af.png"/>
          <p:cNvPicPr>
            <a:picLocks noGrp="1" noChangeAspect="1"/>
          </p:cNvPicPr>
          <p:nvPr>
            <p:ph sz="half" idx="2"/>
          </p:nvPr>
        </p:nvPicPr>
        <p:blipFill>
          <a:blip r:embed="rId3" cstate="print"/>
          <a:stretch>
            <a:fillRect/>
          </a:stretch>
        </p:blipFill>
        <p:spPr>
          <a:xfrm>
            <a:off x="5105400" y="1600200"/>
            <a:ext cx="2711120" cy="3456229"/>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41</Words>
  <Application>Microsoft Office PowerPoint</Application>
  <PresentationFormat>Экран (4:3)</PresentationFormat>
  <Paragraphs>27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Презентація на тему “Український народний одяг у другій половині ХІХ століття”</vt:lpstr>
      <vt:lpstr>.</vt:lpstr>
      <vt:lpstr>Елементи традиційного українського одягу </vt:lpstr>
      <vt:lpstr>Слайд 4</vt:lpstr>
      <vt:lpstr>Слайд 5</vt:lpstr>
      <vt:lpstr>Слайд 6</vt:lpstr>
      <vt:lpstr>Слайд 7</vt:lpstr>
      <vt:lpstr>Слайд 8</vt:lpstr>
      <vt:lpstr>Взуття</vt:lpstr>
      <vt:lpstr>Вбрання міщан</vt:lpstr>
      <vt:lpstr>Вбрання селян</vt:lpstr>
      <vt:lpstr>Слайд 12</vt:lpstr>
      <vt:lpstr>Слайд 13</vt:lpstr>
      <vt:lpstr>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“Побут українців у другій половині ХІХ століття”</dc:title>
  <dc:creator>Lina</dc:creator>
  <cp:lastModifiedBy>Lina</cp:lastModifiedBy>
  <cp:revision>23</cp:revision>
  <dcterms:created xsi:type="dcterms:W3CDTF">2014-04-20T17:16:29Z</dcterms:created>
  <dcterms:modified xsi:type="dcterms:W3CDTF">2015-02-08T18:18:55Z</dcterms:modified>
</cp:coreProperties>
</file>