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57" r:id="rId3"/>
    <p:sldId id="265" r:id="rId4"/>
    <p:sldId id="260" r:id="rId5"/>
    <p:sldId id="259" r:id="rId6"/>
    <p:sldId id="261" r:id="rId7"/>
    <p:sldId id="277" r:id="rId8"/>
    <p:sldId id="262" r:id="rId9"/>
    <p:sldId id="282" r:id="rId10"/>
    <p:sldId id="267" r:id="rId11"/>
    <p:sldId id="281" r:id="rId12"/>
    <p:sldId id="271" r:id="rId13"/>
    <p:sldId id="272" r:id="rId14"/>
    <p:sldId id="273" r:id="rId15"/>
    <p:sldId id="274" r:id="rId16"/>
    <p:sldId id="270" r:id="rId17"/>
    <p:sldId id="264" r:id="rId18"/>
    <p:sldId id="275" r:id="rId19"/>
    <p:sldId id="276" r:id="rId20"/>
    <p:sldId id="283" r:id="rId21"/>
    <p:sldId id="284" r:id="rId22"/>
    <p:sldId id="285" r:id="rId23"/>
    <p:sldId id="286" r:id="rId24"/>
    <p:sldId id="287" r:id="rId25"/>
    <p:sldId id="288" r:id="rId26"/>
    <p:sldId id="294" r:id="rId27"/>
    <p:sldId id="290" r:id="rId28"/>
    <p:sldId id="291" r:id="rId29"/>
    <p:sldId id="292" r:id="rId30"/>
    <p:sldId id="293" r:id="rId31"/>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88" autoAdjust="0"/>
    <p:restoredTop sz="94660"/>
  </p:normalViewPr>
  <p:slideViewPr>
    <p:cSldViewPr>
      <p:cViewPr>
        <p:scale>
          <a:sx n="70" d="100"/>
          <a:sy n="70" d="100"/>
        </p:scale>
        <p:origin x="-1590" y="-1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cs typeface="+mn-cs"/>
              </a:defRPr>
            </a:lvl1pPr>
          </a:lstStyle>
          <a:p>
            <a:pPr>
              <a:defRPr/>
            </a:pPr>
            <a:fld id="{DD36864F-BA75-4A41-9C4B-6CE741D3013D}" type="datetimeFigureOut">
              <a:rPr lang="ru-RU"/>
              <a:pPr>
                <a:defRPr/>
              </a:pPr>
              <a:t>27.04.2015</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dirty="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66CA8638-072F-485F-BF77-113004B05FA2}" type="slidenum">
              <a:rPr lang="ru-RU"/>
              <a:pPr>
                <a:defRPr/>
              </a:pPr>
              <a:t>‹#›</a:t>
            </a:fld>
            <a:endParaRPr lang="ru-RU" dirty="0"/>
          </a:p>
        </p:txBody>
      </p:sp>
    </p:spTree>
    <p:extLst>
      <p:ext uri="{BB962C8B-B14F-4D97-AF65-F5344CB8AC3E}">
        <p14:creationId xmlns:p14="http://schemas.microsoft.com/office/powerpoint/2010/main" val="3931353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noTextEdit="1"/>
          </p:cNvSpPr>
          <p:nvPr>
            <p:ph type="sldImg"/>
          </p:nvPr>
        </p:nvSpPr>
        <p:spPr bwMode="auto">
          <a:noFill/>
          <a:ln>
            <a:solidFill>
              <a:srgbClr val="000000"/>
            </a:solidFill>
            <a:miter lim="800000"/>
            <a:headEnd/>
            <a:tailEnd/>
          </a:ln>
        </p:spPr>
      </p:sp>
      <p:sp>
        <p:nvSpPr>
          <p:cNvPr id="30722"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0723"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CF0E031-2BEE-4F01-BC22-8A887AD793A7}" type="slidenum">
              <a:rPr lang="ru-RU" altLang="ru-RU" smtClean="0">
                <a:cs typeface="Arial" charset="0"/>
              </a:rPr>
              <a:pPr/>
              <a:t>16</a:t>
            </a:fld>
            <a:endParaRPr lang="ru-RU" altLang="ru-RU" smtClean="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noTextEdit="1"/>
          </p:cNvSpPr>
          <p:nvPr>
            <p:ph type="sldImg"/>
          </p:nvPr>
        </p:nvSpPr>
        <p:spPr bwMode="auto">
          <a:noFill/>
          <a:ln>
            <a:solidFill>
              <a:srgbClr val="000000"/>
            </a:solidFill>
            <a:miter lim="800000"/>
            <a:headEnd/>
            <a:tailEnd/>
          </a:ln>
        </p:spPr>
      </p:sp>
      <p:sp>
        <p:nvSpPr>
          <p:cNvPr id="33794"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3379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AF97BF-232E-493E-84A3-4BF9F755688E}" type="slidenum">
              <a:rPr lang="ru-RU" altLang="ru-RU" smtClean="0">
                <a:solidFill>
                  <a:srgbClr val="000000"/>
                </a:solidFill>
                <a:cs typeface="Arial" charset="0"/>
              </a:rPr>
              <a:pPr/>
              <a:t>18</a:t>
            </a:fld>
            <a:endParaRPr lang="ru-RU" altLang="ru-RU" smtClean="0">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71472" y="1714488"/>
            <a:ext cx="7772400" cy="1470025"/>
          </a:xfrm>
        </p:spPr>
        <p:txBody>
          <a:bodyPr/>
          <a:lstStyle>
            <a:lvl1pPr>
              <a:defRPr b="1" cap="none" spc="0">
                <a:ln w="17780" cmpd="sng">
                  <a:solidFill>
                    <a:schemeClr val="accent1">
                      <a:tint val="3000"/>
                    </a:schemeClr>
                  </a:solidFill>
                  <a:prstDash val="solid"/>
                  <a:miter lim="800000"/>
                </a:ln>
                <a:solidFill>
                  <a:schemeClr val="tx2">
                    <a:lumMod val="75000"/>
                  </a:schemeClr>
                </a:solidFill>
                <a:effectLst>
                  <a:outerShdw blurRad="55000" dist="50800" dir="5400000" algn="tl">
                    <a:srgbClr val="000000">
                      <a:alpha val="33000"/>
                    </a:srgbClr>
                  </a:outerShdw>
                </a:effectLst>
              </a:defRPr>
            </a:lvl1pPr>
          </a:lstStyle>
          <a:p>
            <a:r>
              <a:rPr lang="ru-RU" smtClean="0"/>
              <a:t>Образец заголовка</a:t>
            </a:r>
            <a:endParaRPr lang="ru-RU" dirty="0"/>
          </a:p>
        </p:txBody>
      </p:sp>
      <p:sp>
        <p:nvSpPr>
          <p:cNvPr id="3" name="Подзаголовок 2"/>
          <p:cNvSpPr>
            <a:spLocks noGrp="1"/>
          </p:cNvSpPr>
          <p:nvPr>
            <p:ph type="subTitle" idx="1"/>
          </p:nvPr>
        </p:nvSpPr>
        <p:spPr>
          <a:xfrm>
            <a:off x="642910" y="3857628"/>
            <a:ext cx="4071966" cy="1752600"/>
          </a:xfrm>
        </p:spPr>
        <p:txBody>
          <a:bodyPr/>
          <a:lstStyle>
            <a:lvl1pPr marL="0" indent="0" algn="ctr">
              <a:buNone/>
              <a:defRPr>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dirty="0"/>
          </a:p>
        </p:txBody>
      </p:sp>
      <p:sp>
        <p:nvSpPr>
          <p:cNvPr id="4" name="Дата 3"/>
          <p:cNvSpPr>
            <a:spLocks noGrp="1"/>
          </p:cNvSpPr>
          <p:nvPr>
            <p:ph type="dt" sz="half" idx="10"/>
          </p:nvPr>
        </p:nvSpPr>
        <p:spPr/>
        <p:txBody>
          <a:bodyPr/>
          <a:lstStyle>
            <a:lvl1pPr>
              <a:defRPr/>
            </a:lvl1pPr>
          </a:lstStyle>
          <a:p>
            <a:pPr>
              <a:defRPr/>
            </a:pPr>
            <a:fld id="{6F265F19-318E-42B2-9C42-3D6C2F5FA308}" type="datetimeFigureOut">
              <a:rPr lang="ru-RU"/>
              <a:pPr>
                <a:defRPr/>
              </a:pPr>
              <a:t>27.04.2015</a:t>
            </a:fld>
            <a:endParaRPr lang="ru-RU" dirty="0"/>
          </a:p>
        </p:txBody>
      </p:sp>
      <p:sp>
        <p:nvSpPr>
          <p:cNvPr id="5" name="Нижний колонтитул 4"/>
          <p:cNvSpPr>
            <a:spLocks noGrp="1"/>
          </p:cNvSpPr>
          <p:nvPr>
            <p:ph type="ftr" sz="quarter" idx="11"/>
          </p:nvPr>
        </p:nvSpPr>
        <p:spPr/>
        <p:txBody>
          <a:bodyPr/>
          <a:lstStyle>
            <a:lvl1pPr>
              <a:defRPr dirty="0"/>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3DF7B3C-6CCE-4538-874F-5E2B0B5137F7}" type="slidenum">
              <a:rPr lang="ru-RU"/>
              <a:pPr>
                <a:defRPr/>
              </a:pPr>
              <a:t>‹#›</a:t>
            </a:fld>
            <a:endParaRPr lang="ru-RU" dirty="0"/>
          </a:p>
        </p:txBody>
      </p:sp>
    </p:spTree>
  </p:cSld>
  <p:clrMapOvr>
    <a:masterClrMapping/>
  </p:clrMapOvr>
  <p:transition spd="slow">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047EE29-EA62-41C5-A20F-125584C7FC12}" type="datetimeFigureOut">
              <a:rPr lang="ru-RU"/>
              <a:pPr>
                <a:defRPr/>
              </a:pPr>
              <a:t>27.04.2015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DEB0C97B-4720-410A-A8AF-95B34AF1060F}" type="slidenum">
              <a:rPr lang="ru-RU"/>
              <a:pPr>
                <a:defRPr/>
              </a:pPr>
              <a:t>‹#›</a:t>
            </a:fld>
            <a:endParaRPr lang="ru-RU" dirty="0"/>
          </a:p>
        </p:txBody>
      </p:sp>
    </p:spTree>
  </p:cSld>
  <p:clrMapOvr>
    <a:masterClrMapping/>
  </p:clrMapOvr>
  <p:transition spd="slow">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88B1CBF5-F832-4BAB-B02E-190216A3B22B}" type="datetimeFigureOut">
              <a:rPr lang="ru-RU"/>
              <a:pPr>
                <a:defRPr/>
              </a:pPr>
              <a:t>27.04.2015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DE85DDB-F6CB-4601-BDC8-2974B7ACD03D}" type="slidenum">
              <a:rPr lang="ru-RU"/>
              <a:pPr>
                <a:defRPr/>
              </a:pPr>
              <a:t>‹#›</a:t>
            </a:fld>
            <a:endParaRPr lang="ru-RU" dirty="0"/>
          </a:p>
        </p:txBody>
      </p:sp>
    </p:spTree>
  </p:cSld>
  <p:clrMapOvr>
    <a:masterClrMapping/>
  </p:clrMapOvr>
  <p:transition spd="slow">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b="1" cap="none" spc="0">
                <a:ln w="17780" cmpd="sng">
                  <a:solidFill>
                    <a:schemeClr val="accent1">
                      <a:tint val="3000"/>
                    </a:schemeClr>
                  </a:solidFill>
                  <a:prstDash val="solid"/>
                  <a:miter lim="800000"/>
                </a:ln>
                <a:solidFill>
                  <a:schemeClr val="accent1">
                    <a:lumMod val="75000"/>
                  </a:schemeClr>
                </a:solidFill>
                <a:effectLst>
                  <a:outerShdw blurRad="55000" dist="50800" dir="5400000" algn="tl">
                    <a:srgbClr val="000000">
                      <a:alpha val="33000"/>
                    </a:srgbClr>
                  </a:outerShdw>
                </a:effectLst>
              </a:defRPr>
            </a:lvl1pPr>
          </a:lstStyle>
          <a:p>
            <a:r>
              <a:rPr lang="ru-RU" smtClean="0"/>
              <a:t>Образец заголовка</a:t>
            </a:r>
            <a:endParaRPr lang="ru-RU" dirty="0"/>
          </a:p>
        </p:txBody>
      </p:sp>
      <p:sp>
        <p:nvSpPr>
          <p:cNvPr id="3" name="Содержимое 2"/>
          <p:cNvSpPr>
            <a:spLocks noGrp="1"/>
          </p:cNvSpPr>
          <p:nvPr>
            <p:ph idx="1"/>
          </p:nvPr>
        </p:nvSpPr>
        <p:spPr>
          <a:xfrm>
            <a:off x="457200" y="1600200"/>
            <a:ext cx="8229600" cy="4829196"/>
          </a:xfrm>
        </p:spPr>
        <p:txBody>
          <a:bodyPr/>
          <a:lstStyle>
            <a:lvl1pPr>
              <a:defRPr>
                <a:solidFill>
                  <a:schemeClr val="tx2">
                    <a:lumMod val="75000"/>
                  </a:schemeClr>
                </a:solidFill>
              </a:defRPr>
            </a:lvl1pPr>
            <a:lvl2pPr>
              <a:defRPr>
                <a:solidFill>
                  <a:schemeClr val="tx2">
                    <a:lumMod val="75000"/>
                  </a:schemeClr>
                </a:solidFill>
              </a:defRPr>
            </a:lvl2pPr>
            <a:lvl3pPr>
              <a:defRPr>
                <a:solidFill>
                  <a:schemeClr val="tx2">
                    <a:lumMod val="75000"/>
                  </a:schemeClr>
                </a:solidFill>
              </a:defRPr>
            </a:lvl3pPr>
            <a:lvl4pPr>
              <a:defRPr>
                <a:solidFill>
                  <a:schemeClr val="tx2">
                    <a:lumMod val="75000"/>
                  </a:schemeClr>
                </a:solidFill>
              </a:defRPr>
            </a:lvl4pPr>
            <a:lvl5pPr>
              <a:defRPr>
                <a:solidFill>
                  <a:schemeClr val="tx2">
                    <a:lumMod val="75000"/>
                  </a:schemeClr>
                </a:solidFil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26E181B1-2A54-4B48-9CF9-432BD487F093}" type="datetimeFigureOut">
              <a:rPr lang="ru-RU"/>
              <a:pPr>
                <a:defRPr/>
              </a:pPr>
              <a:t>27.04.2015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8B5E4F70-D385-4F44-9D03-8857BA31C78E}" type="slidenum">
              <a:rPr lang="ru-RU"/>
              <a:pPr>
                <a:defRPr/>
              </a:pPr>
              <a:t>‹#›</a:t>
            </a:fld>
            <a:endParaRPr lang="ru-RU" dirty="0"/>
          </a:p>
        </p:txBody>
      </p:sp>
    </p:spTree>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9920841C-98DB-4E08-9BE5-3A2E696A2DB0}" type="datetimeFigureOut">
              <a:rPr lang="ru-RU"/>
              <a:pPr>
                <a:defRPr/>
              </a:pPr>
              <a:t>27.04.2015</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FB23103-A113-4052-8767-42645AC611D4}" type="slidenum">
              <a:rPr lang="ru-RU"/>
              <a:pPr>
                <a:defRPr/>
              </a:pPr>
              <a:t>‹#›</a:t>
            </a:fld>
            <a:endParaRPr lang="ru-RU" dirty="0"/>
          </a:p>
        </p:txBody>
      </p:sp>
    </p:spTree>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1001217D-389B-4A82-8C16-325190779678}" type="datetimeFigureOut">
              <a:rPr lang="ru-RU"/>
              <a:pPr>
                <a:defRPr/>
              </a:pPr>
              <a:t>27.04.2015</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950A77C-8849-4934-8A82-1E3A55930597}" type="slidenum">
              <a:rPr lang="ru-RU"/>
              <a:pPr>
                <a:defRPr/>
              </a:pPr>
              <a:t>‹#›</a:t>
            </a:fld>
            <a:endParaRPr lang="ru-RU" dirty="0"/>
          </a:p>
        </p:txBody>
      </p:sp>
    </p:spTree>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7A51AE24-35F5-43AC-AD40-71EBA32FD325}" type="datetimeFigureOut">
              <a:rPr lang="ru-RU"/>
              <a:pPr>
                <a:defRPr/>
              </a:pPr>
              <a:t>27.04.2015</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22C59658-C906-4E5E-B49D-19F997D7C426}" type="slidenum">
              <a:rPr lang="ru-RU"/>
              <a:pPr>
                <a:defRPr/>
              </a:pPr>
              <a:t>‹#›</a:t>
            </a:fld>
            <a:endParaRPr lang="ru-RU" dirty="0"/>
          </a:p>
        </p:txBody>
      </p:sp>
    </p:spTree>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6A57408A-00C3-46F1-AEE6-D543E2BDA7D8}" type="datetimeFigureOut">
              <a:rPr lang="ru-RU"/>
              <a:pPr>
                <a:defRPr/>
              </a:pPr>
              <a:t>27.04.2015</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367D9869-4F61-4E6C-AB7E-49472FF4AB30}" type="slidenum">
              <a:rPr lang="ru-RU"/>
              <a:pPr>
                <a:defRPr/>
              </a:pPr>
              <a:t>‹#›</a:t>
            </a:fld>
            <a:endParaRPr lang="ru-RU" dirty="0"/>
          </a:p>
        </p:txBody>
      </p:sp>
    </p:spTree>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9BA35A4A-D0C2-4D94-9DDC-9686B561F859}" type="datetimeFigureOut">
              <a:rPr lang="ru-RU"/>
              <a:pPr>
                <a:defRPr/>
              </a:pPr>
              <a:t>27.04.2015</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1C77F303-16FD-45B6-AB6D-9D445F1E7024}" type="slidenum">
              <a:rPr lang="ru-RU"/>
              <a:pPr>
                <a:defRPr/>
              </a:pPr>
              <a:t>‹#›</a:t>
            </a:fld>
            <a:endParaRPr lang="ru-RU" dirty="0"/>
          </a:p>
        </p:txBody>
      </p:sp>
    </p:spTree>
  </p:cSld>
  <p:clrMapOvr>
    <a:masterClrMapping/>
  </p:clrMapOvr>
  <p:transition spd="slow">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D29BD2B5-AB67-444E-BE94-697A644B89BE}" type="datetimeFigureOut">
              <a:rPr lang="ru-RU"/>
              <a:pPr>
                <a:defRPr/>
              </a:pPr>
              <a:t>27.04.2015</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8AC0646-711B-4AC7-BEFA-AD908E4E2B36}" type="slidenum">
              <a:rPr lang="ru-RU"/>
              <a:pPr>
                <a:defRPr/>
              </a:pPr>
              <a:t>‹#›</a:t>
            </a:fld>
            <a:endParaRPr lang="ru-RU" dirty="0"/>
          </a:p>
        </p:txBody>
      </p:sp>
    </p:spTree>
  </p:cSld>
  <p:clrMapOvr>
    <a:masterClrMapping/>
  </p:clrMapOvr>
  <p:transition spd="slow">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dirty="0" smtClean="0"/>
              <a:t>Вставка рисунка</a:t>
            </a:r>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3D5EF98-7E4F-4A21-8F25-5767681C9DE5}" type="datetimeFigureOut">
              <a:rPr lang="ru-RU"/>
              <a:pPr>
                <a:defRPr/>
              </a:pPr>
              <a:t>27.04.2015</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985D4A6-D7E4-49A1-B785-A4F79596BEA8}" type="slidenum">
              <a:rPr lang="ru-RU"/>
              <a:pPr>
                <a:defRPr/>
              </a:pPr>
              <a:t>‹#›</a:t>
            </a:fld>
            <a:endParaRPr lang="ru-RU" dirty="0"/>
          </a:p>
        </p:txBody>
      </p:sp>
    </p:spTree>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665F386-14D2-41A7-A07E-77B02B19413A}" type="datetimeFigureOut">
              <a:rPr lang="ru-RU"/>
              <a:pPr>
                <a:defRPr/>
              </a:pPr>
              <a:t>27.04.2015</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D69E201F-736A-4353-9817-51C77BE8583D}"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72"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ll/>
  </p:transition>
  <p:txStyles>
    <p:titleStyle>
      <a:lvl1pPr algn="ctr" rtl="0" eaLnBrk="0" fontAlgn="base" hangingPunct="0">
        <a:spcBef>
          <a:spcPct val="0"/>
        </a:spcBef>
        <a:spcAft>
          <a:spcPct val="0"/>
        </a:spcAft>
        <a:defRPr sz="4400" b="1" kern="1200">
          <a:ln w="17780" cmpd="sng">
            <a:solidFill>
              <a:schemeClr val="accent1">
                <a:tint val="3000"/>
              </a:schemeClr>
            </a:solidFill>
            <a:prstDash val="solid"/>
            <a:miter lim="800000"/>
          </a:ln>
          <a:solidFill>
            <a:srgbClr val="376092"/>
          </a:solidFill>
          <a:effectLst>
            <a:outerShdw blurRad="55000" dist="50800" dir="5400000" algn="tl">
              <a:srgbClr val="000000">
                <a:alpha val="33000"/>
              </a:srgbClr>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376092"/>
          </a:solidFill>
          <a:latin typeface="Arial" charset="0"/>
          <a:cs typeface="Arial" charset="0"/>
        </a:defRPr>
      </a:lvl2pPr>
      <a:lvl3pPr algn="ctr" rtl="0" eaLnBrk="0" fontAlgn="base" hangingPunct="0">
        <a:spcBef>
          <a:spcPct val="0"/>
        </a:spcBef>
        <a:spcAft>
          <a:spcPct val="0"/>
        </a:spcAft>
        <a:defRPr sz="4400" b="1">
          <a:solidFill>
            <a:srgbClr val="376092"/>
          </a:solidFill>
          <a:latin typeface="Arial" charset="0"/>
          <a:cs typeface="Arial" charset="0"/>
        </a:defRPr>
      </a:lvl3pPr>
      <a:lvl4pPr algn="ctr" rtl="0" eaLnBrk="0" fontAlgn="base" hangingPunct="0">
        <a:spcBef>
          <a:spcPct val="0"/>
        </a:spcBef>
        <a:spcAft>
          <a:spcPct val="0"/>
        </a:spcAft>
        <a:defRPr sz="4400" b="1">
          <a:solidFill>
            <a:srgbClr val="376092"/>
          </a:solidFill>
          <a:latin typeface="Arial" charset="0"/>
          <a:cs typeface="Arial" charset="0"/>
        </a:defRPr>
      </a:lvl4pPr>
      <a:lvl5pPr algn="ctr" rtl="0" eaLnBrk="0" fontAlgn="base" hangingPunct="0">
        <a:spcBef>
          <a:spcPct val="0"/>
        </a:spcBef>
        <a:spcAft>
          <a:spcPct val="0"/>
        </a:spcAft>
        <a:defRPr sz="4400" b="1">
          <a:solidFill>
            <a:srgbClr val="376092"/>
          </a:solidFill>
          <a:latin typeface="Arial" charset="0"/>
          <a:cs typeface="Arial" charset="0"/>
        </a:defRPr>
      </a:lvl5pPr>
      <a:lvl6pPr marL="457200" algn="ctr" rtl="0" fontAlgn="base">
        <a:spcBef>
          <a:spcPct val="0"/>
        </a:spcBef>
        <a:spcAft>
          <a:spcPct val="0"/>
        </a:spcAft>
        <a:defRPr sz="4400" b="1">
          <a:solidFill>
            <a:srgbClr val="376092"/>
          </a:solidFill>
          <a:latin typeface="Arial" charset="0"/>
          <a:cs typeface="Arial" charset="0"/>
        </a:defRPr>
      </a:lvl6pPr>
      <a:lvl7pPr marL="914400" algn="ctr" rtl="0" fontAlgn="base">
        <a:spcBef>
          <a:spcPct val="0"/>
        </a:spcBef>
        <a:spcAft>
          <a:spcPct val="0"/>
        </a:spcAft>
        <a:defRPr sz="4400" b="1">
          <a:solidFill>
            <a:srgbClr val="376092"/>
          </a:solidFill>
          <a:latin typeface="Arial" charset="0"/>
          <a:cs typeface="Arial" charset="0"/>
        </a:defRPr>
      </a:lvl7pPr>
      <a:lvl8pPr marL="1371600" algn="ctr" rtl="0" fontAlgn="base">
        <a:spcBef>
          <a:spcPct val="0"/>
        </a:spcBef>
        <a:spcAft>
          <a:spcPct val="0"/>
        </a:spcAft>
        <a:defRPr sz="4400" b="1">
          <a:solidFill>
            <a:srgbClr val="376092"/>
          </a:solidFill>
          <a:latin typeface="Arial" charset="0"/>
          <a:cs typeface="Arial" charset="0"/>
        </a:defRPr>
      </a:lvl8pPr>
      <a:lvl9pPr marL="1828800" algn="ctr" rtl="0" fontAlgn="base">
        <a:spcBef>
          <a:spcPct val="0"/>
        </a:spcBef>
        <a:spcAft>
          <a:spcPct val="0"/>
        </a:spcAft>
        <a:defRPr sz="4400" b="1">
          <a:solidFill>
            <a:srgbClr val="37609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17375E"/>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rgbClr val="17375E"/>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rgbClr val="17375E"/>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rgbClr val="17375E"/>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rgbClr val="17375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Подзаголовок 2"/>
          <p:cNvSpPr>
            <a:spLocks noGrp="1"/>
          </p:cNvSpPr>
          <p:nvPr>
            <p:ph type="subTitle" idx="1"/>
          </p:nvPr>
        </p:nvSpPr>
        <p:spPr>
          <a:xfrm>
            <a:off x="0" y="4313238"/>
            <a:ext cx="4071937" cy="2428875"/>
          </a:xfrm>
        </p:spPr>
        <p:txBody>
          <a:bodyPr/>
          <a:lstStyle/>
          <a:p>
            <a:r>
              <a:rPr lang="uk-UA" sz="1800" dirty="0" smtClean="0">
                <a:solidFill>
                  <a:srgbClr val="17375E"/>
                </a:solidFill>
                <a:latin typeface="Arial" charset="0"/>
                <a:cs typeface="Arial" charset="0"/>
              </a:rPr>
              <a:t>Виконала</a:t>
            </a:r>
            <a:r>
              <a:rPr lang="uk-UA" sz="1800" dirty="0" smtClean="0">
                <a:solidFill>
                  <a:srgbClr val="17375E"/>
                </a:solidFill>
                <a:latin typeface="Arial" charset="0"/>
                <a:cs typeface="Arial" charset="0"/>
              </a:rPr>
              <a:t>:</a:t>
            </a:r>
            <a:endParaRPr lang="uk-UA" sz="1800" dirty="0" smtClean="0">
              <a:solidFill>
                <a:srgbClr val="17375E"/>
              </a:solidFill>
              <a:latin typeface="Arial" charset="0"/>
              <a:cs typeface="Arial" charset="0"/>
            </a:endParaRPr>
          </a:p>
          <a:p>
            <a:r>
              <a:rPr lang="uk-UA" sz="1800" dirty="0" smtClean="0">
                <a:solidFill>
                  <a:srgbClr val="17375E"/>
                </a:solidFill>
                <a:latin typeface="Arial" charset="0"/>
                <a:cs typeface="Arial" charset="0"/>
              </a:rPr>
              <a:t>Тупалова </a:t>
            </a:r>
            <a:r>
              <a:rPr lang="uk-UA" sz="1800" dirty="0" smtClean="0">
                <a:solidFill>
                  <a:srgbClr val="17375E"/>
                </a:solidFill>
                <a:latin typeface="Arial" charset="0"/>
                <a:cs typeface="Arial" charset="0"/>
              </a:rPr>
              <a:t>Анастасія</a:t>
            </a:r>
            <a:endParaRPr lang="uk-UA" sz="1800" dirty="0" smtClean="0">
              <a:solidFill>
                <a:srgbClr val="17375E"/>
              </a:solidFill>
              <a:latin typeface="Arial" charset="0"/>
              <a:cs typeface="Arial" charset="0"/>
            </a:endParaRPr>
          </a:p>
        </p:txBody>
      </p:sp>
      <p:pic>
        <p:nvPicPr>
          <p:cNvPr id="14338" name="Picture 4"/>
          <p:cNvPicPr>
            <a:picLocks noChangeAspect="1" noChangeArrowheads="1"/>
          </p:cNvPicPr>
          <p:nvPr/>
        </p:nvPicPr>
        <p:blipFill>
          <a:blip r:embed="rId2"/>
          <a:srcRect/>
          <a:stretch>
            <a:fillRect/>
          </a:stretch>
        </p:blipFill>
        <p:spPr bwMode="auto">
          <a:xfrm>
            <a:off x="4356100" y="3213100"/>
            <a:ext cx="3529013" cy="3529013"/>
          </a:xfrm>
          <a:prstGeom prst="rect">
            <a:avLst/>
          </a:prstGeom>
          <a:noFill/>
          <a:ln w="9525">
            <a:noFill/>
            <a:miter lim="800000"/>
            <a:headEnd/>
            <a:tailEnd/>
          </a:ln>
        </p:spPr>
      </p:pic>
      <p:sp>
        <p:nvSpPr>
          <p:cNvPr id="14344" name="Подзаголовок 2"/>
          <p:cNvSpPr>
            <a:spLocks/>
          </p:cNvSpPr>
          <p:nvPr/>
        </p:nvSpPr>
        <p:spPr bwMode="auto">
          <a:xfrm>
            <a:off x="1439862" y="908720"/>
            <a:ext cx="5832475" cy="1924050"/>
          </a:xfrm>
          <a:prstGeom prst="rect">
            <a:avLst/>
          </a:prstGeom>
          <a:noFill/>
          <a:ln w="9525">
            <a:noFill/>
            <a:miter lim="800000"/>
            <a:headEnd/>
            <a:tailEnd/>
          </a:ln>
        </p:spPr>
        <p:txBody>
          <a:bodyPr/>
          <a:lstStyle/>
          <a:p>
            <a:pPr algn="ctr" eaLnBrk="0" hangingPunct="0">
              <a:spcBef>
                <a:spcPct val="20000"/>
              </a:spcBef>
              <a:buFont typeface="Arial" charset="0"/>
              <a:buNone/>
            </a:pPr>
            <a:r>
              <a:rPr lang="uk-UA" sz="3200" b="1" i="1" dirty="0">
                <a:solidFill>
                  <a:srgbClr val="17375E"/>
                </a:solidFill>
              </a:rPr>
              <a:t>«Проблеми сучасної сім</a:t>
            </a:r>
            <a:r>
              <a:rPr lang="uk-UA" sz="3200" dirty="0">
                <a:solidFill>
                  <a:srgbClr val="17375E"/>
                </a:solidFill>
              </a:rPr>
              <a:t>’</a:t>
            </a:r>
            <a:r>
              <a:rPr lang="uk-UA" sz="3200" b="1" i="1" dirty="0">
                <a:solidFill>
                  <a:srgbClr val="17375E"/>
                </a:solidFill>
              </a:rPr>
              <a:t>ї.</a:t>
            </a:r>
          </a:p>
          <a:p>
            <a:pPr algn="ctr" eaLnBrk="0" hangingPunct="0">
              <a:spcBef>
                <a:spcPct val="20000"/>
              </a:spcBef>
              <a:buFont typeface="Arial" charset="0"/>
              <a:buNone/>
            </a:pPr>
            <a:r>
              <a:rPr lang="uk-UA" sz="3200" b="1" i="1" dirty="0">
                <a:solidFill>
                  <a:srgbClr val="17375E"/>
                </a:solidFill>
              </a:rPr>
              <a:t>Сімейні цінності»</a:t>
            </a:r>
            <a:endParaRPr lang="ru-RU" sz="3200" b="1" i="1" dirty="0">
              <a:solidFill>
                <a:srgbClr val="17375E"/>
              </a:solidFill>
            </a:endParaRPr>
          </a:p>
        </p:txBody>
      </p:sp>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803400" y="5495925"/>
            <a:ext cx="1365250" cy="457200"/>
          </a:xfrm>
          <a:prstGeom prst="rect">
            <a:avLst/>
          </a:prstGeom>
          <a:noFill/>
          <a:ln w="9525">
            <a:noFill/>
            <a:miter lim="800000"/>
            <a:headEnd/>
            <a:tailEnd/>
          </a:ln>
        </p:spPr>
        <p:txBody>
          <a:bodyPr>
            <a:spAutoFit/>
          </a:bodyPr>
          <a:lstStyle/>
          <a:p>
            <a:r>
              <a:rPr lang="ru-RU" altLang="ru-RU" sz="2400">
                <a:solidFill>
                  <a:schemeClr val="bg1"/>
                </a:solidFill>
              </a:rPr>
              <a:t>ь</a:t>
            </a:r>
          </a:p>
        </p:txBody>
      </p:sp>
      <p:sp>
        <p:nvSpPr>
          <p:cNvPr id="26" name="TextBox 25"/>
          <p:cNvSpPr txBox="1">
            <a:spLocks noChangeArrowheads="1"/>
          </p:cNvSpPr>
          <p:nvPr/>
        </p:nvSpPr>
        <p:spPr bwMode="auto">
          <a:xfrm>
            <a:off x="3298825" y="5518150"/>
            <a:ext cx="1854200" cy="461963"/>
          </a:xfrm>
          <a:prstGeom prst="rect">
            <a:avLst/>
          </a:prstGeom>
          <a:noFill/>
          <a:ln w="9525">
            <a:noFill/>
            <a:miter lim="800000"/>
            <a:headEnd/>
            <a:tailEnd/>
          </a:ln>
        </p:spPr>
        <p:txBody>
          <a:bodyPr>
            <a:spAutoFit/>
          </a:bodyPr>
          <a:lstStyle/>
          <a:p>
            <a:r>
              <a:rPr lang="ru-RU" altLang="ru-RU" sz="2400">
                <a:solidFill>
                  <a:schemeClr val="bg1"/>
                </a:solidFill>
              </a:rPr>
              <a:t>понимание</a:t>
            </a:r>
          </a:p>
        </p:txBody>
      </p:sp>
      <p:sp>
        <p:nvSpPr>
          <p:cNvPr id="27" name="TextBox 26"/>
          <p:cNvSpPr txBox="1">
            <a:spLocks noChangeArrowheads="1"/>
          </p:cNvSpPr>
          <p:nvPr/>
        </p:nvSpPr>
        <p:spPr bwMode="auto">
          <a:xfrm>
            <a:off x="5153025" y="5527675"/>
            <a:ext cx="1365250" cy="461963"/>
          </a:xfrm>
          <a:prstGeom prst="rect">
            <a:avLst/>
          </a:prstGeom>
          <a:noFill/>
          <a:ln w="9525">
            <a:noFill/>
            <a:miter lim="800000"/>
            <a:headEnd/>
            <a:tailEnd/>
          </a:ln>
        </p:spPr>
        <p:txBody>
          <a:bodyPr>
            <a:spAutoFit/>
          </a:bodyPr>
          <a:lstStyle/>
          <a:p>
            <a:r>
              <a:rPr lang="ru-RU" altLang="ru-RU" sz="2400">
                <a:solidFill>
                  <a:schemeClr val="bg1"/>
                </a:solidFill>
              </a:rPr>
              <a:t>дружба</a:t>
            </a:r>
          </a:p>
        </p:txBody>
      </p:sp>
      <p:sp>
        <p:nvSpPr>
          <p:cNvPr id="23556" name="Объект 2"/>
          <p:cNvSpPr>
            <a:spLocks/>
          </p:cNvSpPr>
          <p:nvPr/>
        </p:nvSpPr>
        <p:spPr bwMode="auto">
          <a:xfrm>
            <a:off x="323850" y="1628775"/>
            <a:ext cx="3671888" cy="4681538"/>
          </a:xfrm>
          <a:prstGeom prst="rect">
            <a:avLst/>
          </a:prstGeom>
          <a:noFill/>
          <a:ln w="9525">
            <a:noFill/>
            <a:miter lim="800000"/>
            <a:headEnd/>
            <a:tailEnd/>
          </a:ln>
        </p:spPr>
        <p:txBody>
          <a:bodyPr/>
          <a:lstStyle/>
          <a:p>
            <a:pPr algn="just">
              <a:spcBef>
                <a:spcPct val="20000"/>
              </a:spcBef>
              <a:buFont typeface="Arial" charset="0"/>
              <a:buNone/>
            </a:pPr>
            <a:r>
              <a:rPr lang="uk-UA">
                <a:solidFill>
                  <a:srgbClr val="17375E"/>
                </a:solidFill>
              </a:rPr>
              <a:t>	Як на мене, чоловіки, які не визнають своїх дітей, зовсім не чоловіки, вони невідповідальні тюхтії та просто біологічний організм, навіть не </a:t>
            </a:r>
            <a:r>
              <a:rPr lang="en-US">
                <a:solidFill>
                  <a:srgbClr val="17375E"/>
                </a:solidFill>
              </a:rPr>
              <a:t>homo sapiens sapiens</a:t>
            </a:r>
            <a:r>
              <a:rPr lang="uk-UA">
                <a:solidFill>
                  <a:srgbClr val="17375E"/>
                </a:solidFill>
              </a:rPr>
              <a:t>(людина розумна), бо важко назвати такі вчинки людини розумними. І нажаль такі ситуації дуже часто трапляються в Україні, а тому дуже важливо усвідомлювати важливість та переваги укладання законного шлюбу. </a:t>
            </a:r>
          </a:p>
        </p:txBody>
      </p:sp>
      <p:pic>
        <p:nvPicPr>
          <p:cNvPr id="23557" name="Picture 25" descr="sorra"/>
          <p:cNvPicPr>
            <a:picLocks noChangeAspect="1" noChangeArrowheads="1"/>
          </p:cNvPicPr>
          <p:nvPr/>
        </p:nvPicPr>
        <p:blipFill>
          <a:blip r:embed="rId2"/>
          <a:srcRect/>
          <a:stretch>
            <a:fillRect/>
          </a:stretch>
        </p:blipFill>
        <p:spPr bwMode="auto">
          <a:xfrm>
            <a:off x="4067175" y="2060575"/>
            <a:ext cx="4799013" cy="3232150"/>
          </a:xfrm>
          <a:prstGeom prst="rect">
            <a:avLst/>
          </a:prstGeom>
          <a:noFill/>
          <a:ln w="9525">
            <a:noFill/>
            <a:miter lim="800000"/>
            <a:headEnd/>
            <a:tailEnd/>
          </a:ln>
        </p:spPr>
      </p:pic>
      <p:sp>
        <p:nvSpPr>
          <p:cNvPr id="23558" name="TextBox 1"/>
          <p:cNvSpPr txBox="1">
            <a:spLocks noChangeArrowheads="1"/>
          </p:cNvSpPr>
          <p:nvPr/>
        </p:nvSpPr>
        <p:spPr bwMode="auto">
          <a:xfrm>
            <a:off x="2268538" y="482600"/>
            <a:ext cx="4376737" cy="708025"/>
          </a:xfrm>
          <a:prstGeom prst="rect">
            <a:avLst/>
          </a:prstGeom>
          <a:noFill/>
          <a:ln w="9525">
            <a:noFill/>
            <a:miter lim="800000"/>
            <a:headEnd/>
            <a:tailEnd/>
          </a:ln>
        </p:spPr>
        <p:txBody>
          <a:bodyPr wrap="none">
            <a:spAutoFit/>
          </a:bodyPr>
          <a:lstStyle/>
          <a:p>
            <a:r>
              <a:rPr lang="uk-UA" sz="4000">
                <a:solidFill>
                  <a:srgbClr val="17375E"/>
                </a:solidFill>
              </a:rPr>
              <a:t>Нерозумні вчинки</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ppt_x</p:attrName>
                                        </p:attrNameLst>
                                      </p:cBhvr>
                                      <p:tavLst>
                                        <p:tav tm="0">
                                          <p:val>
                                            <p:strVal val="#ppt_x"/>
                                          </p:val>
                                        </p:tav>
                                        <p:tav tm="100000">
                                          <p:val>
                                            <p:strVal val="#ppt_x"/>
                                          </p:val>
                                        </p:tav>
                                      </p:tavLst>
                                    </p:anim>
                                    <p:anim calcmode="lin" valueType="num">
                                      <p:cBhvr>
                                        <p:cTn id="9" dur="2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2000"/>
                                        <p:tgtEl>
                                          <p:spTgt spid="26"/>
                                        </p:tgtEl>
                                      </p:cBhvr>
                                    </p:animEffect>
                                    <p:anim calcmode="lin" valueType="num">
                                      <p:cBhvr>
                                        <p:cTn id="13" dur="2000" fill="hold"/>
                                        <p:tgtEl>
                                          <p:spTgt spid="26"/>
                                        </p:tgtEl>
                                        <p:attrNameLst>
                                          <p:attrName>ppt_x</p:attrName>
                                        </p:attrNameLst>
                                      </p:cBhvr>
                                      <p:tavLst>
                                        <p:tav tm="0">
                                          <p:val>
                                            <p:strVal val="#ppt_x"/>
                                          </p:val>
                                        </p:tav>
                                        <p:tav tm="100000">
                                          <p:val>
                                            <p:strVal val="#ppt_x"/>
                                          </p:val>
                                        </p:tav>
                                      </p:tavLst>
                                    </p:anim>
                                    <p:anim calcmode="lin" valueType="num">
                                      <p:cBhvr>
                                        <p:cTn id="14" dur="2000" fill="hold"/>
                                        <p:tgtEl>
                                          <p:spTgt spid="2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2000"/>
                                        <p:tgtEl>
                                          <p:spTgt spid="27"/>
                                        </p:tgtEl>
                                      </p:cBhvr>
                                    </p:animEffect>
                                    <p:anim calcmode="lin" valueType="num">
                                      <p:cBhvr>
                                        <p:cTn id="18" dur="2000" fill="hold"/>
                                        <p:tgtEl>
                                          <p:spTgt spid="27"/>
                                        </p:tgtEl>
                                        <p:attrNameLst>
                                          <p:attrName>ppt_x</p:attrName>
                                        </p:attrNameLst>
                                      </p:cBhvr>
                                      <p:tavLst>
                                        <p:tav tm="0">
                                          <p:val>
                                            <p:strVal val="#ppt_x"/>
                                          </p:val>
                                        </p:tav>
                                        <p:tav tm="100000">
                                          <p:val>
                                            <p:strVal val="#ppt_x"/>
                                          </p:val>
                                        </p:tav>
                                      </p:tavLst>
                                    </p:anim>
                                    <p:anim calcmode="lin" valueType="num">
                                      <p:cBhvr>
                                        <p:cTn id="19" dur="2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5"/>
          <p:cNvSpPr>
            <a:spLocks noGrp="1"/>
          </p:cNvSpPr>
          <p:nvPr>
            <p:ph idx="1"/>
          </p:nvPr>
        </p:nvSpPr>
        <p:spPr>
          <a:xfrm>
            <a:off x="539750" y="1341438"/>
            <a:ext cx="8229600" cy="4829175"/>
          </a:xfrm>
        </p:spPr>
        <p:txBody>
          <a:bodyPr/>
          <a:lstStyle/>
          <a:p>
            <a:pPr marL="0" indent="0" algn="just">
              <a:buFont typeface="Arial" charset="0"/>
              <a:buNone/>
            </a:pPr>
            <a:r>
              <a:rPr lang="ru-RU" smtClean="0">
                <a:solidFill>
                  <a:srgbClr val="17375E"/>
                </a:solidFill>
                <a:latin typeface="Arial" charset="0"/>
                <a:cs typeface="Arial" charset="0"/>
              </a:rPr>
              <a:t>	</a:t>
            </a:r>
            <a:r>
              <a:rPr lang="uk-UA" sz="1800" smtClean="0">
                <a:solidFill>
                  <a:srgbClr val="17375E"/>
                </a:solidFill>
                <a:latin typeface="Arial" charset="0"/>
                <a:cs typeface="Arial" charset="0"/>
              </a:rPr>
              <a:t>По-перше,  державна  реєстрація  шлюбу  встановлена  для забезпечення стабільності відносин між жінкою та  чоловіком,  охорони  прав  та інтересів  подружжя,  їхніх дітей,  а також в інтересах держави та суспільства(стаття №27 СК України), тобто в разі укладання офіційного шлюбу на захист сім’ї стає суспільство та держава. Цей захист надає стаття №18 Сімейного кодексу України. По-друге, у подружжя з’являється можливість скласти сімейний контракт, останні роки це дуже доречно та розумно з боку наречених, адже згідно статті №9 пункту 2 СК України особи,  які  проживають  однією сім'єю,  а також родичі за походженням,  відносини яких не врегульовані цим Кодексом,  можуть врегулювати  свої  сімейні (родинні) відносини за договором,  який має бути укладений у письмовій формі. </a:t>
            </a:r>
            <a:r>
              <a:rPr lang="ru-RU" sz="1800" smtClean="0">
                <a:solidFill>
                  <a:srgbClr val="17375E"/>
                </a:solidFill>
                <a:latin typeface="Arial" charset="0"/>
                <a:cs typeface="Arial" charset="0"/>
              </a:rPr>
              <a:t>Такий договір є обов'язковим до виконання,  якщо він не суперечить вимогам цього Кодексу, інших законів України та моральним засадам суспільства. </a:t>
            </a:r>
            <a:r>
              <a:rPr lang="uk-UA" sz="1800" smtClean="0">
                <a:solidFill>
                  <a:srgbClr val="17375E"/>
                </a:solidFill>
                <a:latin typeface="Arial" charset="0"/>
                <a:cs typeface="Arial" charset="0"/>
              </a:rPr>
              <a:t>Взагалі, з сім’ї починається життя кожної людини. Саме тому в 1993 році Генеральною Асамблеєю ООН був запроваджений Міжнародний день сім’ї. Це свято об’єднує родини всього світу та призване привернути увагу громадськості до вирішення проблем сучасної сім’ї.</a:t>
            </a:r>
            <a:endParaRPr lang="ru-RU" sz="1800" smtClean="0">
              <a:solidFill>
                <a:srgbClr val="17375E"/>
              </a:solidFill>
              <a:latin typeface="Arial" charset="0"/>
              <a:cs typeface="Arial" charset="0"/>
            </a:endParaRPr>
          </a:p>
        </p:txBody>
      </p:sp>
      <p:sp>
        <p:nvSpPr>
          <p:cNvPr id="24578" name="TextBox 2"/>
          <p:cNvSpPr txBox="1">
            <a:spLocks noChangeArrowheads="1"/>
          </p:cNvSpPr>
          <p:nvPr/>
        </p:nvSpPr>
        <p:spPr bwMode="auto">
          <a:xfrm>
            <a:off x="198438" y="188913"/>
            <a:ext cx="8675687" cy="1311275"/>
          </a:xfrm>
          <a:prstGeom prst="rect">
            <a:avLst/>
          </a:prstGeom>
          <a:noFill/>
          <a:ln w="9525">
            <a:noFill/>
            <a:miter lim="800000"/>
            <a:headEnd/>
            <a:tailEnd/>
          </a:ln>
        </p:spPr>
        <p:txBody>
          <a:bodyPr>
            <a:spAutoFit/>
          </a:bodyPr>
          <a:lstStyle/>
          <a:p>
            <a:pPr algn="ctr"/>
            <a:r>
              <a:rPr lang="uk-UA" altLang="ru-RU" sz="4000">
                <a:solidFill>
                  <a:srgbClr val="17375E"/>
                </a:solidFill>
              </a:rPr>
              <a:t>Н</a:t>
            </a:r>
            <a:r>
              <a:rPr lang="ru-RU" altLang="ru-RU" sz="4000">
                <a:solidFill>
                  <a:srgbClr val="17375E"/>
                </a:solidFill>
              </a:rPr>
              <a:t>авіщо потрібен </a:t>
            </a:r>
            <a:r>
              <a:rPr lang="uk-UA" altLang="ru-RU" sz="4000">
                <a:solidFill>
                  <a:srgbClr val="17375E"/>
                </a:solidFill>
              </a:rPr>
              <a:t>цей </a:t>
            </a:r>
            <a:r>
              <a:rPr lang="ru-RU" altLang="ru-RU" sz="4000">
                <a:solidFill>
                  <a:srgbClr val="17375E"/>
                </a:solidFill>
              </a:rPr>
              <a:t>офіційний шлюб?</a:t>
            </a:r>
            <a:endParaRPr lang="uk-UA" sz="4000">
              <a:solidFill>
                <a:srgbClr val="17375E"/>
              </a:solidFill>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Объект 2"/>
          <p:cNvSpPr>
            <a:spLocks noGrp="1"/>
          </p:cNvSpPr>
          <p:nvPr>
            <p:ph idx="1"/>
          </p:nvPr>
        </p:nvSpPr>
        <p:spPr>
          <a:xfrm>
            <a:off x="150813" y="1344613"/>
            <a:ext cx="4535487" cy="5087937"/>
          </a:xfrm>
        </p:spPr>
        <p:txBody>
          <a:bodyPr/>
          <a:lstStyle/>
          <a:p>
            <a:pPr marL="457200" lvl="1" indent="0" algn="just">
              <a:buFont typeface="Arial" charset="0"/>
              <a:buNone/>
            </a:pPr>
            <a:r>
              <a:rPr lang="uk-UA" sz="1800" smtClean="0">
                <a:solidFill>
                  <a:srgbClr val="17375E"/>
                </a:solidFill>
                <a:latin typeface="Arial" charset="0"/>
                <a:cs typeface="Arial" charset="0"/>
              </a:rPr>
              <a:t>	Сім’я і сімейні цінності – це два поняття, які не можуть існувати один без одного. Сімейні цінності втрачають своє значення, якщо не буде сім’ї. А сім’я не має можливості існувати без основоположних принципів, які зможуть зберегти її цілісність і духовне здоров’я. Сімейні цінності - це ставлення людини до людини, насичені любов’ю і турботою. Чоловік і жінка, створюючи союз, привносять в нього кожен своє, і все це разом утворює фундамент сімейних відносин, створюючи атмосферу, в якій будуть народжуватися і зростати їх діти, а згодом – онуки. </a:t>
            </a:r>
            <a:endParaRPr lang="ru-RU" sz="1800" smtClean="0">
              <a:solidFill>
                <a:srgbClr val="17375E"/>
              </a:solidFill>
              <a:latin typeface="Arial" charset="0"/>
              <a:cs typeface="Arial" charset="0"/>
            </a:endParaRPr>
          </a:p>
        </p:txBody>
      </p:sp>
      <p:pic>
        <p:nvPicPr>
          <p:cNvPr id="25602" name="Picture 10" descr="552113_happy_holidays_merry_christmas_new_year_family_tim_7000x4667_(www"/>
          <p:cNvPicPr>
            <a:picLocks noChangeAspect="1" noChangeArrowheads="1"/>
          </p:cNvPicPr>
          <p:nvPr/>
        </p:nvPicPr>
        <p:blipFill>
          <a:blip r:embed="rId2"/>
          <a:srcRect/>
          <a:stretch>
            <a:fillRect/>
          </a:stretch>
        </p:blipFill>
        <p:spPr bwMode="auto">
          <a:xfrm>
            <a:off x="4787900" y="3670300"/>
            <a:ext cx="4030663" cy="2686050"/>
          </a:xfrm>
          <a:prstGeom prst="rect">
            <a:avLst/>
          </a:prstGeom>
          <a:noFill/>
          <a:ln w="9525">
            <a:noFill/>
            <a:miter lim="800000"/>
            <a:headEnd/>
            <a:tailEnd/>
          </a:ln>
        </p:spPr>
      </p:pic>
      <p:pic>
        <p:nvPicPr>
          <p:cNvPr id="25603" name="Picture 11" descr="Fotolia_43985967_M(1)"/>
          <p:cNvPicPr>
            <a:picLocks noChangeAspect="1" noChangeArrowheads="1"/>
          </p:cNvPicPr>
          <p:nvPr/>
        </p:nvPicPr>
        <p:blipFill>
          <a:blip r:embed="rId3"/>
          <a:srcRect/>
          <a:stretch>
            <a:fillRect/>
          </a:stretch>
        </p:blipFill>
        <p:spPr bwMode="auto">
          <a:xfrm>
            <a:off x="4716463" y="1341438"/>
            <a:ext cx="4078287" cy="2716212"/>
          </a:xfrm>
          <a:prstGeom prst="rect">
            <a:avLst/>
          </a:prstGeom>
          <a:noFill/>
          <a:ln w="9525">
            <a:noFill/>
            <a:miter lim="800000"/>
            <a:headEnd/>
            <a:tailEnd/>
          </a:ln>
        </p:spPr>
      </p:pic>
      <p:sp>
        <p:nvSpPr>
          <p:cNvPr id="25604" name="TextBox 4"/>
          <p:cNvSpPr txBox="1">
            <a:spLocks noChangeArrowheads="1"/>
          </p:cNvSpPr>
          <p:nvPr/>
        </p:nvSpPr>
        <p:spPr bwMode="auto">
          <a:xfrm>
            <a:off x="198438" y="188913"/>
            <a:ext cx="8675687" cy="708025"/>
          </a:xfrm>
          <a:prstGeom prst="rect">
            <a:avLst/>
          </a:prstGeom>
          <a:noFill/>
          <a:ln w="9525">
            <a:noFill/>
            <a:miter lim="800000"/>
            <a:headEnd/>
            <a:tailEnd/>
          </a:ln>
        </p:spPr>
        <p:txBody>
          <a:bodyPr>
            <a:spAutoFit/>
          </a:bodyPr>
          <a:lstStyle/>
          <a:p>
            <a:pPr algn="ctr"/>
            <a:r>
              <a:rPr lang="uk-UA" sz="4000">
                <a:solidFill>
                  <a:srgbClr val="17375E"/>
                </a:solidFill>
              </a:rPr>
              <a:t>Сімейні цінності</a:t>
            </a:r>
          </a:p>
        </p:txBody>
      </p:sp>
    </p:spTree>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ъект 2"/>
          <p:cNvSpPr>
            <a:spLocks/>
          </p:cNvSpPr>
          <p:nvPr/>
        </p:nvSpPr>
        <p:spPr bwMode="auto">
          <a:xfrm>
            <a:off x="323850" y="1365250"/>
            <a:ext cx="4535488" cy="5087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Відомий український радянський письменник та педагог Василь Сухомлинський писав: </a:t>
            </a:r>
            <a:r>
              <a:rPr lang="ru-RU">
                <a:solidFill>
                  <a:srgbClr val="17375E"/>
                </a:solidFill>
              </a:rPr>
              <a:t>«Людину ми створюємо любов</a:t>
            </a:r>
            <a:r>
              <a:rPr lang="uk-UA">
                <a:solidFill>
                  <a:srgbClr val="17375E"/>
                </a:solidFill>
              </a:rPr>
              <a:t>’</a:t>
            </a:r>
            <a:r>
              <a:rPr lang="ru-RU">
                <a:solidFill>
                  <a:srgbClr val="17375E"/>
                </a:solidFill>
              </a:rPr>
              <a:t>ю — любов</a:t>
            </a:r>
            <a:r>
              <a:rPr lang="uk-UA">
                <a:solidFill>
                  <a:srgbClr val="17375E"/>
                </a:solidFill>
              </a:rPr>
              <a:t>’</a:t>
            </a:r>
            <a:r>
              <a:rPr lang="ru-RU">
                <a:solidFill>
                  <a:srgbClr val="17375E"/>
                </a:solidFill>
              </a:rPr>
              <a:t>ю батька до матері й матері до батька, любов</a:t>
            </a:r>
            <a:r>
              <a:rPr lang="uk-UA">
                <a:solidFill>
                  <a:srgbClr val="17375E"/>
                </a:solidFill>
              </a:rPr>
              <a:t>’</a:t>
            </a:r>
            <a:r>
              <a:rPr lang="ru-RU">
                <a:solidFill>
                  <a:srgbClr val="17375E"/>
                </a:solidFill>
              </a:rPr>
              <a:t>ю батька і матері до людей, глибокою вірою в красу та гідність людини. Прекрасні діти виростають у тих сім</a:t>
            </a:r>
            <a:r>
              <a:rPr lang="uk-UA">
                <a:solidFill>
                  <a:srgbClr val="17375E"/>
                </a:solidFill>
              </a:rPr>
              <a:t>’</a:t>
            </a:r>
            <a:r>
              <a:rPr lang="ru-RU">
                <a:solidFill>
                  <a:srgbClr val="17375E"/>
                </a:solidFill>
              </a:rPr>
              <a:t>ях, де батько й мати по-справжньому </a:t>
            </a:r>
            <a:r>
              <a:rPr lang="uk-UA">
                <a:solidFill>
                  <a:srgbClr val="17375E"/>
                </a:solidFill>
              </a:rPr>
              <a:t>кохають</a:t>
            </a:r>
            <a:r>
              <a:rPr lang="ru-RU">
                <a:solidFill>
                  <a:srgbClr val="17375E"/>
                </a:solidFill>
              </a:rPr>
              <a:t> одне одного і в той же час люблять</a:t>
            </a:r>
            <a:r>
              <a:rPr lang="uk-UA">
                <a:solidFill>
                  <a:srgbClr val="17375E"/>
                </a:solidFill>
              </a:rPr>
              <a:t> </a:t>
            </a:r>
            <a:r>
              <a:rPr lang="ru-RU">
                <a:solidFill>
                  <a:srgbClr val="17375E"/>
                </a:solidFill>
              </a:rPr>
              <a:t>та поважають людей»</a:t>
            </a:r>
            <a:r>
              <a:rPr lang="uk-UA">
                <a:solidFill>
                  <a:srgbClr val="17375E"/>
                </a:solidFill>
              </a:rPr>
              <a:t>. Вивчаючи це поняття, ми не забуваємо про психологічні аспекти гармонії любові: розум, серце, ерос – це ті складові прояву любові, які у стосунках подружжя мають бути розкриті повною мірою. </a:t>
            </a:r>
            <a:endParaRPr lang="ru-RU">
              <a:solidFill>
                <a:srgbClr val="17375E"/>
              </a:solidFill>
            </a:endParaRPr>
          </a:p>
        </p:txBody>
      </p:sp>
      <p:pic>
        <p:nvPicPr>
          <p:cNvPr id="26626" name="Picture 8" descr="deti_semya-1"/>
          <p:cNvPicPr>
            <a:picLocks noChangeAspect="1" noChangeArrowheads="1"/>
          </p:cNvPicPr>
          <p:nvPr/>
        </p:nvPicPr>
        <p:blipFill>
          <a:blip r:embed="rId2"/>
          <a:srcRect/>
          <a:stretch>
            <a:fillRect/>
          </a:stretch>
        </p:blipFill>
        <p:spPr bwMode="auto">
          <a:xfrm>
            <a:off x="4859338" y="2420938"/>
            <a:ext cx="3960812" cy="2687637"/>
          </a:xfrm>
          <a:prstGeom prst="rect">
            <a:avLst/>
          </a:prstGeom>
          <a:noFill/>
          <a:ln w="9525">
            <a:noFill/>
            <a:miter lim="800000"/>
            <a:headEnd/>
            <a:tailEnd/>
          </a:ln>
        </p:spPr>
      </p:pic>
      <p:sp>
        <p:nvSpPr>
          <p:cNvPr id="26627" name="Прямокутник 1"/>
          <p:cNvSpPr>
            <a:spLocks noChangeArrowheads="1"/>
          </p:cNvSpPr>
          <p:nvPr/>
        </p:nvSpPr>
        <p:spPr bwMode="auto">
          <a:xfrm>
            <a:off x="827088" y="404813"/>
            <a:ext cx="7680325" cy="701675"/>
          </a:xfrm>
          <a:prstGeom prst="rect">
            <a:avLst/>
          </a:prstGeom>
          <a:noFill/>
          <a:ln w="9525">
            <a:noFill/>
            <a:miter lim="800000"/>
            <a:headEnd/>
            <a:tailEnd/>
          </a:ln>
        </p:spPr>
        <p:txBody>
          <a:bodyPr wrap="none">
            <a:spAutoFit/>
          </a:bodyPr>
          <a:lstStyle/>
          <a:p>
            <a:r>
              <a:rPr lang="ru-RU" sz="4000">
                <a:solidFill>
                  <a:srgbClr val="17375E"/>
                </a:solidFill>
              </a:rPr>
              <a:t>Людину ми створюємо любов</a:t>
            </a:r>
            <a:r>
              <a:rPr lang="uk-UA" sz="4000">
                <a:solidFill>
                  <a:srgbClr val="17375E"/>
                </a:solidFill>
              </a:rPr>
              <a:t>’</a:t>
            </a:r>
            <a:r>
              <a:rPr lang="ru-RU" sz="4000">
                <a:solidFill>
                  <a:srgbClr val="17375E"/>
                </a:solidFill>
              </a:rPr>
              <a:t>ю</a:t>
            </a:r>
            <a:endParaRPr lang="uk-UA" sz="4000"/>
          </a:p>
        </p:txBody>
      </p:sp>
    </p:spTree>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Объект 2"/>
          <p:cNvSpPr>
            <a:spLocks/>
          </p:cNvSpPr>
          <p:nvPr/>
        </p:nvSpPr>
        <p:spPr bwMode="auto">
          <a:xfrm>
            <a:off x="323850" y="1052513"/>
            <a:ext cx="8496300" cy="5400675"/>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Знаючи мови любові за Гарі Чепменом, можна уникнути непорозумінь в парі, які часто пов’язані з тим, що люди по-різному розуміють і виражають свою любов. А взагалі, сімейні цінності — це те, що відрізняє одну сім’ю від іншої, служить надбанням для нащадків, предметом гордості та поваги до старших поколінь.</a:t>
            </a:r>
            <a:r>
              <a:rPr lang="ru-RU">
                <a:solidFill>
                  <a:srgbClr val="17375E"/>
                </a:solidFill>
              </a:rPr>
              <a:t> </a:t>
            </a:r>
          </a:p>
        </p:txBody>
      </p:sp>
      <p:pic>
        <p:nvPicPr>
          <p:cNvPr id="27650" name="Picture 11" descr="happy-family-silhouette-"/>
          <p:cNvPicPr>
            <a:picLocks noChangeAspect="1" noChangeArrowheads="1"/>
          </p:cNvPicPr>
          <p:nvPr/>
        </p:nvPicPr>
        <p:blipFill>
          <a:blip r:embed="rId2"/>
          <a:srcRect/>
          <a:stretch>
            <a:fillRect/>
          </a:stretch>
        </p:blipFill>
        <p:spPr bwMode="auto">
          <a:xfrm>
            <a:off x="3059113" y="2636838"/>
            <a:ext cx="5681662" cy="3787775"/>
          </a:xfrm>
          <a:prstGeom prst="rect">
            <a:avLst/>
          </a:prstGeom>
          <a:noFill/>
          <a:ln w="9525">
            <a:noFill/>
            <a:miter lim="800000"/>
            <a:headEnd/>
            <a:tailEnd/>
          </a:ln>
        </p:spPr>
      </p:pic>
      <p:sp>
        <p:nvSpPr>
          <p:cNvPr id="27651" name="TextBox 1"/>
          <p:cNvSpPr txBox="1">
            <a:spLocks noChangeArrowheads="1"/>
          </p:cNvSpPr>
          <p:nvPr/>
        </p:nvSpPr>
        <p:spPr bwMode="auto">
          <a:xfrm>
            <a:off x="2771775" y="311150"/>
            <a:ext cx="4000500" cy="706438"/>
          </a:xfrm>
          <a:prstGeom prst="rect">
            <a:avLst/>
          </a:prstGeom>
          <a:noFill/>
          <a:ln w="9525">
            <a:noFill/>
            <a:miter lim="800000"/>
            <a:headEnd/>
            <a:tailEnd/>
          </a:ln>
        </p:spPr>
        <p:txBody>
          <a:bodyPr wrap="none">
            <a:spAutoFit/>
          </a:bodyPr>
          <a:lstStyle/>
          <a:p>
            <a:r>
              <a:rPr lang="uk-UA" sz="4000">
                <a:solidFill>
                  <a:srgbClr val="17375E"/>
                </a:solidFill>
              </a:rPr>
              <a:t>Сімейні цінності</a:t>
            </a:r>
            <a:endParaRPr lang="uk-UA" sz="4000"/>
          </a:p>
        </p:txBody>
      </p:sp>
    </p:spTree>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Объект 2"/>
          <p:cNvSpPr>
            <a:spLocks/>
          </p:cNvSpPr>
          <p:nvPr/>
        </p:nvSpPr>
        <p:spPr bwMode="auto">
          <a:xfrm>
            <a:off x="323850" y="333375"/>
            <a:ext cx="8424863" cy="5184775"/>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Як на мене, сімейними цінностями можна назвати альбом старих фотографій, бабусину вінчальну сукню, розповіді про долю прабабусь та дідусів, історію виникнення прізвища, або створення сім’ї тощо. Їх  потрібно виховувати саме з раннього віку через розповіді про минуле родини, її історію, відбиту і збережену в дбайливо доглянутому сімейному архіві. </a:t>
            </a:r>
            <a:r>
              <a:rPr lang="ru-RU">
                <a:solidFill>
                  <a:srgbClr val="17375E"/>
                </a:solidFill>
              </a:rPr>
              <a:t>Максим Рильський любив повторювати: </a:t>
            </a:r>
            <a:r>
              <a:rPr lang="uk-UA">
                <a:solidFill>
                  <a:srgbClr val="17375E"/>
                </a:solidFill>
              </a:rPr>
              <a:t>«</a:t>
            </a:r>
            <a:r>
              <a:rPr lang="ru-RU">
                <a:solidFill>
                  <a:srgbClr val="17375E"/>
                </a:solidFill>
              </a:rPr>
              <a:t>Той, хто не знає свого минулого, не вартий майбутнього</a:t>
            </a:r>
            <a:r>
              <a:rPr lang="uk-UA">
                <a:solidFill>
                  <a:srgbClr val="17375E"/>
                </a:solidFill>
              </a:rPr>
              <a:t>»</a:t>
            </a:r>
            <a:r>
              <a:rPr lang="ru-RU">
                <a:solidFill>
                  <a:srgbClr val="17375E"/>
                </a:solidFill>
              </a:rPr>
              <a:t>.</a:t>
            </a:r>
            <a:r>
              <a:rPr lang="uk-UA">
                <a:solidFill>
                  <a:srgbClr val="17375E"/>
                </a:solidFill>
              </a:rPr>
              <a:t> Безумовно кожна сім’я має свій погляд на те, що для неї важливо, сама розставляє пріоритети. І це не дивно – всі ми різні і створюємо на власний розсуд сімейний добробут та злагоду, власні сімейні статути та правила, ніби створюємо свій маленький острівок оповитий щастям та коханням, а на острівку маленька-малесенька держава, а ви в ній господарі.</a:t>
            </a:r>
            <a:endParaRPr lang="ru-RU">
              <a:solidFill>
                <a:srgbClr val="17375E"/>
              </a:solidFill>
            </a:endParaRPr>
          </a:p>
        </p:txBody>
      </p:sp>
      <p:pic>
        <p:nvPicPr>
          <p:cNvPr id="28674" name="Picture 8" descr="f507c0e402e71"/>
          <p:cNvPicPr>
            <a:picLocks noChangeAspect="1" noChangeArrowheads="1"/>
          </p:cNvPicPr>
          <p:nvPr/>
        </p:nvPicPr>
        <p:blipFill>
          <a:blip r:embed="rId2"/>
          <a:srcRect/>
          <a:stretch>
            <a:fillRect/>
          </a:stretch>
        </p:blipFill>
        <p:spPr bwMode="auto">
          <a:xfrm>
            <a:off x="2627313" y="3716338"/>
            <a:ext cx="4141787" cy="2751137"/>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Объект 2"/>
          <p:cNvSpPr>
            <a:spLocks/>
          </p:cNvSpPr>
          <p:nvPr/>
        </p:nvSpPr>
        <p:spPr bwMode="auto">
          <a:xfrm>
            <a:off x="323850" y="620713"/>
            <a:ext cx="8424863" cy="4464050"/>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Сімейні цінності бувають різними, для когось це спілкування – можливість ділитися необхідною інформацією, висловити власну думку, попросити пораду чи рекомендацію; нажаль, часто в сім’ях немає взаємопорозуміння, тобто відсутня система спілкування, а тому всі радості чи прикрощі ми розповідаємо друзям чи знайомим, а якби у родині були присутні довірчі відносини, була б тоді злагода, а як наслідок: відсутність непорозумінь. Для когось, то повага – можливість бути почутим та прийнятим, або навпаки – готовність прийняти почуття, потреби і думки близької людини, намагатися допомогти і зрозуміти, ні в якому разі не нав’язуючи власної думки. Важливе і почуття значущості для своєї сім’ї .</a:t>
            </a:r>
            <a:r>
              <a:rPr lang="ru-RU">
                <a:solidFill>
                  <a:srgbClr val="17375E"/>
                </a:solidFill>
              </a:rPr>
              <a:t> </a:t>
            </a:r>
          </a:p>
        </p:txBody>
      </p:sp>
      <p:pic>
        <p:nvPicPr>
          <p:cNvPr id="29698" name="Picture 11" descr="6a00d8341bf67c53ef0168e496c404970c"/>
          <p:cNvPicPr>
            <a:picLocks noChangeAspect="1" noChangeArrowheads="1"/>
          </p:cNvPicPr>
          <p:nvPr/>
        </p:nvPicPr>
        <p:blipFill>
          <a:blip r:embed="rId3"/>
          <a:srcRect/>
          <a:stretch>
            <a:fillRect/>
          </a:stretch>
        </p:blipFill>
        <p:spPr bwMode="auto">
          <a:xfrm>
            <a:off x="3779838" y="3457575"/>
            <a:ext cx="5046662" cy="3036888"/>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Объект 2"/>
          <p:cNvSpPr>
            <a:spLocks/>
          </p:cNvSpPr>
          <p:nvPr/>
        </p:nvSpPr>
        <p:spPr bwMode="auto">
          <a:xfrm>
            <a:off x="0" y="1341438"/>
            <a:ext cx="4535488" cy="5087937"/>
          </a:xfrm>
          <a:prstGeom prst="rect">
            <a:avLst/>
          </a:prstGeom>
          <a:noFill/>
          <a:ln w="9525">
            <a:noFill/>
            <a:miter lim="800000"/>
            <a:headEnd/>
            <a:tailEnd/>
          </a:ln>
        </p:spPr>
        <p:txBody>
          <a:bodyPr/>
          <a:lstStyle/>
          <a:p>
            <a:pPr lvl="1" algn="just" eaLnBrk="0" hangingPunct="0">
              <a:spcBef>
                <a:spcPct val="20000"/>
              </a:spcBef>
            </a:pPr>
            <a:r>
              <a:rPr lang="uk-UA">
                <a:solidFill>
                  <a:srgbClr val="17375E"/>
                </a:solidFill>
              </a:rPr>
              <a:t>	Погодьтесь, набагато приємніше, повертаючись додому, розуміти, що за тобою сумують та з нетерпінням чекають твого повернення, саме тоді людина стає щасливішою і заряд цими почуттями та емоціями надихає її творити великі подвиги. Мені хочеться вірити, що у кожній родині знаходять хвилинки, щоб підтримати один одного та вислухати, бо кажуть, що будинок – фортеця, а сім’я – тиха гавань, і кожен повинен відчувати спокій та підтримку вдома.</a:t>
            </a:r>
            <a:r>
              <a:rPr lang="ru-RU">
                <a:solidFill>
                  <a:srgbClr val="17375E"/>
                </a:solidFill>
              </a:rPr>
              <a:t> </a:t>
            </a:r>
          </a:p>
        </p:txBody>
      </p:sp>
      <p:pic>
        <p:nvPicPr>
          <p:cNvPr id="31746" name="Picture 10" descr="pro-mol-sem2"/>
          <p:cNvPicPr>
            <a:picLocks noChangeAspect="1" noChangeArrowheads="1"/>
          </p:cNvPicPr>
          <p:nvPr/>
        </p:nvPicPr>
        <p:blipFill>
          <a:blip r:embed="rId2"/>
          <a:srcRect/>
          <a:stretch>
            <a:fillRect/>
          </a:stretch>
        </p:blipFill>
        <p:spPr bwMode="auto">
          <a:xfrm>
            <a:off x="4500563" y="3908425"/>
            <a:ext cx="4273550" cy="2493963"/>
          </a:xfrm>
          <a:prstGeom prst="rect">
            <a:avLst/>
          </a:prstGeom>
          <a:noFill/>
          <a:ln w="9525">
            <a:noFill/>
            <a:miter lim="800000"/>
            <a:headEnd/>
            <a:tailEnd/>
          </a:ln>
        </p:spPr>
      </p:pic>
      <p:pic>
        <p:nvPicPr>
          <p:cNvPr id="31747" name="Picture 11" descr="family-hands"/>
          <p:cNvPicPr>
            <a:picLocks noChangeAspect="1" noChangeArrowheads="1"/>
          </p:cNvPicPr>
          <p:nvPr/>
        </p:nvPicPr>
        <p:blipFill>
          <a:blip r:embed="rId3"/>
          <a:srcRect/>
          <a:stretch>
            <a:fillRect/>
          </a:stretch>
        </p:blipFill>
        <p:spPr bwMode="auto">
          <a:xfrm>
            <a:off x="4572000" y="549275"/>
            <a:ext cx="4279900" cy="3209925"/>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Объект 2"/>
          <p:cNvSpPr>
            <a:spLocks/>
          </p:cNvSpPr>
          <p:nvPr/>
        </p:nvSpPr>
        <p:spPr bwMode="auto">
          <a:xfrm>
            <a:off x="323850" y="1365250"/>
            <a:ext cx="3311525" cy="5087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Також до сімейних цінностей хочу віднести уміння вибачати. Бо кожен може зробити помилку, навіть досвідчена людина не в змозі бути на сто відсотків впевненою, що вона не оступиться і не зробить хибний крок. А тому, потрібно навчатися пробачати помилки інших і не повторювати власні. </a:t>
            </a:r>
            <a:endParaRPr lang="ru-RU">
              <a:solidFill>
                <a:srgbClr val="17375E"/>
              </a:solidFill>
            </a:endParaRPr>
          </a:p>
        </p:txBody>
      </p:sp>
      <p:pic>
        <p:nvPicPr>
          <p:cNvPr id="32770" name="Picture 9" descr="extended-family-it-is-fashionable"/>
          <p:cNvPicPr>
            <a:picLocks noChangeAspect="1" noChangeArrowheads="1"/>
          </p:cNvPicPr>
          <p:nvPr/>
        </p:nvPicPr>
        <p:blipFill>
          <a:blip r:embed="rId3"/>
          <a:srcRect/>
          <a:stretch>
            <a:fillRect/>
          </a:stretch>
        </p:blipFill>
        <p:spPr bwMode="auto">
          <a:xfrm>
            <a:off x="3635375" y="1268413"/>
            <a:ext cx="5208588" cy="4767262"/>
          </a:xfrm>
          <a:prstGeom prst="rect">
            <a:avLst/>
          </a:prstGeom>
          <a:noFill/>
          <a:ln w="9525">
            <a:noFill/>
            <a:miter lim="800000"/>
            <a:headEnd/>
            <a:tailEnd/>
          </a:ln>
        </p:spPr>
      </p:pic>
      <p:sp>
        <p:nvSpPr>
          <p:cNvPr id="32771" name="TextBox 3"/>
          <p:cNvSpPr txBox="1">
            <a:spLocks noChangeArrowheads="1"/>
          </p:cNvSpPr>
          <p:nvPr/>
        </p:nvSpPr>
        <p:spPr bwMode="auto">
          <a:xfrm>
            <a:off x="2771775" y="311150"/>
            <a:ext cx="4000500" cy="706438"/>
          </a:xfrm>
          <a:prstGeom prst="rect">
            <a:avLst/>
          </a:prstGeom>
          <a:noFill/>
          <a:ln w="9525">
            <a:noFill/>
            <a:miter lim="800000"/>
            <a:headEnd/>
            <a:tailEnd/>
          </a:ln>
        </p:spPr>
        <p:txBody>
          <a:bodyPr wrap="none">
            <a:spAutoFit/>
          </a:bodyPr>
          <a:lstStyle/>
          <a:p>
            <a:r>
              <a:rPr lang="uk-UA" sz="4000">
                <a:solidFill>
                  <a:srgbClr val="17375E"/>
                </a:solidFill>
              </a:rPr>
              <a:t>Сімейні цінності</a:t>
            </a:r>
            <a:endParaRPr lang="uk-UA" sz="4000"/>
          </a:p>
        </p:txBody>
      </p:sp>
    </p:spTree>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Объект 2"/>
          <p:cNvSpPr>
            <a:spLocks/>
          </p:cNvSpPr>
          <p:nvPr/>
        </p:nvSpPr>
        <p:spPr bwMode="auto">
          <a:xfrm>
            <a:off x="323850" y="1365250"/>
            <a:ext cx="8424863" cy="5087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В</a:t>
            </a:r>
            <a:r>
              <a:rPr lang="ru-RU">
                <a:solidFill>
                  <a:srgbClr val="17375E"/>
                </a:solidFill>
              </a:rPr>
              <a:t>идатний французький письменник-мораліст</a:t>
            </a:r>
            <a:r>
              <a:rPr lang="uk-UA">
                <a:solidFill>
                  <a:srgbClr val="17375E"/>
                </a:solidFill>
              </a:rPr>
              <a:t> </a:t>
            </a:r>
            <a:r>
              <a:rPr lang="ru-RU">
                <a:solidFill>
                  <a:srgbClr val="17375E"/>
                </a:solidFill>
              </a:rPr>
              <a:t>Франсуа де Ларошфуко</a:t>
            </a:r>
            <a:r>
              <a:rPr lang="uk-UA">
                <a:solidFill>
                  <a:srgbClr val="17375E"/>
                </a:solidFill>
              </a:rPr>
              <a:t> казав: «</a:t>
            </a:r>
            <a:r>
              <a:rPr lang="ru-RU">
                <a:solidFill>
                  <a:srgbClr val="17375E"/>
                </a:solidFill>
              </a:rPr>
              <a:t>Вибачають, доки кохають</a:t>
            </a:r>
            <a:r>
              <a:rPr lang="uk-UA">
                <a:solidFill>
                  <a:srgbClr val="17375E"/>
                </a:solidFill>
              </a:rPr>
              <a:t>». І я повністю згодна з думкою письменника, адже дуже важко пробачити людині, якщо немає ніяких почуттів, і ця людина просто стала чужою. Доречно підкреслити слова Франсуа де Ларошфуко висловленням німецького письменника </a:t>
            </a:r>
            <a:r>
              <a:rPr lang="ru-RU">
                <a:solidFill>
                  <a:srgbClr val="17375E"/>
                </a:solidFill>
              </a:rPr>
              <a:t>Еріх</a:t>
            </a:r>
            <a:r>
              <a:rPr lang="uk-UA">
                <a:solidFill>
                  <a:srgbClr val="17375E"/>
                </a:solidFill>
              </a:rPr>
              <a:t>а</a:t>
            </a:r>
            <a:r>
              <a:rPr lang="ru-RU">
                <a:solidFill>
                  <a:srgbClr val="17375E"/>
                </a:solidFill>
              </a:rPr>
              <a:t> Марія Ремарк</a:t>
            </a:r>
            <a:r>
              <a:rPr lang="uk-UA">
                <a:solidFill>
                  <a:srgbClr val="17375E"/>
                </a:solidFill>
              </a:rPr>
              <a:t>а «</a:t>
            </a:r>
            <a:r>
              <a:rPr lang="ru-RU">
                <a:solidFill>
                  <a:srgbClr val="17375E"/>
                </a:solidFill>
              </a:rPr>
              <a:t>Жодна людина не може стати більш чужою, аніж та, яку ти в минулому любив</a:t>
            </a:r>
            <a:r>
              <a:rPr lang="uk-UA">
                <a:solidFill>
                  <a:srgbClr val="17375E"/>
                </a:solidFill>
              </a:rPr>
              <a:t>»… </a:t>
            </a:r>
            <a:endParaRPr lang="ru-RU">
              <a:solidFill>
                <a:srgbClr val="17375E"/>
              </a:solidFill>
            </a:endParaRPr>
          </a:p>
        </p:txBody>
      </p:sp>
      <p:pic>
        <p:nvPicPr>
          <p:cNvPr id="34818" name="Picture 5" descr="4462-1d7e8946_800"/>
          <p:cNvPicPr>
            <a:picLocks noChangeAspect="1" noChangeArrowheads="1"/>
          </p:cNvPicPr>
          <p:nvPr/>
        </p:nvPicPr>
        <p:blipFill>
          <a:blip r:embed="rId2"/>
          <a:srcRect/>
          <a:stretch>
            <a:fillRect/>
          </a:stretch>
        </p:blipFill>
        <p:spPr bwMode="auto">
          <a:xfrm>
            <a:off x="1763713" y="3357563"/>
            <a:ext cx="5945187" cy="3054350"/>
          </a:xfrm>
          <a:prstGeom prst="rect">
            <a:avLst/>
          </a:prstGeom>
          <a:noFill/>
          <a:ln w="9525">
            <a:noFill/>
            <a:miter lim="800000"/>
            <a:headEnd/>
            <a:tailEnd/>
          </a:ln>
        </p:spPr>
      </p:pic>
      <p:sp>
        <p:nvSpPr>
          <p:cNvPr id="34819" name="TextBox 3"/>
          <p:cNvSpPr txBox="1">
            <a:spLocks noChangeArrowheads="1"/>
          </p:cNvSpPr>
          <p:nvPr/>
        </p:nvSpPr>
        <p:spPr bwMode="auto">
          <a:xfrm>
            <a:off x="2771775" y="311150"/>
            <a:ext cx="4000500" cy="706438"/>
          </a:xfrm>
          <a:prstGeom prst="rect">
            <a:avLst/>
          </a:prstGeom>
          <a:noFill/>
          <a:ln w="9525">
            <a:noFill/>
            <a:miter lim="800000"/>
            <a:headEnd/>
            <a:tailEnd/>
          </a:ln>
        </p:spPr>
        <p:txBody>
          <a:bodyPr wrap="none">
            <a:spAutoFit/>
          </a:bodyPr>
          <a:lstStyle/>
          <a:p>
            <a:r>
              <a:rPr lang="uk-UA" sz="4000">
                <a:solidFill>
                  <a:srgbClr val="17375E"/>
                </a:solidFill>
              </a:rPr>
              <a:t>Сімейні цінності</a:t>
            </a:r>
            <a:endParaRPr lang="uk-UA" sz="4000"/>
          </a:p>
        </p:txBody>
      </p:sp>
    </p:spTree>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23850" y="1700213"/>
            <a:ext cx="2952750" cy="4248150"/>
          </a:xfrm>
          <a:prstGeom prst="rect">
            <a:avLst/>
          </a:prstGeom>
          <a:noFill/>
          <a:ln w="9525">
            <a:noFill/>
            <a:miter lim="800000"/>
            <a:headEnd/>
            <a:tailEnd/>
          </a:ln>
        </p:spPr>
        <p:txBody>
          <a:bodyPr>
            <a:spAutoFit/>
          </a:bodyPr>
          <a:lstStyle/>
          <a:p>
            <a:pPr algn="just">
              <a:spcBef>
                <a:spcPct val="20000"/>
              </a:spcBef>
              <a:buFont typeface="Arial" charset="0"/>
              <a:buNone/>
            </a:pPr>
            <a:r>
              <a:rPr lang="uk-UA">
                <a:solidFill>
                  <a:srgbClr val="17375E"/>
                </a:solidFill>
              </a:rPr>
              <a:t>	Сім’я… Таке тепле та ніжне слово, воно викликає неймовірно різні емоції та відчуття: з одного боку – почуття оксамитової ніжності та натхнення, а з іншого – розуміння великої відповідальності. Сім’я, в першу чергу, це рідний дім, де тебе чекають близькі та  кохані люди, де тебе підтримають та допоможуть.</a:t>
            </a:r>
            <a:endParaRPr lang="ru-RU">
              <a:solidFill>
                <a:srgbClr val="17375E"/>
              </a:solidFill>
            </a:endParaRPr>
          </a:p>
        </p:txBody>
      </p:sp>
      <p:pic>
        <p:nvPicPr>
          <p:cNvPr id="15362" name="Picture 6" descr="1190dc5c4ae5"/>
          <p:cNvPicPr>
            <a:picLocks noChangeAspect="1" noChangeArrowheads="1"/>
          </p:cNvPicPr>
          <p:nvPr/>
        </p:nvPicPr>
        <p:blipFill>
          <a:blip r:embed="rId2"/>
          <a:srcRect/>
          <a:stretch>
            <a:fillRect/>
          </a:stretch>
        </p:blipFill>
        <p:spPr bwMode="auto">
          <a:xfrm>
            <a:off x="3830638" y="2205038"/>
            <a:ext cx="4983162" cy="3322637"/>
          </a:xfrm>
          <a:prstGeom prst="rect">
            <a:avLst/>
          </a:prstGeom>
          <a:noFill/>
          <a:ln w="9525">
            <a:noFill/>
            <a:miter lim="800000"/>
            <a:headEnd/>
            <a:tailEnd/>
          </a:ln>
        </p:spPr>
      </p:pic>
      <p:sp>
        <p:nvSpPr>
          <p:cNvPr id="15363" name="TextBox 1"/>
          <p:cNvSpPr txBox="1">
            <a:spLocks noChangeArrowheads="1"/>
          </p:cNvSpPr>
          <p:nvPr/>
        </p:nvSpPr>
        <p:spPr bwMode="auto">
          <a:xfrm>
            <a:off x="3587750" y="411163"/>
            <a:ext cx="1412875" cy="708025"/>
          </a:xfrm>
          <a:prstGeom prst="rect">
            <a:avLst/>
          </a:prstGeom>
          <a:noFill/>
          <a:ln w="9525">
            <a:noFill/>
            <a:miter lim="800000"/>
            <a:headEnd/>
            <a:tailEnd/>
          </a:ln>
        </p:spPr>
        <p:txBody>
          <a:bodyPr wrap="none">
            <a:spAutoFit/>
          </a:bodyPr>
          <a:lstStyle/>
          <a:p>
            <a:r>
              <a:rPr lang="uk-UA" sz="4000">
                <a:solidFill>
                  <a:srgbClr val="17375E"/>
                </a:solidFill>
              </a:rPr>
              <a:t>Сім’я</a:t>
            </a:r>
            <a:endParaRPr lang="uk-UA" sz="4000"/>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ъект 2"/>
          <p:cNvSpPr>
            <a:spLocks/>
          </p:cNvSpPr>
          <p:nvPr/>
        </p:nvSpPr>
        <p:spPr bwMode="auto">
          <a:xfrm>
            <a:off x="179388" y="692150"/>
            <a:ext cx="4321175" cy="2711450"/>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І не можу не згадати відомий вислів Михайла Михайловича Пришвіна «В коханні можна доходити до всього: все пробачать - лише не </a:t>
            </a:r>
            <a:r>
              <a:rPr lang="ru-RU">
                <a:solidFill>
                  <a:srgbClr val="17375E"/>
                </a:solidFill>
              </a:rPr>
              <a:t>"</a:t>
            </a:r>
            <a:r>
              <a:rPr lang="uk-UA">
                <a:solidFill>
                  <a:srgbClr val="17375E"/>
                </a:solidFill>
              </a:rPr>
              <a:t>звичку</a:t>
            </a:r>
            <a:r>
              <a:rPr lang="ru-RU">
                <a:solidFill>
                  <a:srgbClr val="17375E"/>
                </a:solidFill>
              </a:rPr>
              <a:t>"</a:t>
            </a:r>
            <a:r>
              <a:rPr lang="uk-UA" b="1">
                <a:solidFill>
                  <a:srgbClr val="17375E"/>
                </a:solidFill>
              </a:rPr>
              <a:t>»</a:t>
            </a:r>
            <a:r>
              <a:rPr lang="uk-UA">
                <a:solidFill>
                  <a:srgbClr val="17375E"/>
                </a:solidFill>
              </a:rPr>
              <a:t>, для прикладу та підтвердження цих слів згадаємо про гендерне насильство в сім’ях. Гендерне насилля - це термін, який може використовуватися для опису будь-якої форми насильства, фізичної, сексуальної, психологічної, економічної або соціокультурної, що надає негативний вплив на фізичне або психологічне здоров’я, розвиток і ідентичність особистості та є результатом гендерної нерівноправності.</a:t>
            </a:r>
            <a:r>
              <a:rPr lang="uk-UA" sz="3200">
                <a:solidFill>
                  <a:srgbClr val="17375E"/>
                </a:solidFill>
              </a:rPr>
              <a:t> </a:t>
            </a:r>
            <a:endParaRPr lang="ru-RU" sz="3200">
              <a:solidFill>
                <a:srgbClr val="17375E"/>
              </a:solidFill>
            </a:endParaRPr>
          </a:p>
        </p:txBody>
      </p:sp>
      <p:pic>
        <p:nvPicPr>
          <p:cNvPr id="35842" name="Picture 5" descr="6"/>
          <p:cNvPicPr>
            <a:picLocks noChangeAspect="1" noChangeArrowheads="1"/>
          </p:cNvPicPr>
          <p:nvPr/>
        </p:nvPicPr>
        <p:blipFill>
          <a:blip r:embed="rId2"/>
          <a:srcRect/>
          <a:stretch>
            <a:fillRect/>
          </a:stretch>
        </p:blipFill>
        <p:spPr bwMode="auto">
          <a:xfrm>
            <a:off x="4500563" y="3789363"/>
            <a:ext cx="4271962" cy="2659062"/>
          </a:xfrm>
          <a:prstGeom prst="rect">
            <a:avLst/>
          </a:prstGeom>
          <a:noFill/>
          <a:ln w="9525">
            <a:noFill/>
            <a:miter lim="800000"/>
            <a:headEnd/>
            <a:tailEnd/>
          </a:ln>
        </p:spPr>
      </p:pic>
      <p:pic>
        <p:nvPicPr>
          <p:cNvPr id="35843" name="Picture 6" descr="развод1"/>
          <p:cNvPicPr>
            <a:picLocks noChangeAspect="1" noChangeArrowheads="1"/>
          </p:cNvPicPr>
          <p:nvPr/>
        </p:nvPicPr>
        <p:blipFill>
          <a:blip r:embed="rId3"/>
          <a:srcRect/>
          <a:stretch>
            <a:fillRect/>
          </a:stretch>
        </p:blipFill>
        <p:spPr bwMode="auto">
          <a:xfrm>
            <a:off x="4643438" y="333375"/>
            <a:ext cx="3919537" cy="294005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Объект 2"/>
          <p:cNvSpPr>
            <a:spLocks/>
          </p:cNvSpPr>
          <p:nvPr/>
        </p:nvSpPr>
        <p:spPr bwMode="auto">
          <a:xfrm>
            <a:off x="323850" y="1365250"/>
            <a:ext cx="4679950" cy="5087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Гендерне насильство може впливати і на чоловіків, і на жінок, але воно непропорційно впливає на жінок і дівчаток, і, тому, гендерне насильство часто спрощується до терміна «жіноче насильство». Гендерне нерівноправ’я  представляє серйозну перешкоду для рівності жінок і чоловіків та є порушенням прав людини. Акти гендерного насильства нерідко відбуваються близькими знайомими жертв. Державні установи відіграють ключову роль і несуть основну відповідальність щодо реагулювання подібних ситуацій і роботу щодо запобігання всіх форм гендерного насильства.</a:t>
            </a:r>
            <a:r>
              <a:rPr lang="ru-RU">
                <a:solidFill>
                  <a:srgbClr val="17375E"/>
                </a:solidFill>
              </a:rPr>
              <a:t> </a:t>
            </a:r>
          </a:p>
        </p:txBody>
      </p:sp>
      <p:pic>
        <p:nvPicPr>
          <p:cNvPr id="36866" name="Picture 4" descr="psixologicheskoe-nasilie-v-seme-v-otnosheniyax-posledstviya-nasiliya-v-seme-psixologicheskaya-pomoshh-perenesshim-nasilie-v-seme"/>
          <p:cNvPicPr>
            <a:picLocks noChangeAspect="1" noChangeArrowheads="1"/>
          </p:cNvPicPr>
          <p:nvPr/>
        </p:nvPicPr>
        <p:blipFill>
          <a:blip r:embed="rId2"/>
          <a:srcRect/>
          <a:stretch>
            <a:fillRect/>
          </a:stretch>
        </p:blipFill>
        <p:spPr bwMode="auto">
          <a:xfrm>
            <a:off x="5435600" y="1365250"/>
            <a:ext cx="3382963" cy="2341563"/>
          </a:xfrm>
          <a:prstGeom prst="rect">
            <a:avLst/>
          </a:prstGeom>
          <a:noFill/>
          <a:ln w="9525">
            <a:noFill/>
            <a:miter lim="800000"/>
            <a:headEnd/>
            <a:tailEnd/>
          </a:ln>
        </p:spPr>
      </p:pic>
      <p:pic>
        <p:nvPicPr>
          <p:cNvPr id="36867" name="Picture 6" descr="ocnhedq3xda6"/>
          <p:cNvPicPr>
            <a:picLocks noChangeAspect="1" noChangeArrowheads="1"/>
          </p:cNvPicPr>
          <p:nvPr/>
        </p:nvPicPr>
        <p:blipFill>
          <a:blip r:embed="rId3"/>
          <a:srcRect/>
          <a:stretch>
            <a:fillRect/>
          </a:stretch>
        </p:blipFill>
        <p:spPr bwMode="auto">
          <a:xfrm>
            <a:off x="5219700" y="3789363"/>
            <a:ext cx="3492500" cy="2619375"/>
          </a:xfrm>
          <a:prstGeom prst="rect">
            <a:avLst/>
          </a:prstGeom>
          <a:noFill/>
          <a:ln w="9525">
            <a:noFill/>
            <a:miter lim="800000"/>
            <a:headEnd/>
            <a:tailEnd/>
          </a:ln>
        </p:spPr>
      </p:pic>
      <p:sp>
        <p:nvSpPr>
          <p:cNvPr id="36868" name="Прямокутник 1"/>
          <p:cNvSpPr>
            <a:spLocks noChangeArrowheads="1"/>
          </p:cNvSpPr>
          <p:nvPr/>
        </p:nvSpPr>
        <p:spPr bwMode="auto">
          <a:xfrm>
            <a:off x="1835150" y="333375"/>
            <a:ext cx="5446713" cy="706438"/>
          </a:xfrm>
          <a:prstGeom prst="rect">
            <a:avLst/>
          </a:prstGeom>
          <a:noFill/>
          <a:ln w="9525">
            <a:noFill/>
            <a:miter lim="800000"/>
            <a:headEnd/>
            <a:tailEnd/>
          </a:ln>
        </p:spPr>
        <p:txBody>
          <a:bodyPr wrap="none">
            <a:spAutoFit/>
          </a:bodyPr>
          <a:lstStyle/>
          <a:p>
            <a:r>
              <a:rPr lang="uk-UA" sz="4000">
                <a:solidFill>
                  <a:srgbClr val="17375E"/>
                </a:solidFill>
              </a:rPr>
              <a:t>Гендерне насильство </a:t>
            </a:r>
            <a:endParaRPr lang="uk-UA" sz="4000"/>
          </a:p>
        </p:txBody>
      </p:sp>
    </p:spTree>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Объект 2"/>
          <p:cNvSpPr>
            <a:spLocks/>
          </p:cNvSpPr>
          <p:nvPr/>
        </p:nvSpPr>
        <p:spPr bwMode="auto">
          <a:xfrm>
            <a:off x="395288" y="549275"/>
            <a:ext cx="8424862" cy="5903913"/>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Одним з найбільш важливих документів з прав людини для досягнення цієї мети є Конвенція ООН про ліквідацію всіх форм дискримінації щодо жінок. Цей документ свідчить: «Конвенція забезпечує основу для досягнення рівності жінок і чоловіків шляхом надання жінкам рівного доступу до і рівних можливостей у політичному та суспільному житті - включаючи право на голосування і балотування на виборах, - а також в освіті, охороні здоров'я та працевлаштуванні. </a:t>
            </a:r>
            <a:r>
              <a:rPr lang="ru-RU">
                <a:solidFill>
                  <a:srgbClr val="17375E"/>
                </a:solidFill>
              </a:rPr>
              <a:t>Держави-учасники висловили згоду приймати усі відповідні міри, включаючи законодавчі і тимчасові спеціальні заходи, для того, щоб жінки могли користуватися всіма правами людини і основними свободами</a:t>
            </a:r>
            <a:r>
              <a:rPr lang="uk-UA">
                <a:solidFill>
                  <a:srgbClr val="17375E"/>
                </a:solidFill>
              </a:rPr>
              <a:t>». Тож, погодьтесь, пробачати можна і потрібно, але не «звичку» та не злочин! В таких випадках, на захист прав людини стане держава, головне – не мовчати!</a:t>
            </a:r>
            <a:endParaRPr lang="ru-RU">
              <a:solidFill>
                <a:srgbClr val="17375E"/>
              </a:solidFill>
            </a:endParaRPr>
          </a:p>
        </p:txBody>
      </p:sp>
      <p:pic>
        <p:nvPicPr>
          <p:cNvPr id="37890" name="Picture 4" descr="Depressed-woman_161112"/>
          <p:cNvPicPr>
            <a:picLocks noChangeAspect="1" noChangeArrowheads="1"/>
          </p:cNvPicPr>
          <p:nvPr/>
        </p:nvPicPr>
        <p:blipFill>
          <a:blip r:embed="rId2"/>
          <a:srcRect/>
          <a:stretch>
            <a:fillRect/>
          </a:stretch>
        </p:blipFill>
        <p:spPr bwMode="auto">
          <a:xfrm>
            <a:off x="2700338" y="3878263"/>
            <a:ext cx="4186237" cy="2635250"/>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Объект 2"/>
          <p:cNvSpPr>
            <a:spLocks/>
          </p:cNvSpPr>
          <p:nvPr/>
        </p:nvSpPr>
        <p:spPr bwMode="auto">
          <a:xfrm>
            <a:off x="323850" y="1365250"/>
            <a:ext cx="4679950" cy="5087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Ще на початку твору я написала, що сім’я – це відчуття відповідальності. Адже саме ця риса характеру притаманна всім людям і навіть дітям. Нас з малечку привчають бути відповідальними не лише за свої робочі аспекти життя, а й перед сім’єю, бо все що ми робимо це заради родини і всі її члени повинні відчувати це. Невід’ємною рисою щасливої та міцної сім’ї є вірність та чесність один до одного. Відомо, що наречені зобов’язані повідомити один одного про стан свого здоров’я(стаття 30 п.1 СК України). </a:t>
            </a:r>
            <a:endParaRPr lang="ru-RU">
              <a:solidFill>
                <a:srgbClr val="17375E"/>
              </a:solidFill>
            </a:endParaRPr>
          </a:p>
        </p:txBody>
      </p:sp>
      <p:pic>
        <p:nvPicPr>
          <p:cNvPr id="38914" name="Picture 6" descr="kakoj-vrach-lechit-virus-gerpesa-na-glazu"/>
          <p:cNvPicPr>
            <a:picLocks noChangeAspect="1" noChangeArrowheads="1"/>
          </p:cNvPicPr>
          <p:nvPr/>
        </p:nvPicPr>
        <p:blipFill>
          <a:blip r:embed="rId2"/>
          <a:srcRect/>
          <a:stretch>
            <a:fillRect/>
          </a:stretch>
        </p:blipFill>
        <p:spPr bwMode="auto">
          <a:xfrm>
            <a:off x="5816600" y="1916113"/>
            <a:ext cx="3027363" cy="4570412"/>
          </a:xfrm>
          <a:prstGeom prst="rect">
            <a:avLst/>
          </a:prstGeom>
          <a:noFill/>
          <a:ln w="9525">
            <a:noFill/>
            <a:miter lim="800000"/>
            <a:headEnd/>
            <a:tailEnd/>
          </a:ln>
        </p:spPr>
      </p:pic>
      <p:sp>
        <p:nvSpPr>
          <p:cNvPr id="38915" name="Прямокутник 1"/>
          <p:cNvSpPr>
            <a:spLocks noChangeArrowheads="1"/>
          </p:cNvSpPr>
          <p:nvPr/>
        </p:nvSpPr>
        <p:spPr bwMode="auto">
          <a:xfrm>
            <a:off x="1116013" y="260350"/>
            <a:ext cx="7388225" cy="708025"/>
          </a:xfrm>
          <a:prstGeom prst="rect">
            <a:avLst/>
          </a:prstGeom>
          <a:noFill/>
          <a:ln w="9525">
            <a:noFill/>
            <a:miter lim="800000"/>
            <a:headEnd/>
            <a:tailEnd/>
          </a:ln>
        </p:spPr>
        <p:txBody>
          <a:bodyPr wrap="none">
            <a:spAutoFit/>
          </a:bodyPr>
          <a:lstStyle/>
          <a:p>
            <a:r>
              <a:rPr lang="uk-UA" sz="4000">
                <a:solidFill>
                  <a:srgbClr val="17375E"/>
                </a:solidFill>
              </a:rPr>
              <a:t>Проходження медичної комісії</a:t>
            </a:r>
            <a:endParaRPr lang="uk-UA" sz="4000"/>
          </a:p>
        </p:txBody>
      </p:sp>
    </p:spTree>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Объект 2"/>
          <p:cNvSpPr>
            <a:spLocks/>
          </p:cNvSpPr>
          <p:nvPr/>
        </p:nvSpPr>
        <p:spPr bwMode="auto">
          <a:xfrm>
            <a:off x="250825" y="836613"/>
            <a:ext cx="5834063" cy="5087937"/>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Багато сімей уникають проходження медичної комісії, а потім за час сумісного проживання дізнаються про якісь серйозні захворювання або патології, добре якщо обидва наречених здорові, а якщо ж ні? Згідно закону України держава забезпечує умови для медичного обстеження наречених(стаття 30 п.2 СК України). У випадку, якщо один з подружжя приховав відомості  про  стан   здоров'я, наслідком  чого може стало порушення фізичного або психічного здоров'я іншого нареченого чи їхніх нащадків, нажаль  може бути підставою для визнання шлюбу недійсним. Тому важливо бути відвертими та чесними, бо окрім всіх юридичних зобов’язань, це ті риси характеру, що є окрасою внутрішнього світу людини. Вірною та чесною можна назвати ту людину, що віддана в коханні своєму єдиному або єдиній. </a:t>
            </a:r>
            <a:endParaRPr lang="ru-RU">
              <a:solidFill>
                <a:srgbClr val="17375E"/>
              </a:solidFill>
            </a:endParaRPr>
          </a:p>
        </p:txBody>
      </p:sp>
      <p:pic>
        <p:nvPicPr>
          <p:cNvPr id="39938" name="Picture 5" descr="medik002"/>
          <p:cNvPicPr>
            <a:picLocks noChangeAspect="1" noChangeArrowheads="1"/>
          </p:cNvPicPr>
          <p:nvPr/>
        </p:nvPicPr>
        <p:blipFill>
          <a:blip r:embed="rId2"/>
          <a:srcRect/>
          <a:stretch>
            <a:fillRect/>
          </a:stretch>
        </p:blipFill>
        <p:spPr bwMode="auto">
          <a:xfrm>
            <a:off x="5986463" y="620713"/>
            <a:ext cx="2841625" cy="5851525"/>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Объект 2"/>
          <p:cNvSpPr>
            <a:spLocks/>
          </p:cNvSpPr>
          <p:nvPr/>
        </p:nvSpPr>
        <p:spPr bwMode="auto">
          <a:xfrm>
            <a:off x="323850" y="476250"/>
            <a:ext cx="8496300" cy="5976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Також люди зберігають вірність сімейним традиціям, заповітам батьків, реліквіям. Ще в суспільстві поважають тих людей, хто вірний своїм друзям, своїм поглядам на життя та Батьківщині. Ми повинні з малечку жити з девізом : «Єдина Батьківщина – щаслива родина». Ми повинні бути вірними нашій державі, бо вірність – це ніби основа, на який будується сім’я, а оскільки сім’я є первинним та основним осередком суспільства, то будується і держава. Такий собі фундамент. Щодо вірної людини, ти знаєш що на неї можна покластися, </a:t>
            </a:r>
            <a:r>
              <a:rPr lang="ru-RU">
                <a:solidFill>
                  <a:srgbClr val="17375E"/>
                </a:solidFill>
              </a:rPr>
              <a:t>що вона підтримає в скрутну хвилину і не зрадить. Тому з вірною людиною </a:t>
            </a:r>
            <a:r>
              <a:rPr lang="uk-UA">
                <a:solidFill>
                  <a:srgbClr val="17375E"/>
                </a:solidFill>
              </a:rPr>
              <a:t>відчуваєш себе спокійно та впевнено крокуєш пліч-о-пліч. </a:t>
            </a:r>
            <a:endParaRPr lang="ru-RU">
              <a:solidFill>
                <a:srgbClr val="17375E"/>
              </a:solidFill>
            </a:endParaRPr>
          </a:p>
        </p:txBody>
      </p:sp>
      <p:pic>
        <p:nvPicPr>
          <p:cNvPr id="40962" name="Picture 5" descr="2S9H1849"/>
          <p:cNvPicPr>
            <a:picLocks noChangeAspect="1" noChangeArrowheads="1"/>
          </p:cNvPicPr>
          <p:nvPr/>
        </p:nvPicPr>
        <p:blipFill>
          <a:blip r:embed="rId2"/>
          <a:srcRect/>
          <a:stretch>
            <a:fillRect/>
          </a:stretch>
        </p:blipFill>
        <p:spPr bwMode="auto">
          <a:xfrm>
            <a:off x="1979613" y="3141663"/>
            <a:ext cx="5184775" cy="3271837"/>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Объект 2"/>
          <p:cNvSpPr>
            <a:spLocks/>
          </p:cNvSpPr>
          <p:nvPr/>
        </p:nvSpPr>
        <p:spPr bwMode="auto">
          <a:xfrm>
            <a:off x="250825" y="1196975"/>
            <a:ext cx="4679950" cy="4799013"/>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Сімейними цінностями можна назвати й передані з покоління в покоління речі та традиції. Традиції зближають, дарують тепло і затишок. Причому неважливо, що це за традиції: святкове застілля, стакан теплого молока перед сном, обід за великим столом, спільний перегляд фотографій, фільмів, похід в кіно, в театр та інше. Все це, безумовно, об’єднує нас і робить сім’ю міцнішою. Як відомо, кожна нація має власну картину того, що відбувається навколо, відповідно національної ментальності, і сімейні традиції в різних країнах свої. </a:t>
            </a:r>
            <a:r>
              <a:rPr lang="ru-RU">
                <a:solidFill>
                  <a:srgbClr val="17375E"/>
                </a:solidFill>
              </a:rPr>
              <a:t>Д</a:t>
            </a:r>
            <a:r>
              <a:rPr lang="uk-UA">
                <a:solidFill>
                  <a:srgbClr val="17375E"/>
                </a:solidFill>
              </a:rPr>
              <a:t>ля</a:t>
            </a:r>
            <a:r>
              <a:rPr lang="ru-RU">
                <a:solidFill>
                  <a:srgbClr val="17375E"/>
                </a:solidFill>
              </a:rPr>
              <a:t> прикладу, в нашій країні найголовніший сімейне свято</a:t>
            </a:r>
            <a:r>
              <a:rPr lang="uk-UA">
                <a:solidFill>
                  <a:srgbClr val="17375E"/>
                </a:solidFill>
              </a:rPr>
              <a:t> </a:t>
            </a:r>
            <a:r>
              <a:rPr lang="ru-RU">
                <a:solidFill>
                  <a:srgbClr val="17375E"/>
                </a:solidFill>
              </a:rPr>
              <a:t>– це Новий рік. </a:t>
            </a:r>
          </a:p>
        </p:txBody>
      </p:sp>
      <p:pic>
        <p:nvPicPr>
          <p:cNvPr id="41986" name="Picture 4" descr="IMG_0293"/>
          <p:cNvPicPr>
            <a:picLocks noChangeAspect="1" noChangeArrowheads="1"/>
          </p:cNvPicPr>
          <p:nvPr/>
        </p:nvPicPr>
        <p:blipFill>
          <a:blip r:embed="rId2"/>
          <a:srcRect/>
          <a:stretch>
            <a:fillRect/>
          </a:stretch>
        </p:blipFill>
        <p:spPr bwMode="auto">
          <a:xfrm>
            <a:off x="4859338" y="2587625"/>
            <a:ext cx="3960812" cy="2784475"/>
          </a:xfrm>
          <a:prstGeom prst="rect">
            <a:avLst/>
          </a:prstGeom>
          <a:noFill/>
          <a:ln w="9525">
            <a:noFill/>
            <a:miter lim="800000"/>
            <a:headEnd/>
            <a:tailEnd/>
          </a:ln>
        </p:spPr>
      </p:pic>
      <p:sp>
        <p:nvSpPr>
          <p:cNvPr id="41987" name="TextBox 3"/>
          <p:cNvSpPr txBox="1">
            <a:spLocks noChangeArrowheads="1"/>
          </p:cNvSpPr>
          <p:nvPr/>
        </p:nvSpPr>
        <p:spPr bwMode="auto">
          <a:xfrm>
            <a:off x="2411413" y="311150"/>
            <a:ext cx="4000500" cy="706438"/>
          </a:xfrm>
          <a:prstGeom prst="rect">
            <a:avLst/>
          </a:prstGeom>
          <a:noFill/>
          <a:ln w="9525">
            <a:noFill/>
            <a:miter lim="800000"/>
            <a:headEnd/>
            <a:tailEnd/>
          </a:ln>
        </p:spPr>
        <p:txBody>
          <a:bodyPr wrap="none">
            <a:spAutoFit/>
          </a:bodyPr>
          <a:lstStyle/>
          <a:p>
            <a:r>
              <a:rPr lang="uk-UA" sz="4000">
                <a:solidFill>
                  <a:srgbClr val="17375E"/>
                </a:solidFill>
              </a:rPr>
              <a:t>Сімейні цінності</a:t>
            </a:r>
            <a:endParaRPr lang="uk-UA" sz="4000"/>
          </a:p>
        </p:txBody>
      </p:sp>
    </p:spTree>
  </p:cSld>
  <p:clrMapOvr>
    <a:masterClrMapping/>
  </p:clrMapOvr>
  <p:transition spd="slow">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Объект 2"/>
          <p:cNvSpPr>
            <a:spLocks/>
          </p:cNvSpPr>
          <p:nvPr/>
        </p:nvSpPr>
        <p:spPr bwMode="auto">
          <a:xfrm>
            <a:off x="323850" y="1365250"/>
            <a:ext cx="4679950" cy="5087938"/>
          </a:xfrm>
          <a:prstGeom prst="rect">
            <a:avLst/>
          </a:prstGeom>
          <a:noFill/>
          <a:ln w="9525">
            <a:noFill/>
            <a:miter lim="800000"/>
            <a:headEnd/>
            <a:tailEnd/>
          </a:ln>
        </p:spPr>
        <p:txBody>
          <a:bodyPr/>
          <a:lstStyle/>
          <a:p>
            <a:pPr algn="just" eaLnBrk="0" hangingPunct="0">
              <a:spcBef>
                <a:spcPct val="20000"/>
              </a:spcBef>
            </a:pPr>
            <a:r>
              <a:rPr lang="ru-RU">
                <a:solidFill>
                  <a:srgbClr val="17375E"/>
                </a:solidFill>
              </a:rPr>
              <a:t>	На заході ж, люди найбільше готуються до Різдва та Дня подяки і відзначають їх в тісному сімейному колі.</a:t>
            </a:r>
            <a:r>
              <a:rPr lang="uk-UA">
                <a:solidFill>
                  <a:srgbClr val="17375E"/>
                </a:solidFill>
              </a:rPr>
              <a:t> </a:t>
            </a:r>
            <a:r>
              <a:rPr lang="ru-RU">
                <a:solidFill>
                  <a:srgbClr val="17375E"/>
                </a:solidFill>
              </a:rPr>
              <a:t>Сім’ї Азії дуже </a:t>
            </a:r>
            <a:r>
              <a:rPr lang="uk-UA">
                <a:solidFill>
                  <a:srgbClr val="17375E"/>
                </a:solidFill>
              </a:rPr>
              <a:t>шанобливо</a:t>
            </a:r>
            <a:r>
              <a:rPr lang="ru-RU">
                <a:solidFill>
                  <a:srgbClr val="17375E"/>
                </a:solidFill>
              </a:rPr>
              <a:t> ставляться до традицій і ритуалів, що діста</a:t>
            </a:r>
            <a:r>
              <a:rPr lang="uk-UA">
                <a:solidFill>
                  <a:srgbClr val="17375E"/>
                </a:solidFill>
              </a:rPr>
              <a:t>ли</a:t>
            </a:r>
            <a:r>
              <a:rPr lang="ru-RU">
                <a:solidFill>
                  <a:srgbClr val="17375E"/>
                </a:solidFill>
              </a:rPr>
              <a:t>ся їм від предків. Наприклад, японці досі роблять весільні обряди, поклоняються своїм покійним предкам, шанують старших, дуже </a:t>
            </a:r>
            <a:r>
              <a:rPr lang="uk-UA">
                <a:solidFill>
                  <a:srgbClr val="17375E"/>
                </a:solidFill>
              </a:rPr>
              <a:t>вічливо</a:t>
            </a:r>
            <a:r>
              <a:rPr lang="ru-RU">
                <a:solidFill>
                  <a:srgbClr val="17375E"/>
                </a:solidFill>
              </a:rPr>
              <a:t> ставляться до батьків</a:t>
            </a:r>
            <a:r>
              <a:rPr lang="uk-UA">
                <a:solidFill>
                  <a:srgbClr val="17375E"/>
                </a:solidFill>
              </a:rPr>
              <a:t>. </a:t>
            </a:r>
            <a:r>
              <a:rPr lang="ru-RU">
                <a:solidFill>
                  <a:srgbClr val="17375E"/>
                </a:solidFill>
              </a:rPr>
              <a:t>Дитина для них свят</a:t>
            </a:r>
            <a:r>
              <a:rPr lang="uk-UA">
                <a:solidFill>
                  <a:srgbClr val="17375E"/>
                </a:solidFill>
              </a:rPr>
              <a:t>а</a:t>
            </a:r>
            <a:r>
              <a:rPr lang="ru-RU">
                <a:solidFill>
                  <a:srgbClr val="17375E"/>
                </a:solidFill>
              </a:rPr>
              <a:t> й недоторканн</a:t>
            </a:r>
            <a:r>
              <a:rPr lang="uk-UA">
                <a:solidFill>
                  <a:srgbClr val="17375E"/>
                </a:solidFill>
              </a:rPr>
              <a:t>а особа</a:t>
            </a:r>
            <a:r>
              <a:rPr lang="ru-RU">
                <a:solidFill>
                  <a:srgbClr val="17375E"/>
                </a:solidFill>
              </a:rPr>
              <a:t>, </a:t>
            </a:r>
            <a:r>
              <a:rPr lang="uk-UA">
                <a:solidFill>
                  <a:srgbClr val="17375E"/>
                </a:solidFill>
              </a:rPr>
              <a:t>і лише після</a:t>
            </a:r>
            <a:r>
              <a:rPr lang="ru-RU">
                <a:solidFill>
                  <a:srgbClr val="17375E"/>
                </a:solidFill>
              </a:rPr>
              <a:t> повноліття</a:t>
            </a:r>
            <a:r>
              <a:rPr lang="uk-UA">
                <a:solidFill>
                  <a:srgbClr val="17375E"/>
                </a:solidFill>
              </a:rPr>
              <a:t> – </a:t>
            </a:r>
            <a:r>
              <a:rPr lang="ru-RU">
                <a:solidFill>
                  <a:srgbClr val="17375E"/>
                </a:solidFill>
              </a:rPr>
              <a:t>особистість, яку потрібно поважати і прислухатися до неї.</a:t>
            </a:r>
            <a:r>
              <a:rPr lang="uk-UA">
                <a:solidFill>
                  <a:srgbClr val="17375E"/>
                </a:solidFill>
              </a:rPr>
              <a:t> </a:t>
            </a:r>
            <a:endParaRPr lang="ru-RU">
              <a:solidFill>
                <a:srgbClr val="17375E"/>
              </a:solidFill>
            </a:endParaRPr>
          </a:p>
        </p:txBody>
      </p:sp>
      <p:pic>
        <p:nvPicPr>
          <p:cNvPr id="43010" name="Picture 4" descr="fd41b64035e6fffe1593a02a9003c3b5"/>
          <p:cNvPicPr>
            <a:picLocks noChangeAspect="1" noChangeArrowheads="1"/>
          </p:cNvPicPr>
          <p:nvPr/>
        </p:nvPicPr>
        <p:blipFill>
          <a:blip r:embed="rId2"/>
          <a:srcRect/>
          <a:stretch>
            <a:fillRect/>
          </a:stretch>
        </p:blipFill>
        <p:spPr bwMode="auto">
          <a:xfrm>
            <a:off x="5435600" y="1484313"/>
            <a:ext cx="3305175" cy="4967287"/>
          </a:xfrm>
          <a:prstGeom prst="rect">
            <a:avLst/>
          </a:prstGeom>
          <a:noFill/>
          <a:ln w="9525">
            <a:noFill/>
            <a:miter lim="800000"/>
            <a:headEnd/>
            <a:tailEnd/>
          </a:ln>
        </p:spPr>
      </p:pic>
      <p:sp>
        <p:nvSpPr>
          <p:cNvPr id="43011" name="TextBox 3"/>
          <p:cNvSpPr txBox="1">
            <a:spLocks noChangeArrowheads="1"/>
          </p:cNvSpPr>
          <p:nvPr/>
        </p:nvSpPr>
        <p:spPr bwMode="auto">
          <a:xfrm>
            <a:off x="1476375" y="404813"/>
            <a:ext cx="6100763" cy="708025"/>
          </a:xfrm>
          <a:prstGeom prst="rect">
            <a:avLst/>
          </a:prstGeom>
          <a:noFill/>
          <a:ln w="9525">
            <a:noFill/>
            <a:miter lim="800000"/>
            <a:headEnd/>
            <a:tailEnd/>
          </a:ln>
        </p:spPr>
        <p:txBody>
          <a:bodyPr wrap="none">
            <a:spAutoFit/>
          </a:bodyPr>
          <a:lstStyle/>
          <a:p>
            <a:r>
              <a:rPr lang="uk-UA" sz="4000">
                <a:solidFill>
                  <a:srgbClr val="17375E"/>
                </a:solidFill>
              </a:rPr>
              <a:t>Традиції в різних країнах</a:t>
            </a:r>
          </a:p>
        </p:txBody>
      </p:sp>
    </p:spTree>
  </p:cSld>
  <p:clrMapOvr>
    <a:masterClrMapping/>
  </p:clrMapOvr>
  <p:transition spd="slow">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Объект 2"/>
          <p:cNvSpPr>
            <a:spLocks/>
          </p:cNvSpPr>
          <p:nvPr/>
        </p:nvSpPr>
        <p:spPr bwMode="auto">
          <a:xfrm>
            <a:off x="323850" y="1341438"/>
            <a:ext cx="8496300" cy="5087937"/>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У деяких народів та племен існують дуже дивні традиції, у </a:t>
            </a:r>
            <a:r>
              <a:rPr lang="ru-RU">
                <a:solidFill>
                  <a:srgbClr val="17375E"/>
                </a:solidFill>
              </a:rPr>
              <a:t>Кореї, щоб показати господарям будинку, що їжа смачна, і застілля хороше потрібно дуже голосно плямкати</a:t>
            </a:r>
            <a:r>
              <a:rPr lang="uk-UA">
                <a:solidFill>
                  <a:srgbClr val="17375E"/>
                </a:solidFill>
              </a:rPr>
              <a:t>! В Ірландії на Новий рік двері будинків залишають відкритими, бажаючі можуть зайти в будь-які двері і їх приймуть як рідних: посадять за стіл і пригостять вечерею. Наступний день вже відзначають зі знайомими та друзями. </a:t>
            </a:r>
            <a:endParaRPr lang="ru-RU">
              <a:solidFill>
                <a:srgbClr val="17375E"/>
              </a:solidFill>
            </a:endParaRPr>
          </a:p>
        </p:txBody>
      </p:sp>
      <p:pic>
        <p:nvPicPr>
          <p:cNvPr id="44034" name="Picture 4" descr="giftshoppechristmas2009"/>
          <p:cNvPicPr>
            <a:picLocks noChangeAspect="1" noChangeArrowheads="1"/>
          </p:cNvPicPr>
          <p:nvPr/>
        </p:nvPicPr>
        <p:blipFill>
          <a:blip r:embed="rId2"/>
          <a:srcRect/>
          <a:stretch>
            <a:fillRect/>
          </a:stretch>
        </p:blipFill>
        <p:spPr bwMode="auto">
          <a:xfrm>
            <a:off x="1187450" y="3357563"/>
            <a:ext cx="6948488" cy="2590800"/>
          </a:xfrm>
          <a:prstGeom prst="rect">
            <a:avLst/>
          </a:prstGeom>
          <a:noFill/>
          <a:ln w="9525">
            <a:noFill/>
            <a:miter lim="800000"/>
            <a:headEnd/>
            <a:tailEnd/>
          </a:ln>
        </p:spPr>
      </p:pic>
      <p:sp>
        <p:nvSpPr>
          <p:cNvPr id="44035" name="TextBox 3"/>
          <p:cNvSpPr txBox="1">
            <a:spLocks noChangeArrowheads="1"/>
          </p:cNvSpPr>
          <p:nvPr/>
        </p:nvSpPr>
        <p:spPr bwMode="auto">
          <a:xfrm>
            <a:off x="1476375" y="404813"/>
            <a:ext cx="6100763" cy="708025"/>
          </a:xfrm>
          <a:prstGeom prst="rect">
            <a:avLst/>
          </a:prstGeom>
          <a:noFill/>
          <a:ln w="9525">
            <a:noFill/>
            <a:miter lim="800000"/>
            <a:headEnd/>
            <a:tailEnd/>
          </a:ln>
        </p:spPr>
        <p:txBody>
          <a:bodyPr wrap="none">
            <a:spAutoFit/>
          </a:bodyPr>
          <a:lstStyle/>
          <a:p>
            <a:r>
              <a:rPr lang="uk-UA" sz="4000">
                <a:solidFill>
                  <a:srgbClr val="17375E"/>
                </a:solidFill>
              </a:rPr>
              <a:t>Традиції в різних країнах</a:t>
            </a:r>
          </a:p>
        </p:txBody>
      </p:sp>
    </p:spTree>
  </p:cSld>
  <p:clrMapOvr>
    <a:masterClrMapping/>
  </p:clrMapOvr>
  <p:transition spd="slow">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Объект 2"/>
          <p:cNvSpPr>
            <a:spLocks/>
          </p:cNvSpPr>
          <p:nvPr/>
        </p:nvSpPr>
        <p:spPr bwMode="auto">
          <a:xfrm>
            <a:off x="250825" y="404813"/>
            <a:ext cx="8497888" cy="5087937"/>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Не менш цікаві традиції і у нашого українського народу. Наприклад, с</a:t>
            </a:r>
            <a:r>
              <a:rPr lang="ru-RU">
                <a:solidFill>
                  <a:srgbClr val="17375E"/>
                </a:solidFill>
              </a:rPr>
              <a:t>ватати дівчину вирушали пізно ввечері, щоб на випадок відмови зберегти сватання у таємниці. Зайшовши у хату з хлібом у руках і привітавшись, с</a:t>
            </a:r>
            <a:r>
              <a:rPr lang="uk-UA">
                <a:solidFill>
                  <a:srgbClr val="17375E"/>
                </a:solidFill>
              </a:rPr>
              <a:t>вати</a:t>
            </a:r>
            <a:r>
              <a:rPr lang="ru-RU">
                <a:solidFill>
                  <a:srgbClr val="17375E"/>
                </a:solidFill>
              </a:rPr>
              <a:t> починали традиційну розмову про мисливців</a:t>
            </a:r>
            <a:r>
              <a:rPr lang="uk-UA">
                <a:solidFill>
                  <a:srgbClr val="17375E"/>
                </a:solidFill>
              </a:rPr>
              <a:t> </a:t>
            </a:r>
            <a:r>
              <a:rPr lang="ru-RU">
                <a:solidFill>
                  <a:srgbClr val="17375E"/>
                </a:solidFill>
              </a:rPr>
              <a:t>чи купців, що дізнаються про товар, тощо. Після традиційних вітань і промов с</a:t>
            </a:r>
            <a:r>
              <a:rPr lang="uk-UA">
                <a:solidFill>
                  <a:srgbClr val="17375E"/>
                </a:solidFill>
              </a:rPr>
              <a:t>ватів</a:t>
            </a:r>
            <a:r>
              <a:rPr lang="ru-RU">
                <a:solidFill>
                  <a:srgbClr val="17375E"/>
                </a:solidFill>
              </a:rPr>
              <a:t> кликали дівчину й прилюдно запитували її згоди на шлюб. Відповідь нареченої була обов'язковою і вирішальною.</a:t>
            </a:r>
            <a:r>
              <a:rPr lang="uk-UA">
                <a:solidFill>
                  <a:srgbClr val="17375E"/>
                </a:solidFill>
              </a:rPr>
              <a:t> </a:t>
            </a:r>
            <a:r>
              <a:rPr lang="ru-RU">
                <a:solidFill>
                  <a:srgbClr val="17375E"/>
                </a:solidFill>
              </a:rPr>
              <a:t>На знак згоди сватів перев</a:t>
            </a:r>
            <a:r>
              <a:rPr lang="uk-UA">
                <a:solidFill>
                  <a:srgbClr val="17375E"/>
                </a:solidFill>
              </a:rPr>
              <a:t>’</a:t>
            </a:r>
            <a:r>
              <a:rPr lang="ru-RU">
                <a:solidFill>
                  <a:srgbClr val="17375E"/>
                </a:solidFill>
              </a:rPr>
              <a:t>язували рушниками або підносили їм на хлібі хустки чи рушники. Нареченого дівчина перев</a:t>
            </a:r>
            <a:r>
              <a:rPr lang="uk-UA">
                <a:solidFill>
                  <a:srgbClr val="17375E"/>
                </a:solidFill>
              </a:rPr>
              <a:t>’</a:t>
            </a:r>
            <a:r>
              <a:rPr lang="ru-RU">
                <a:solidFill>
                  <a:srgbClr val="17375E"/>
                </a:solidFill>
              </a:rPr>
              <a:t>язувала хусткою. У випадку відмови с</a:t>
            </a:r>
            <a:r>
              <a:rPr lang="uk-UA">
                <a:solidFill>
                  <a:srgbClr val="17375E"/>
                </a:solidFill>
              </a:rPr>
              <a:t>ватам</a:t>
            </a:r>
            <a:r>
              <a:rPr lang="ru-RU">
                <a:solidFill>
                  <a:srgbClr val="17375E"/>
                </a:solidFill>
              </a:rPr>
              <a:t> підносили гарбуз або макогін (на Західній Україні). При позитивній відповіді нареченої обговорювали попередньо питання про </a:t>
            </a: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endParaRPr lang="ru-RU">
              <a:solidFill>
                <a:srgbClr val="17375E"/>
              </a:solidFill>
            </a:endParaRPr>
          </a:p>
          <a:p>
            <a:pPr algn="just" eaLnBrk="0" hangingPunct="0">
              <a:spcBef>
                <a:spcPct val="20000"/>
              </a:spcBef>
            </a:pPr>
            <a:r>
              <a:rPr lang="ru-RU">
                <a:solidFill>
                  <a:srgbClr val="17375E"/>
                </a:solidFill>
              </a:rPr>
              <a:t>.</a:t>
            </a:r>
          </a:p>
        </p:txBody>
      </p:sp>
      <p:pic>
        <p:nvPicPr>
          <p:cNvPr id="45058" name="Picture 4" descr="000019810888_#_3_#_Kazufoto"/>
          <p:cNvPicPr>
            <a:picLocks noChangeAspect="1" noChangeArrowheads="1"/>
          </p:cNvPicPr>
          <p:nvPr/>
        </p:nvPicPr>
        <p:blipFill>
          <a:blip r:embed="rId2"/>
          <a:srcRect/>
          <a:stretch>
            <a:fillRect/>
          </a:stretch>
        </p:blipFill>
        <p:spPr bwMode="auto">
          <a:xfrm>
            <a:off x="2700338" y="3500438"/>
            <a:ext cx="4067175" cy="3051175"/>
          </a:xfrm>
          <a:prstGeom prst="rect">
            <a:avLst/>
          </a:prstGeom>
          <a:noFill/>
          <a:ln w="9525">
            <a:noFill/>
            <a:miter lim="800000"/>
            <a:headEnd/>
            <a:tailEnd/>
          </a:ln>
        </p:spPr>
      </p:pic>
    </p:spTree>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ъект 2"/>
          <p:cNvSpPr>
            <a:spLocks noGrp="1"/>
          </p:cNvSpPr>
          <p:nvPr>
            <p:ph idx="1"/>
          </p:nvPr>
        </p:nvSpPr>
        <p:spPr>
          <a:xfrm>
            <a:off x="4067175" y="1844675"/>
            <a:ext cx="4824413" cy="4681538"/>
          </a:xfrm>
        </p:spPr>
        <p:txBody>
          <a:bodyPr/>
          <a:lstStyle/>
          <a:p>
            <a:pPr marL="0" indent="0" eaLnBrk="1" hangingPunct="1">
              <a:buFont typeface="Arial" charset="0"/>
              <a:buNone/>
            </a:pPr>
            <a:r>
              <a:rPr lang="uk-UA" sz="1800" smtClean="0">
                <a:solidFill>
                  <a:srgbClr val="17375E"/>
                </a:solidFill>
                <a:latin typeface="Arial" charset="0"/>
                <a:cs typeface="Arial" charset="0"/>
              </a:rPr>
              <a:t>А все починається з дружби, зі смикання за косичку, з прогулянок під сонечком або під невеличким дощем, з походів у кіно та у кафе тощо. Потім переростає в закоханість, а вже згодом з’являється таке могутнє та пристрасне почуття, як кохання. Любов розглядається не лише як почуття, а вже як  енергія, яка створює і об’єднує. Тобто, в більш широкому розумінні цього поняття. В любові народжуються діти, з любов’ю легше виконується будь-яка робота; коли людина живе в любові, вона менше  хворіє;  в  любові  людина  є  щасливою. </a:t>
            </a:r>
          </a:p>
          <a:p>
            <a:pPr marL="0" indent="0" eaLnBrk="1" hangingPunct="1">
              <a:buFont typeface="Arial" charset="0"/>
              <a:buNone/>
            </a:pPr>
            <a:endParaRPr lang="uk-UA" sz="1800" smtClean="0">
              <a:solidFill>
                <a:srgbClr val="17375E"/>
              </a:solidFill>
              <a:latin typeface="Arial" charset="0"/>
              <a:cs typeface="Arial" charset="0"/>
            </a:endParaRPr>
          </a:p>
        </p:txBody>
      </p:sp>
      <p:pic>
        <p:nvPicPr>
          <p:cNvPr id="16386" name="Picture 10" descr="865644"/>
          <p:cNvPicPr>
            <a:picLocks noChangeAspect="1" noChangeArrowheads="1"/>
          </p:cNvPicPr>
          <p:nvPr/>
        </p:nvPicPr>
        <p:blipFill>
          <a:blip r:embed="rId2"/>
          <a:srcRect/>
          <a:stretch>
            <a:fillRect/>
          </a:stretch>
        </p:blipFill>
        <p:spPr bwMode="auto">
          <a:xfrm>
            <a:off x="395288" y="2565400"/>
            <a:ext cx="3671887" cy="2754313"/>
          </a:xfrm>
          <a:prstGeom prst="rect">
            <a:avLst/>
          </a:prstGeom>
          <a:noFill/>
          <a:ln w="9525">
            <a:noFill/>
            <a:miter lim="800000"/>
            <a:headEnd/>
            <a:tailEnd/>
          </a:ln>
        </p:spPr>
      </p:pic>
      <p:sp>
        <p:nvSpPr>
          <p:cNvPr id="16387" name="TextBox 1"/>
          <p:cNvSpPr txBox="1">
            <a:spLocks noChangeArrowheads="1"/>
          </p:cNvSpPr>
          <p:nvPr/>
        </p:nvSpPr>
        <p:spPr bwMode="auto">
          <a:xfrm>
            <a:off x="1619250" y="500063"/>
            <a:ext cx="6003925" cy="708025"/>
          </a:xfrm>
          <a:prstGeom prst="rect">
            <a:avLst/>
          </a:prstGeom>
          <a:noFill/>
          <a:ln w="9525">
            <a:noFill/>
            <a:miter lim="800000"/>
            <a:headEnd/>
            <a:tailEnd/>
          </a:ln>
        </p:spPr>
        <p:txBody>
          <a:bodyPr wrap="none">
            <a:spAutoFit/>
          </a:bodyPr>
          <a:lstStyle/>
          <a:p>
            <a:r>
              <a:rPr lang="uk-UA" sz="4000">
                <a:solidFill>
                  <a:srgbClr val="17375E"/>
                </a:solidFill>
              </a:rPr>
              <a:t>З чого все починається?</a:t>
            </a:r>
          </a:p>
        </p:txBody>
      </p:sp>
    </p:spTree>
  </p:cSld>
  <p:clrMapOvr>
    <a:masterClrMapping/>
  </p:clrMapOvr>
  <p:transition spd="slow">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Объект 2"/>
          <p:cNvSpPr>
            <a:spLocks/>
          </p:cNvSpPr>
          <p:nvPr/>
        </p:nvSpPr>
        <p:spPr bwMode="auto">
          <a:xfrm>
            <a:off x="323850" y="1365250"/>
            <a:ext cx="8424863" cy="5087938"/>
          </a:xfrm>
          <a:prstGeom prst="rect">
            <a:avLst/>
          </a:prstGeom>
          <a:noFill/>
          <a:ln w="9525">
            <a:noFill/>
            <a:miter lim="800000"/>
            <a:headEnd/>
            <a:tailEnd/>
          </a:ln>
        </p:spPr>
        <p:txBody>
          <a:bodyPr/>
          <a:lstStyle/>
          <a:p>
            <a:pPr algn="just" eaLnBrk="0" hangingPunct="0">
              <a:spcBef>
                <a:spcPct val="20000"/>
              </a:spcBef>
            </a:pPr>
            <a:r>
              <a:rPr lang="uk-UA">
                <a:solidFill>
                  <a:srgbClr val="17375E"/>
                </a:solidFill>
              </a:rPr>
              <a:t>	Незважаючи на те, що кожна нація та кожен народ на нашій планеті має свої унікальні особливості і сімейні звичаї, всіх нас об’єднує одне – бажання дарувати безмежну любов і тепло близьким людям, яких їм деколи так не вистачає.  Отже, зробивши висновок з усієї роботи, наголошуємо ще раз, що юридично затверджений шлюб може називатися сім’єю. Сім’я  –  це основа суспільства. «Щаслива сім’я – єдина Батьківщина». І потрібно пам’ятати, що сімейні цінності втрачають своє значення, якщо не буде сім’ї. А сім’я не має можливості існувати без основоположних принципів, які зможуть зберегти її цілісність і духовне здоров’я. Головне зберігати в сім’ї любов, відвертість, рівноправність та повагу, саме тоді сім’я буде завжди фортецею для її членів родини. В родині, де  панує  любов  і  злагода, де  належна  увага  приділяється  вихованню  дитини, виростає гідне покоління та здорова нація</a:t>
            </a:r>
            <a:r>
              <a:rPr lang="ru-RU">
                <a:solidFill>
                  <a:srgbClr val="17375E"/>
                </a:solidFill>
              </a:rPr>
              <a:t> </a:t>
            </a:r>
          </a:p>
        </p:txBody>
      </p:sp>
      <p:sp>
        <p:nvSpPr>
          <p:cNvPr id="46082" name="TextBox 1"/>
          <p:cNvSpPr txBox="1">
            <a:spLocks noChangeArrowheads="1"/>
          </p:cNvSpPr>
          <p:nvPr/>
        </p:nvSpPr>
        <p:spPr bwMode="auto">
          <a:xfrm>
            <a:off x="3276600" y="476250"/>
            <a:ext cx="2414588" cy="708025"/>
          </a:xfrm>
          <a:prstGeom prst="rect">
            <a:avLst/>
          </a:prstGeom>
          <a:noFill/>
          <a:ln w="9525">
            <a:noFill/>
            <a:miter lim="800000"/>
            <a:headEnd/>
            <a:tailEnd/>
          </a:ln>
        </p:spPr>
        <p:txBody>
          <a:bodyPr wrap="none">
            <a:spAutoFit/>
          </a:bodyPr>
          <a:lstStyle/>
          <a:p>
            <a:r>
              <a:rPr lang="uk-UA" sz="4000">
                <a:solidFill>
                  <a:srgbClr val="17375E"/>
                </a:solidFill>
              </a:rPr>
              <a:t>Висновок</a:t>
            </a:r>
          </a:p>
        </p:txBody>
      </p:sp>
    </p:spTree>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395288" y="1292225"/>
            <a:ext cx="4824412" cy="4800600"/>
          </a:xfrm>
          <a:prstGeom prst="rect">
            <a:avLst/>
          </a:prstGeom>
          <a:noFill/>
          <a:ln w="9525">
            <a:noFill/>
            <a:miter lim="800000"/>
            <a:headEnd/>
            <a:tailEnd/>
          </a:ln>
        </p:spPr>
        <p:txBody>
          <a:bodyPr>
            <a:spAutoFit/>
          </a:bodyPr>
          <a:lstStyle/>
          <a:p>
            <a:pPr algn="just"/>
            <a:r>
              <a:rPr lang="uk-UA" altLang="ru-RU">
                <a:solidFill>
                  <a:srgbClr val="17375E"/>
                </a:solidFill>
              </a:rPr>
              <a:t>	Любити  всіх  людей  –  це  справжнє мистецтво.  Безумовна  любов  вчить  любити  всі  прояви  світу.  Вона  народжує свідоме ставлення  до  життя.  Відомий російський письменник Федір Михайлович Достоєвський писав: «Любов настільки всесильна, що перероджує і нас самих». І, мабуть, кожен з вас погодиться з висловленням письменника, адже ні для кого не секрет, що, навіть з малечку, кожна дівчина мріє знайти того самого принца, який буде її кохати, оберігати та підтримувати на протязі усього їхнього життя. І, напевно, найпалкіша мрія дівчини – це весілля. Той день, коли ти наречена, і у весільній сукні, як метелик, пурхаєш до свого нареченого. </a:t>
            </a:r>
            <a:endParaRPr lang="ru-RU" altLang="ru-RU">
              <a:solidFill>
                <a:srgbClr val="17375E"/>
              </a:solidFill>
            </a:endParaRPr>
          </a:p>
        </p:txBody>
      </p:sp>
      <p:pic>
        <p:nvPicPr>
          <p:cNvPr id="17410" name="Picture 12" descr="442"/>
          <p:cNvPicPr>
            <a:picLocks noChangeAspect="1" noChangeArrowheads="1"/>
          </p:cNvPicPr>
          <p:nvPr/>
        </p:nvPicPr>
        <p:blipFill>
          <a:blip r:embed="rId3"/>
          <a:srcRect/>
          <a:stretch>
            <a:fillRect/>
          </a:stretch>
        </p:blipFill>
        <p:spPr bwMode="auto">
          <a:xfrm>
            <a:off x="5292725" y="1341438"/>
            <a:ext cx="3473450" cy="4252912"/>
          </a:xfrm>
          <a:prstGeom prst="rect">
            <a:avLst/>
          </a:prstGeom>
          <a:noFill/>
          <a:ln w="9525">
            <a:noFill/>
            <a:miter lim="800000"/>
            <a:headEnd/>
            <a:tailEnd/>
          </a:ln>
        </p:spPr>
      </p:pic>
      <p:sp>
        <p:nvSpPr>
          <p:cNvPr id="17411" name="TextBox 1"/>
          <p:cNvSpPr txBox="1">
            <a:spLocks noChangeArrowheads="1"/>
          </p:cNvSpPr>
          <p:nvPr/>
        </p:nvSpPr>
        <p:spPr bwMode="auto">
          <a:xfrm>
            <a:off x="0" y="0"/>
            <a:ext cx="9144000" cy="1323975"/>
          </a:xfrm>
          <a:prstGeom prst="rect">
            <a:avLst/>
          </a:prstGeom>
          <a:noFill/>
          <a:ln w="9525">
            <a:noFill/>
            <a:miter lim="800000"/>
            <a:headEnd/>
            <a:tailEnd/>
          </a:ln>
        </p:spPr>
        <p:txBody>
          <a:bodyPr>
            <a:spAutoFit/>
          </a:bodyPr>
          <a:lstStyle/>
          <a:p>
            <a:pPr algn="ctr"/>
            <a:r>
              <a:rPr lang="uk-UA" altLang="ru-RU" sz="4000">
                <a:solidFill>
                  <a:srgbClr val="17375E"/>
                </a:solidFill>
              </a:rPr>
              <a:t>Любов настільки всесильна, що перероджує і нас самих</a:t>
            </a:r>
            <a:endParaRPr lang="uk-UA" sz="4000"/>
          </a:p>
        </p:txBody>
      </p:sp>
    </p:spTree>
    <p:custDataLst>
      <p:tags r:id="rId1"/>
    </p:custData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323850" y="1484313"/>
            <a:ext cx="4176713" cy="4486275"/>
          </a:xfrm>
          <a:prstGeom prst="rect">
            <a:avLst/>
          </a:prstGeom>
          <a:noFill/>
          <a:ln w="9525">
            <a:noFill/>
            <a:miter lim="800000"/>
            <a:headEnd/>
            <a:tailEnd/>
          </a:ln>
        </p:spPr>
        <p:txBody>
          <a:bodyPr>
            <a:spAutoFit/>
          </a:bodyPr>
          <a:lstStyle/>
          <a:p>
            <a:pPr algn="just">
              <a:spcBef>
                <a:spcPct val="20000"/>
              </a:spcBef>
              <a:buFont typeface="Arial" charset="0"/>
              <a:buNone/>
            </a:pPr>
            <a:r>
              <a:rPr lang="uk-UA">
                <a:solidFill>
                  <a:srgbClr val="17375E"/>
                </a:solidFill>
              </a:rPr>
              <a:t>	До речі, в кожній країні світу існують різні закони та традиції щодо святкування весілля молодят та сімейного життя. Деякі з них зовсім для нас не звичні та не відповідають законам України. Наприклад, в Індії дівчатам дозволено виходити заміж з 16 років, а хлопці можуть одружуватися вже в 5-6 років! Такі правила індійського народу наперекір суперечать сімейному кодексу(далі СК України) нашої країни, адже згідно статті №22 СК України, шлюбний вік для жінки встановлюється у сімнадцять років, а для чоловіків – у вісімнадцять років</a:t>
            </a:r>
            <a:r>
              <a:rPr lang="ru-RU">
                <a:solidFill>
                  <a:srgbClr val="17375E"/>
                </a:solidFill>
              </a:rPr>
              <a:t> </a:t>
            </a:r>
          </a:p>
        </p:txBody>
      </p:sp>
      <p:pic>
        <p:nvPicPr>
          <p:cNvPr id="18434" name="Picture 7" descr="2"/>
          <p:cNvPicPr>
            <a:picLocks noChangeAspect="1" noChangeArrowheads="1"/>
          </p:cNvPicPr>
          <p:nvPr/>
        </p:nvPicPr>
        <p:blipFill>
          <a:blip r:embed="rId2"/>
          <a:srcRect/>
          <a:stretch>
            <a:fillRect/>
          </a:stretch>
        </p:blipFill>
        <p:spPr bwMode="auto">
          <a:xfrm>
            <a:off x="4527550" y="1989138"/>
            <a:ext cx="4292600" cy="3622675"/>
          </a:xfrm>
          <a:prstGeom prst="rect">
            <a:avLst/>
          </a:prstGeom>
          <a:noFill/>
          <a:ln w="9525">
            <a:noFill/>
            <a:miter lim="800000"/>
            <a:headEnd/>
            <a:tailEnd/>
          </a:ln>
        </p:spPr>
      </p:pic>
      <p:sp>
        <p:nvSpPr>
          <p:cNvPr id="18435" name="TextBox 1"/>
          <p:cNvSpPr txBox="1">
            <a:spLocks noChangeArrowheads="1"/>
          </p:cNvSpPr>
          <p:nvPr/>
        </p:nvSpPr>
        <p:spPr bwMode="auto">
          <a:xfrm>
            <a:off x="1476375" y="404813"/>
            <a:ext cx="6100763" cy="708025"/>
          </a:xfrm>
          <a:prstGeom prst="rect">
            <a:avLst/>
          </a:prstGeom>
          <a:noFill/>
          <a:ln w="9525">
            <a:noFill/>
            <a:miter lim="800000"/>
            <a:headEnd/>
            <a:tailEnd/>
          </a:ln>
        </p:spPr>
        <p:txBody>
          <a:bodyPr wrap="none">
            <a:spAutoFit/>
          </a:bodyPr>
          <a:lstStyle/>
          <a:p>
            <a:r>
              <a:rPr lang="uk-UA" sz="4000">
                <a:solidFill>
                  <a:srgbClr val="17375E"/>
                </a:solidFill>
              </a:rPr>
              <a:t>Традиції в різних країнах</a:t>
            </a: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5"/>
          <p:cNvSpPr>
            <a:spLocks noChangeArrowheads="1"/>
          </p:cNvSpPr>
          <p:nvPr/>
        </p:nvSpPr>
        <p:spPr bwMode="auto">
          <a:xfrm>
            <a:off x="250825" y="981075"/>
            <a:ext cx="8424863" cy="1739900"/>
          </a:xfrm>
          <a:prstGeom prst="rect">
            <a:avLst/>
          </a:prstGeom>
          <a:noFill/>
          <a:ln w="9525">
            <a:noFill/>
            <a:miter lim="800000"/>
            <a:headEnd/>
            <a:tailEnd/>
          </a:ln>
        </p:spPr>
        <p:txBody>
          <a:bodyPr anchor="ctr">
            <a:spAutoFit/>
          </a:bodyPr>
          <a:lstStyle/>
          <a:p>
            <a:pPr algn="just"/>
            <a:r>
              <a:rPr lang="uk-UA">
                <a:solidFill>
                  <a:srgbClr val="17375E"/>
                </a:solidFill>
              </a:rPr>
              <a:t>	Далі для прикладу наведемо країну Іран, законодавчо там чоловікові дозволено мати 4 дружини, але тільки з дозволу першої, а також при можливості створення рівних умов для всіх дружин; в Тибеті ситуація напрочуд дивна, там все навпаки: жінці дозволено мати двох чоловіків. Впевнена, ви погодитеся, що обидві ситуації суперечать не тільки статті №25 пункту 1 СК України, а й моральним принципам нашого народу.</a:t>
            </a:r>
            <a:r>
              <a:rPr lang="ru-RU">
                <a:solidFill>
                  <a:srgbClr val="17375E"/>
                </a:solidFill>
              </a:rPr>
              <a:t> </a:t>
            </a:r>
          </a:p>
        </p:txBody>
      </p:sp>
      <p:pic>
        <p:nvPicPr>
          <p:cNvPr id="19458" name="Picture 6" descr="Bankoboev"/>
          <p:cNvPicPr>
            <a:picLocks noChangeAspect="1" noChangeArrowheads="1"/>
          </p:cNvPicPr>
          <p:nvPr/>
        </p:nvPicPr>
        <p:blipFill>
          <a:blip r:embed="rId2"/>
          <a:srcRect/>
          <a:stretch>
            <a:fillRect/>
          </a:stretch>
        </p:blipFill>
        <p:spPr bwMode="auto">
          <a:xfrm>
            <a:off x="1403350" y="2781300"/>
            <a:ext cx="6553200" cy="3686175"/>
          </a:xfrm>
          <a:prstGeom prst="rect">
            <a:avLst/>
          </a:prstGeom>
          <a:noFill/>
          <a:ln w="9525">
            <a:noFill/>
            <a:miter lim="800000"/>
            <a:headEnd/>
            <a:tailEnd/>
          </a:ln>
        </p:spPr>
      </p:pic>
      <p:sp>
        <p:nvSpPr>
          <p:cNvPr id="19459" name="TextBox 3"/>
          <p:cNvSpPr txBox="1">
            <a:spLocks noChangeArrowheads="1"/>
          </p:cNvSpPr>
          <p:nvPr/>
        </p:nvSpPr>
        <p:spPr bwMode="auto">
          <a:xfrm>
            <a:off x="1628775" y="188913"/>
            <a:ext cx="6102350" cy="708025"/>
          </a:xfrm>
          <a:prstGeom prst="rect">
            <a:avLst/>
          </a:prstGeom>
          <a:noFill/>
          <a:ln w="9525">
            <a:noFill/>
            <a:miter lim="800000"/>
            <a:headEnd/>
            <a:tailEnd/>
          </a:ln>
        </p:spPr>
        <p:txBody>
          <a:bodyPr wrap="none">
            <a:spAutoFit/>
          </a:bodyPr>
          <a:lstStyle/>
          <a:p>
            <a:r>
              <a:rPr lang="uk-UA" sz="4000">
                <a:solidFill>
                  <a:srgbClr val="17375E"/>
                </a:solidFill>
              </a:rPr>
              <a:t>Традиції в різних країнах</a:t>
            </a:r>
          </a:p>
        </p:txBody>
      </p:sp>
    </p:spTree>
  </p:cSld>
  <p:clrMapOvr>
    <a:masterClrMapping/>
  </p:clrMapOvr>
  <p:transition spd="slow">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Содержимое 2"/>
          <p:cNvSpPr>
            <a:spLocks noGrp="1"/>
          </p:cNvSpPr>
          <p:nvPr>
            <p:ph idx="1"/>
          </p:nvPr>
        </p:nvSpPr>
        <p:spPr>
          <a:xfrm>
            <a:off x="0" y="1052513"/>
            <a:ext cx="4608513" cy="5521325"/>
          </a:xfrm>
        </p:spPr>
        <p:txBody>
          <a:bodyPr/>
          <a:lstStyle/>
          <a:p>
            <a:pPr marL="457200" lvl="1" indent="0" algn="just" eaLnBrk="1" hangingPunct="1">
              <a:buFont typeface="Arial" charset="0"/>
              <a:buNone/>
            </a:pPr>
            <a:r>
              <a:rPr lang="uk-UA" altLang="ru-RU" sz="1800" smtClean="0">
                <a:solidFill>
                  <a:srgbClr val="17375E"/>
                </a:solidFill>
                <a:latin typeface="Arial" charset="0"/>
                <a:cs typeface="Arial" charset="0"/>
              </a:rPr>
              <a:t>	У країні чаю та піднебесся, тобто у Китаї, червоний колір символізує радість та щастя, саме тому весільне плаття нареченої найчастіше саме червоного кольору, як і інша весільна атрибутика. У Фінляндії взагалі в наряд нареченої входить такий елемент, як золота корона! Впевнена, що кожна українська дівчина трохи позаздрить фінляндським дівчатам. А от у Чехії панує романтика – там молодята повинні посадити дерево і прикрасити його стрічками, така традиція трохи схожа зі швейцарськими прикметами, там, для багатства і удачі, молоді садили сосну.</a:t>
            </a:r>
            <a:r>
              <a:rPr lang="ru-RU" altLang="ru-RU" sz="1800" smtClean="0">
                <a:solidFill>
                  <a:srgbClr val="17375E"/>
                </a:solidFill>
                <a:latin typeface="Arial" charset="0"/>
                <a:cs typeface="Arial" charset="0"/>
              </a:rPr>
              <a:t> </a:t>
            </a:r>
          </a:p>
        </p:txBody>
      </p:sp>
      <p:pic>
        <p:nvPicPr>
          <p:cNvPr id="20482" name="Picture 5" descr="042"/>
          <p:cNvPicPr>
            <a:picLocks noChangeAspect="1" noChangeArrowheads="1"/>
          </p:cNvPicPr>
          <p:nvPr/>
        </p:nvPicPr>
        <p:blipFill>
          <a:blip r:embed="rId2"/>
          <a:srcRect/>
          <a:stretch>
            <a:fillRect/>
          </a:stretch>
        </p:blipFill>
        <p:spPr bwMode="auto">
          <a:xfrm>
            <a:off x="4643438" y="3357563"/>
            <a:ext cx="4151312" cy="2989262"/>
          </a:xfrm>
          <a:prstGeom prst="rect">
            <a:avLst/>
          </a:prstGeom>
          <a:noFill/>
          <a:ln w="9525">
            <a:noFill/>
            <a:miter lim="800000"/>
            <a:headEnd/>
            <a:tailEnd/>
          </a:ln>
        </p:spPr>
      </p:pic>
      <p:pic>
        <p:nvPicPr>
          <p:cNvPr id="20483" name="Picture 6" descr="svadba-sashi-i-very-2-3"/>
          <p:cNvPicPr>
            <a:picLocks noChangeAspect="1" noChangeArrowheads="1"/>
          </p:cNvPicPr>
          <p:nvPr/>
        </p:nvPicPr>
        <p:blipFill>
          <a:blip r:embed="rId3"/>
          <a:srcRect/>
          <a:stretch>
            <a:fillRect/>
          </a:stretch>
        </p:blipFill>
        <p:spPr bwMode="auto">
          <a:xfrm>
            <a:off x="6596063" y="73025"/>
            <a:ext cx="2190750" cy="3284538"/>
          </a:xfrm>
          <a:prstGeom prst="rect">
            <a:avLst/>
          </a:prstGeom>
          <a:noFill/>
          <a:ln w="9525">
            <a:noFill/>
            <a:miter lim="800000"/>
            <a:headEnd/>
            <a:tailEnd/>
          </a:ln>
        </p:spPr>
      </p:pic>
      <p:sp>
        <p:nvSpPr>
          <p:cNvPr id="20484" name="TextBox 4"/>
          <p:cNvSpPr txBox="1">
            <a:spLocks noChangeArrowheads="1"/>
          </p:cNvSpPr>
          <p:nvPr/>
        </p:nvSpPr>
        <p:spPr bwMode="auto">
          <a:xfrm>
            <a:off x="23813" y="73025"/>
            <a:ext cx="6572250" cy="708025"/>
          </a:xfrm>
          <a:prstGeom prst="rect">
            <a:avLst/>
          </a:prstGeom>
          <a:noFill/>
          <a:ln w="9525">
            <a:noFill/>
            <a:miter lim="800000"/>
            <a:headEnd/>
            <a:tailEnd/>
          </a:ln>
        </p:spPr>
        <p:txBody>
          <a:bodyPr>
            <a:spAutoFit/>
          </a:bodyPr>
          <a:lstStyle/>
          <a:p>
            <a:r>
              <a:rPr lang="uk-UA" sz="4000">
                <a:solidFill>
                  <a:srgbClr val="17375E"/>
                </a:solidFill>
              </a:rPr>
              <a:t>Традиції в різних країнах</a:t>
            </a:r>
          </a:p>
        </p:txBody>
      </p:sp>
    </p:spTree>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395288" y="1550988"/>
            <a:ext cx="8280400" cy="1739900"/>
          </a:xfrm>
          <a:prstGeom prst="rect">
            <a:avLst/>
          </a:prstGeom>
          <a:noFill/>
          <a:ln w="9525">
            <a:noFill/>
            <a:miter lim="800000"/>
            <a:headEnd/>
            <a:tailEnd/>
          </a:ln>
        </p:spPr>
        <p:txBody>
          <a:bodyPr>
            <a:spAutoFit/>
          </a:bodyPr>
          <a:lstStyle/>
          <a:p>
            <a:pPr algn="just"/>
            <a:r>
              <a:rPr lang="uk-UA">
                <a:solidFill>
                  <a:srgbClr val="17375E"/>
                </a:solidFill>
              </a:rPr>
              <a:t>	Як бачимо, у кожній країні власні традиції та закони, набуті ще з далеких віків. Але є дещо, що об’єднує усі країни разом – це обов’язкове підтвердження взаємної любові в РАГСІ вузами шлюбу. Нажаль, найчастіше молоді пари живуть разом без легалізації стосунків. Не засуджуючи громадянські шлюби в цілому, ми трохи скептично ставимося до зведення їх на рівень норми, замість традиційних узаконених союзів. </a:t>
            </a:r>
            <a:endParaRPr lang="ru-RU">
              <a:solidFill>
                <a:srgbClr val="17375E"/>
              </a:solidFill>
            </a:endParaRPr>
          </a:p>
        </p:txBody>
      </p:sp>
      <p:pic>
        <p:nvPicPr>
          <p:cNvPr id="21506" name="Picture 12" descr="161"/>
          <p:cNvPicPr>
            <a:picLocks noChangeAspect="1" noChangeArrowheads="1"/>
          </p:cNvPicPr>
          <p:nvPr/>
        </p:nvPicPr>
        <p:blipFill>
          <a:blip r:embed="rId3"/>
          <a:srcRect/>
          <a:stretch>
            <a:fillRect/>
          </a:stretch>
        </p:blipFill>
        <p:spPr bwMode="auto">
          <a:xfrm>
            <a:off x="2195513" y="3429000"/>
            <a:ext cx="4448175" cy="2965450"/>
          </a:xfrm>
          <a:prstGeom prst="rect">
            <a:avLst/>
          </a:prstGeom>
          <a:noFill/>
          <a:ln w="9525">
            <a:noFill/>
            <a:miter lim="800000"/>
            <a:headEnd/>
            <a:tailEnd/>
          </a:ln>
        </p:spPr>
      </p:pic>
      <p:sp>
        <p:nvSpPr>
          <p:cNvPr id="21507" name="TextBox 3"/>
          <p:cNvSpPr txBox="1">
            <a:spLocks noChangeArrowheads="1"/>
          </p:cNvSpPr>
          <p:nvPr/>
        </p:nvSpPr>
        <p:spPr bwMode="auto">
          <a:xfrm>
            <a:off x="1476375" y="404813"/>
            <a:ext cx="6100763" cy="708025"/>
          </a:xfrm>
          <a:prstGeom prst="rect">
            <a:avLst/>
          </a:prstGeom>
          <a:noFill/>
          <a:ln w="9525">
            <a:noFill/>
            <a:miter lim="800000"/>
            <a:headEnd/>
            <a:tailEnd/>
          </a:ln>
        </p:spPr>
        <p:txBody>
          <a:bodyPr wrap="none">
            <a:spAutoFit/>
          </a:bodyPr>
          <a:lstStyle/>
          <a:p>
            <a:r>
              <a:rPr lang="uk-UA" sz="4000">
                <a:solidFill>
                  <a:srgbClr val="17375E"/>
                </a:solidFill>
              </a:rPr>
              <a:t>Традиції в різних країнах</a:t>
            </a:r>
          </a:p>
        </p:txBody>
      </p:sp>
    </p:spTree>
    <p:custDataLst>
      <p:tags r:id="rId1"/>
    </p:custDataLst>
  </p:cSld>
  <p:clrMapOvr>
    <a:masterClrMapping/>
  </p:clrMapOvr>
  <p:transition spd="slow">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entr" presetSubtype="0" fill="hold" grpId="0" nodeType="afterEffect">
                                  <p:stCondLst>
                                    <p:cond delay="0"/>
                                  </p:stCondLst>
                                  <p:iterate type="lt">
                                    <p:tmAbs val="2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Содержимое 2"/>
          <p:cNvSpPr>
            <a:spLocks/>
          </p:cNvSpPr>
          <p:nvPr/>
        </p:nvSpPr>
        <p:spPr bwMode="auto">
          <a:xfrm>
            <a:off x="395288" y="1844675"/>
            <a:ext cx="8280400" cy="4321175"/>
          </a:xfrm>
          <a:prstGeom prst="rect">
            <a:avLst/>
          </a:prstGeom>
          <a:noFill/>
          <a:ln w="9525">
            <a:noFill/>
            <a:miter lim="800000"/>
            <a:headEnd/>
            <a:tailEnd/>
          </a:ln>
        </p:spPr>
        <p:txBody>
          <a:bodyPr/>
          <a:lstStyle/>
          <a:p>
            <a:pPr algn="just">
              <a:spcBef>
                <a:spcPct val="20000"/>
              </a:spcBef>
            </a:pPr>
            <a:r>
              <a:rPr lang="uk-UA" altLang="ru-RU">
                <a:solidFill>
                  <a:srgbClr val="17375E"/>
                </a:solidFill>
              </a:rPr>
              <a:t>	Різниця між "громадянськими" та офіційними шлюбами полягає у тому, що любов та відданість в другому з них є не тільки моральним, але і юридичним, і суспільним зобов’язанням, що укріплює сім’ю. Взагалі, ц</a:t>
            </a:r>
            <a:r>
              <a:rPr lang="ru-RU" altLang="ru-RU">
                <a:solidFill>
                  <a:srgbClr val="17375E"/>
                </a:solidFill>
              </a:rPr>
              <a:t>ивільний шлюб - це не перевірка почуттів, це просто вільна любов, без обов'язків і вимог один до одного.  Більш практичні чоловіки і жінки міркують так: </a:t>
            </a:r>
            <a:r>
              <a:rPr lang="uk-UA" altLang="ru-RU">
                <a:solidFill>
                  <a:srgbClr val="17375E"/>
                </a:solidFill>
              </a:rPr>
              <a:t>«Н</a:t>
            </a:r>
            <a:r>
              <a:rPr lang="ru-RU" altLang="ru-RU">
                <a:solidFill>
                  <a:srgbClr val="17375E"/>
                </a:solidFill>
              </a:rPr>
              <a:t>авіщо потрібен </a:t>
            </a:r>
            <a:r>
              <a:rPr lang="uk-UA" altLang="ru-RU">
                <a:solidFill>
                  <a:srgbClr val="17375E"/>
                </a:solidFill>
              </a:rPr>
              <a:t>цей </a:t>
            </a:r>
            <a:r>
              <a:rPr lang="ru-RU" altLang="ru-RU">
                <a:solidFill>
                  <a:srgbClr val="17375E"/>
                </a:solidFill>
              </a:rPr>
              <a:t>офіційний шлюб? </a:t>
            </a:r>
            <a:r>
              <a:rPr lang="uk-UA" altLang="ru-RU">
                <a:solidFill>
                  <a:srgbClr val="17375E"/>
                </a:solidFill>
              </a:rPr>
              <a:t>Можна і так жити разом». </a:t>
            </a:r>
            <a:r>
              <a:rPr lang="ru-RU" altLang="ru-RU">
                <a:solidFill>
                  <a:srgbClr val="17375E"/>
                </a:solidFill>
              </a:rPr>
              <a:t>Зустрічаються і такі пари, які вважають, що взаємні любовні почуття закінчуються тоді, коли з'являється штамп у паспорті. А не ціную</a:t>
            </a:r>
            <a:r>
              <a:rPr lang="uk-UA" altLang="ru-RU">
                <a:solidFill>
                  <a:srgbClr val="17375E"/>
                </a:solidFill>
              </a:rPr>
              <a:t>чі</a:t>
            </a:r>
            <a:r>
              <a:rPr lang="ru-RU" altLang="ru-RU">
                <a:solidFill>
                  <a:srgbClr val="17375E"/>
                </a:solidFill>
              </a:rPr>
              <a:t> себе жінки погоджуються на цивільний шлюб </a:t>
            </a:r>
            <a:r>
              <a:rPr lang="uk-UA" altLang="ru-RU">
                <a:solidFill>
                  <a:srgbClr val="17375E"/>
                </a:solidFill>
              </a:rPr>
              <a:t>через страх</a:t>
            </a:r>
            <a:r>
              <a:rPr lang="ru-RU" altLang="ru-RU">
                <a:solidFill>
                  <a:srgbClr val="17375E"/>
                </a:solidFill>
              </a:rPr>
              <a:t> втратити коханого чоловіка, тим самим,</a:t>
            </a:r>
            <a:r>
              <a:rPr lang="uk-UA" altLang="ru-RU">
                <a:solidFill>
                  <a:srgbClr val="17375E"/>
                </a:solidFill>
              </a:rPr>
              <a:t> </a:t>
            </a:r>
            <a:r>
              <a:rPr lang="ru-RU" altLang="ru-RU">
                <a:solidFill>
                  <a:srgbClr val="17375E"/>
                </a:solidFill>
              </a:rPr>
              <a:t>підкоряючись його волі.</a:t>
            </a:r>
            <a:r>
              <a:rPr lang="uk-UA" altLang="ru-RU">
                <a:solidFill>
                  <a:srgbClr val="17375E"/>
                </a:solidFill>
              </a:rPr>
              <a:t> Часто бувають випадки, коли цивільна дружина розказує про вагітність і чує у відповідь: або роби аборт, або ми разом більше не живемо. Одразу постає питання: «куди поділося кохання та повага чоловіка?». І тоді перед жінкою постає вибір, або залишитися з чоловіком, який пропонує вбити їхню дитину, або виховувати дитину самостійно</a:t>
            </a:r>
            <a:r>
              <a:rPr lang="ru-RU" altLang="ru-RU">
                <a:solidFill>
                  <a:srgbClr val="17375E"/>
                </a:solidFill>
              </a:rPr>
              <a:t> </a:t>
            </a:r>
          </a:p>
        </p:txBody>
      </p:sp>
      <p:sp>
        <p:nvSpPr>
          <p:cNvPr id="22530" name="TextBox 2"/>
          <p:cNvSpPr txBox="1">
            <a:spLocks noChangeArrowheads="1"/>
          </p:cNvSpPr>
          <p:nvPr/>
        </p:nvSpPr>
        <p:spPr bwMode="auto">
          <a:xfrm>
            <a:off x="198438" y="188913"/>
            <a:ext cx="8675687" cy="1311275"/>
          </a:xfrm>
          <a:prstGeom prst="rect">
            <a:avLst/>
          </a:prstGeom>
          <a:noFill/>
          <a:ln w="9525">
            <a:noFill/>
            <a:miter lim="800000"/>
            <a:headEnd/>
            <a:tailEnd/>
          </a:ln>
        </p:spPr>
        <p:txBody>
          <a:bodyPr>
            <a:spAutoFit/>
          </a:bodyPr>
          <a:lstStyle/>
          <a:p>
            <a:pPr algn="ctr"/>
            <a:r>
              <a:rPr lang="uk-UA" altLang="ru-RU" sz="4000">
                <a:solidFill>
                  <a:srgbClr val="17375E"/>
                </a:solidFill>
              </a:rPr>
              <a:t>Н</a:t>
            </a:r>
            <a:r>
              <a:rPr lang="ru-RU" altLang="ru-RU" sz="4000">
                <a:solidFill>
                  <a:srgbClr val="17375E"/>
                </a:solidFill>
              </a:rPr>
              <a:t>авіщо потрібен </a:t>
            </a:r>
            <a:r>
              <a:rPr lang="uk-UA" altLang="ru-RU" sz="4000">
                <a:solidFill>
                  <a:srgbClr val="17375E"/>
                </a:solidFill>
              </a:rPr>
              <a:t>цей </a:t>
            </a:r>
            <a:r>
              <a:rPr lang="ru-RU" altLang="ru-RU" sz="4000">
                <a:solidFill>
                  <a:srgbClr val="17375E"/>
                </a:solidFill>
              </a:rPr>
              <a:t>офіційний шлюб?</a:t>
            </a:r>
            <a:endParaRPr lang="uk-UA" sz="4000">
              <a:solidFill>
                <a:srgbClr val="17375E"/>
              </a:solidFill>
            </a:endParaRPr>
          </a:p>
        </p:txBody>
      </p:sp>
    </p:spTree>
  </p:cSld>
  <p:clrMapOvr>
    <a:masterClrMapping/>
  </p:clrMapOvr>
  <p:transition spd="slow">
    <p:pull/>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Презентация ОБЛАКА И ГЛОБУС">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Презентация ОБЛАКА И ГЛОБУС</Template>
  <TotalTime>876</TotalTime>
  <Words>195</Words>
  <Application>Microsoft Office PowerPoint</Application>
  <PresentationFormat>Экран (4:3)</PresentationFormat>
  <Paragraphs>81</Paragraphs>
  <Slides>30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30</vt:i4>
      </vt:variant>
    </vt:vector>
  </HeadingPairs>
  <TitlesOfParts>
    <vt:vector size="31" baseType="lpstr">
      <vt:lpstr>Презентация ОБЛАКА И ГЛОБУС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Comp</dc:creator>
  <cp:lastModifiedBy>User-home</cp:lastModifiedBy>
  <cp:revision>103</cp:revision>
  <dcterms:created xsi:type="dcterms:W3CDTF">2011-07-31T17:09:33Z</dcterms:created>
  <dcterms:modified xsi:type="dcterms:W3CDTF">2015-04-27T16:14:55Z</dcterms:modified>
</cp:coreProperties>
</file>