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33CCFF">
                <a:alpha val="66000"/>
              </a:srgbClr>
            </a:gs>
            <a:gs pos="100000">
              <a:srgbClr val="00FF00">
                <a:alpha val="69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0528" y="1196752"/>
            <a:ext cx="9574832" cy="2162671"/>
          </a:xfrm>
        </p:spPr>
        <p:txBody>
          <a:bodyPr>
            <a:normAutofit/>
          </a:bodyPr>
          <a:lstStyle/>
          <a:p>
            <a:r>
              <a:rPr lang="en-US" sz="9600" b="1" dirty="0" err="1" smtClean="0">
                <a:ln w="10160">
                  <a:solidFill>
                    <a:srgbClr val="C00000"/>
                  </a:solidFill>
                  <a:prstDash val="solid"/>
                </a:ln>
                <a:solidFill>
                  <a:schemeClr val="bg1"/>
                </a:solidFill>
                <a:effectLst>
                  <a:outerShdw blurRad="50800" dist="38100" dir="2700000" algn="tl" rotWithShape="0">
                    <a:prstClr val="black">
                      <a:alpha val="40000"/>
                    </a:prstClr>
                  </a:outerShdw>
                </a:effectLst>
                <a:latin typeface="Calligrapher" pitchFamily="2" charset="0"/>
              </a:rPr>
              <a:t>Petrykivsky</a:t>
            </a:r>
            <a:r>
              <a:rPr lang="en-US" sz="9600" b="1" dirty="0" smtClean="0">
                <a:ln w="10160">
                  <a:solidFill>
                    <a:srgbClr val="C00000"/>
                  </a:solidFill>
                  <a:prstDash val="solid"/>
                </a:ln>
                <a:solidFill>
                  <a:schemeClr val="bg1"/>
                </a:solidFill>
                <a:effectLst>
                  <a:outerShdw blurRad="50800" dist="38100" dir="2700000" algn="tl" rotWithShape="0">
                    <a:prstClr val="black">
                      <a:alpha val="40000"/>
                    </a:prstClr>
                  </a:outerShdw>
                </a:effectLst>
                <a:latin typeface="Calligrapher" pitchFamily="2" charset="0"/>
              </a:rPr>
              <a:t> Painting</a:t>
            </a:r>
            <a:endParaRPr lang="ru-RU" sz="9600" b="1" dirty="0">
              <a:ln w="10160">
                <a:solidFill>
                  <a:srgbClr val="C00000"/>
                </a:solidFill>
                <a:prstDash val="solid"/>
              </a:ln>
            </a:endParaRPr>
          </a:p>
        </p:txBody>
      </p:sp>
      <p:sp>
        <p:nvSpPr>
          <p:cNvPr id="3" name="Подзаголовок 2"/>
          <p:cNvSpPr>
            <a:spLocks noGrp="1"/>
          </p:cNvSpPr>
          <p:nvPr>
            <p:ph type="subTitle" idx="1"/>
          </p:nvPr>
        </p:nvSpPr>
        <p:spPr>
          <a:xfrm>
            <a:off x="3563888" y="4509120"/>
            <a:ext cx="7056784" cy="2132856"/>
          </a:xfrm>
        </p:spPr>
        <p:txBody>
          <a:bodyPr/>
          <a:lstStyle/>
          <a:p>
            <a:endParaRPr lang="ru-RU" b="1"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86800" cy="3370386"/>
          </a:xfrm>
        </p:spPr>
        <p:txBody>
          <a:bodyPr>
            <a:normAutofit fontScale="90000"/>
          </a:bodyPr>
          <a:lstStyle/>
          <a:p>
            <a:r>
              <a:rPr lang="en-US" sz="3200" dirty="0" err="1" smtClean="0">
                <a:ln>
                  <a:solidFill>
                    <a:schemeClr val="bg1"/>
                  </a:solidFill>
                </a:ln>
                <a:solidFill>
                  <a:schemeClr val="bg1"/>
                </a:solidFill>
              </a:rPr>
              <a:t>Petrykivsky</a:t>
            </a:r>
            <a:r>
              <a:rPr lang="en-US" sz="3200" dirty="0" smtClean="0">
                <a:ln>
                  <a:solidFill>
                    <a:schemeClr val="bg1"/>
                  </a:solidFill>
                </a:ln>
                <a:solidFill>
                  <a:schemeClr val="bg1"/>
                </a:solidFill>
              </a:rPr>
              <a:t> painting or “</a:t>
            </a:r>
            <a:r>
              <a:rPr lang="en-US" sz="3200" dirty="0" err="1" smtClean="0">
                <a:ln>
                  <a:solidFill>
                    <a:schemeClr val="bg1"/>
                  </a:solidFill>
                </a:ln>
                <a:solidFill>
                  <a:schemeClr val="bg1"/>
                </a:solidFill>
              </a:rPr>
              <a:t>petrykivka</a:t>
            </a:r>
            <a:r>
              <a:rPr lang="en-US" sz="3200" dirty="0" smtClean="0">
                <a:ln>
                  <a:solidFill>
                    <a:schemeClr val="bg1"/>
                  </a:solidFill>
                </a:ln>
                <a:solidFill>
                  <a:schemeClr val="bg1"/>
                </a:solidFill>
              </a:rPr>
              <a:t>” is traditional Ukrainian decorative painting, which originates from Dnipropetrovsk oblast of Ukraine,Petrykivka village. </a:t>
            </a:r>
            <a:r>
              <a:rPr lang="en-US" sz="3200" dirty="0" err="1" smtClean="0">
                <a:ln>
                  <a:solidFill>
                    <a:schemeClr val="bg1"/>
                  </a:solidFill>
                </a:ln>
                <a:solidFill>
                  <a:schemeClr val="bg1"/>
                </a:solidFill>
              </a:rPr>
              <a:t>Pertykivsky</a:t>
            </a:r>
            <a:r>
              <a:rPr lang="en-US" sz="3200" dirty="0" smtClean="0">
                <a:ln>
                  <a:solidFill>
                    <a:schemeClr val="bg1"/>
                  </a:solidFill>
                </a:ln>
                <a:solidFill>
                  <a:schemeClr val="bg1"/>
                </a:solidFill>
              </a:rPr>
              <a:t> painting traditionally decorated everyday household items, and the earliest samples of it date back to the 17th century.</a:t>
            </a:r>
            <a:endParaRPr lang="ru-RU" sz="3200" dirty="0">
              <a:ln>
                <a:solidFill>
                  <a:schemeClr val="bg1"/>
                </a:solidFill>
              </a:ln>
              <a:solidFill>
                <a:schemeClr val="bg1"/>
              </a:solidFill>
            </a:endParaRPr>
          </a:p>
        </p:txBody>
      </p:sp>
      <p:pic>
        <p:nvPicPr>
          <p:cNvPr id="4" name="Рисунок 3" descr="96839522_0_1ed5b_59ad7a78_L.jpg"/>
          <p:cNvPicPr>
            <a:picLocks noChangeAspect="1"/>
          </p:cNvPicPr>
          <p:nvPr/>
        </p:nvPicPr>
        <p:blipFill>
          <a:blip r:embed="rId2" cstate="print"/>
          <a:stretch>
            <a:fillRect/>
          </a:stretch>
        </p:blipFill>
        <p:spPr>
          <a:xfrm>
            <a:off x="251520" y="3356993"/>
            <a:ext cx="4464496" cy="3169792"/>
          </a:xfrm>
          <a:prstGeom prst="rect">
            <a:avLst/>
          </a:prstGeom>
        </p:spPr>
      </p:pic>
      <p:pic>
        <p:nvPicPr>
          <p:cNvPr id="5" name="Рисунок 4" descr="3-2.jpg"/>
          <p:cNvPicPr>
            <a:picLocks noChangeAspect="1"/>
          </p:cNvPicPr>
          <p:nvPr/>
        </p:nvPicPr>
        <p:blipFill>
          <a:blip r:embed="rId3" cstate="print"/>
          <a:stretch>
            <a:fillRect/>
          </a:stretch>
        </p:blipFill>
        <p:spPr>
          <a:xfrm>
            <a:off x="5220072" y="3284984"/>
            <a:ext cx="3355562" cy="3322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143000"/>
          </a:xfrm>
        </p:spPr>
        <p:txBody>
          <a:bodyPr>
            <a:normAutofit fontScale="90000"/>
          </a:bodyPr>
          <a:lstStyle/>
          <a:p>
            <a:r>
              <a:rPr lang="en-US" dirty="0" smtClean="0">
                <a:solidFill>
                  <a:schemeClr val="bg1"/>
                </a:solidFill>
              </a:rPr>
              <a:t>The distinctive features of this handicraft are the patterns, unusual technique and white background.</a:t>
            </a:r>
            <a:endParaRPr lang="ru-RU" dirty="0">
              <a:solidFill>
                <a:schemeClr val="bg1"/>
              </a:solidFill>
            </a:endParaRPr>
          </a:p>
        </p:txBody>
      </p:sp>
      <p:pic>
        <p:nvPicPr>
          <p:cNvPr id="4" name="Рисунок 3" descr="422242.jpg"/>
          <p:cNvPicPr>
            <a:picLocks noChangeAspect="1"/>
          </p:cNvPicPr>
          <p:nvPr/>
        </p:nvPicPr>
        <p:blipFill>
          <a:blip r:embed="rId2" cstate="print"/>
          <a:stretch>
            <a:fillRect/>
          </a:stretch>
        </p:blipFill>
        <p:spPr>
          <a:xfrm>
            <a:off x="395536" y="2924944"/>
            <a:ext cx="4536663" cy="3478108"/>
          </a:xfrm>
          <a:prstGeom prst="rect">
            <a:avLst/>
          </a:prstGeom>
        </p:spPr>
      </p:pic>
      <p:pic>
        <p:nvPicPr>
          <p:cNvPr id="5" name="Рисунок 4" descr="0_29aa8_d7c62bb6_XL.jpg"/>
          <p:cNvPicPr>
            <a:picLocks noChangeAspect="1"/>
          </p:cNvPicPr>
          <p:nvPr/>
        </p:nvPicPr>
        <p:blipFill>
          <a:blip r:embed="rId3" cstate="print"/>
          <a:stretch>
            <a:fillRect/>
          </a:stretch>
        </p:blipFill>
        <p:spPr>
          <a:xfrm>
            <a:off x="5652120" y="2371928"/>
            <a:ext cx="2946360" cy="4262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 presetClass="entr" presetSubtype="1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lstStyle/>
          <a:p>
            <a:r>
              <a:rPr lang="en-US" dirty="0" smtClean="0">
                <a:solidFill>
                  <a:schemeClr val="bg1"/>
                </a:solidFill>
              </a:rPr>
              <a:t>Of the three elders </a:t>
            </a:r>
            <a:r>
              <a:rPr lang="en-US" dirty="0" err="1" smtClean="0">
                <a:solidFill>
                  <a:schemeClr val="bg1"/>
                </a:solidFill>
              </a:rPr>
              <a:t>Petrikivsky</a:t>
            </a:r>
            <a:r>
              <a:rPr lang="en-US" dirty="0" smtClean="0">
                <a:solidFill>
                  <a:schemeClr val="bg1"/>
                </a:solidFill>
              </a:rPr>
              <a:t> </a:t>
            </a:r>
            <a:r>
              <a:rPr lang="en-US" dirty="0" err="1" smtClean="0">
                <a:solidFill>
                  <a:schemeClr val="bg1"/>
                </a:solidFill>
              </a:rPr>
              <a:t>Pilipenko</a:t>
            </a:r>
            <a:r>
              <a:rPr lang="en-US" dirty="0" smtClean="0">
                <a:solidFill>
                  <a:schemeClr val="bg1"/>
                </a:solidFill>
              </a:rPr>
              <a:t> Irina </a:t>
            </a:r>
            <a:r>
              <a:rPr lang="en-US" dirty="0" err="1" smtClean="0">
                <a:solidFill>
                  <a:schemeClr val="bg1"/>
                </a:solidFill>
              </a:rPr>
              <a:t>Ulyanivna</a:t>
            </a:r>
            <a:r>
              <a:rPr lang="en-US" dirty="0" smtClean="0">
                <a:solidFill>
                  <a:schemeClr val="bg1"/>
                </a:solidFill>
              </a:rPr>
              <a:t> most traditional.</a:t>
            </a:r>
            <a:endParaRPr lang="ru-RU" dirty="0">
              <a:solidFill>
                <a:schemeClr val="bg1"/>
              </a:solidFill>
            </a:endParaRPr>
          </a:p>
        </p:txBody>
      </p:sp>
      <p:pic>
        <p:nvPicPr>
          <p:cNvPr id="4" name="Рисунок 3" descr="10.jpg"/>
          <p:cNvPicPr>
            <a:picLocks noChangeAspect="1"/>
          </p:cNvPicPr>
          <p:nvPr/>
        </p:nvPicPr>
        <p:blipFill>
          <a:blip r:embed="rId2" cstate="print"/>
          <a:stretch>
            <a:fillRect/>
          </a:stretch>
        </p:blipFill>
        <p:spPr>
          <a:xfrm>
            <a:off x="323528" y="2852936"/>
            <a:ext cx="4755457" cy="3672408"/>
          </a:xfrm>
          <a:prstGeom prst="rect">
            <a:avLst/>
          </a:prstGeom>
        </p:spPr>
      </p:pic>
      <p:pic>
        <p:nvPicPr>
          <p:cNvPr id="6" name="Рисунок 5" descr="5.jpg"/>
          <p:cNvPicPr>
            <a:picLocks noChangeAspect="1"/>
          </p:cNvPicPr>
          <p:nvPr/>
        </p:nvPicPr>
        <p:blipFill>
          <a:blip r:embed="rId3" cstate="print"/>
          <a:stretch>
            <a:fillRect/>
          </a:stretch>
        </p:blipFill>
        <p:spPr>
          <a:xfrm>
            <a:off x="5796136" y="2492896"/>
            <a:ext cx="2887068" cy="4149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t g.jpg"/>
          <p:cNvPicPr>
            <a:picLocks noChangeAspect="1"/>
          </p:cNvPicPr>
          <p:nvPr/>
        </p:nvPicPr>
        <p:blipFill>
          <a:blip r:embed="rId2" cstate="print"/>
          <a:stretch>
            <a:fillRect/>
          </a:stretch>
        </p:blipFill>
        <p:spPr>
          <a:xfrm>
            <a:off x="4572000" y="3789040"/>
            <a:ext cx="4232993" cy="2924944"/>
          </a:xfrm>
          <a:prstGeom prst="rect">
            <a:avLst/>
          </a:prstGeom>
        </p:spPr>
      </p:pic>
      <p:pic>
        <p:nvPicPr>
          <p:cNvPr id="4" name="Рисунок 3" descr="buket-vaza.jpg"/>
          <p:cNvPicPr>
            <a:picLocks noChangeAspect="1"/>
          </p:cNvPicPr>
          <p:nvPr/>
        </p:nvPicPr>
        <p:blipFill>
          <a:blip r:embed="rId3" cstate="print"/>
          <a:stretch>
            <a:fillRect/>
          </a:stretch>
        </p:blipFill>
        <p:spPr>
          <a:xfrm>
            <a:off x="179512" y="3645024"/>
            <a:ext cx="3995936" cy="2996952"/>
          </a:xfrm>
          <a:prstGeom prst="rect">
            <a:avLst/>
          </a:prstGeom>
        </p:spPr>
      </p:pic>
      <p:sp>
        <p:nvSpPr>
          <p:cNvPr id="2" name="Заголовок 1"/>
          <p:cNvSpPr>
            <a:spLocks noGrp="1"/>
          </p:cNvSpPr>
          <p:nvPr>
            <p:ph type="title"/>
          </p:nvPr>
        </p:nvSpPr>
        <p:spPr>
          <a:xfrm>
            <a:off x="357158" y="0"/>
            <a:ext cx="8424936" cy="4296540"/>
          </a:xfrm>
        </p:spPr>
        <p:txBody>
          <a:bodyPr>
            <a:normAutofit fontScale="90000"/>
          </a:bodyPr>
          <a:lstStyle/>
          <a:p>
            <a:r>
              <a:rPr lang="en-US" dirty="0" smtClean="0">
                <a:ln>
                  <a:solidFill>
                    <a:schemeClr val="bg1"/>
                  </a:solidFill>
                </a:ln>
                <a:solidFill>
                  <a:schemeClr val="bg1"/>
                </a:solidFill>
              </a:rPr>
              <a:t>Striking fine artistic taste and artistic skill Tatiana </a:t>
            </a:r>
            <a:r>
              <a:rPr lang="en-US" dirty="0" err="1" smtClean="0">
                <a:ln>
                  <a:solidFill>
                    <a:schemeClr val="bg1"/>
                  </a:solidFill>
                </a:ln>
                <a:solidFill>
                  <a:schemeClr val="bg1"/>
                </a:solidFill>
              </a:rPr>
              <a:t>Paty</a:t>
            </a:r>
            <a:r>
              <a:rPr lang="en-US" dirty="0" smtClean="0">
                <a:ln>
                  <a:solidFill>
                    <a:schemeClr val="bg1"/>
                  </a:solidFill>
                </a:ln>
                <a:solidFill>
                  <a:schemeClr val="bg1"/>
                </a:solidFill>
              </a:rPr>
              <a:t>, which "by eye", but his masterly created the paradise bush with simple field and garden flowers, rose from snags and strawberries</a:t>
            </a:r>
            <a:r>
              <a:rPr lang="en-US" dirty="0" smtClean="0"/>
              <a:t/>
            </a:r>
            <a:br>
              <a:rPr lang="en-US"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5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Tree>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1340768"/>
            <a:ext cx="9144000" cy="3416320"/>
          </a:xfrm>
          <a:prstGeom prst="rect">
            <a:avLst/>
          </a:prstGeom>
          <a:noFill/>
        </p:spPr>
        <p:txBody>
          <a:bodyPr wrap="square" lIns="91440" tIns="45720" rIns="91440" bIns="45720">
            <a:spAutoFit/>
          </a:bodyPr>
          <a:lstStyle/>
          <a:p>
            <a:pPr algn="ctr"/>
            <a:r>
              <a:rPr lang="en-US" sz="7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 </a:t>
            </a:r>
          </a:p>
          <a:p>
            <a:pPr algn="ctr"/>
            <a:r>
              <a:rPr lang="en-US" sz="7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for your </a:t>
            </a:r>
          </a:p>
          <a:p>
            <a:pPr algn="ctr"/>
            <a:r>
              <a:rPr lang="en-US" sz="7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attention.</a:t>
            </a:r>
            <a:endParaRPr lang="ru-RU" sz="7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71</Words>
  <Application>Microsoft Office PowerPoint</Application>
  <PresentationFormat>Экран (4:3)</PresentationFormat>
  <Paragraphs>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Petrykivsky Painting</vt:lpstr>
      <vt:lpstr>Petrykivsky painting or “petrykivka” is traditional Ukrainian decorative painting, which originates from Dnipropetrovsk oblast of Ukraine,Petrykivka village. Pertykivsky painting traditionally decorated everyday household items, and the earliest samples of it date back to the 17th century.</vt:lpstr>
      <vt:lpstr>The distinctive features of this handicraft are the patterns, unusual technique and white background.</vt:lpstr>
      <vt:lpstr>Of the three elders Petrikivsky Pilipenko Irina Ulyanivna most traditional.</vt:lpstr>
      <vt:lpstr>Striking fine artistic taste and artistic skill Tatiana Paty, which "by eye", but his masterly created the paradise bush with simple field and garden flowers, rose from snags and strawberries </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Petrykivsky Painting</dc:title>
  <dc:creator>Lena</dc:creator>
  <cp:lastModifiedBy>Таня</cp:lastModifiedBy>
  <cp:revision>9</cp:revision>
  <dcterms:created xsi:type="dcterms:W3CDTF">2014-04-01T18:40:34Z</dcterms:created>
  <dcterms:modified xsi:type="dcterms:W3CDTF">2015-04-27T18:09:35Z</dcterms:modified>
</cp:coreProperties>
</file>