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56" r:id="rId2"/>
    <p:sldId id="257" r:id="rId3"/>
    <p:sldId id="264" r:id="rId4"/>
    <p:sldId id="258" r:id="rId5"/>
    <p:sldId id="265" r:id="rId6"/>
    <p:sldId id="259" r:id="rId7"/>
    <p:sldId id="266" r:id="rId8"/>
    <p:sldId id="260" r:id="rId9"/>
    <p:sldId id="267" r:id="rId10"/>
    <p:sldId id="261" r:id="rId11"/>
    <p:sldId id="268" r:id="rId12"/>
    <p:sldId id="262" r:id="rId13"/>
    <p:sldId id="263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33" autoAdjust="0"/>
    <p:restoredTop sz="94660"/>
  </p:normalViewPr>
  <p:slideViewPr>
    <p:cSldViewPr snapToGrid="0">
      <p:cViewPr>
        <p:scale>
          <a:sx n="81" d="100"/>
          <a:sy n="81" d="100"/>
        </p:scale>
        <p:origin x="-216" y="-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5269" y="1122363"/>
            <a:ext cx="9001462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5269" y="3602038"/>
            <a:ext cx="900146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39676-125C-40EE-A89F-D64461E24D30}" type="datetimeFigureOut">
              <a:rPr lang="ru-RU" smtClean="0"/>
              <a:t>17.02.2015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9D497-8EC2-4DED-978B-4C157F63C4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13846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289372"/>
            <a:ext cx="10367564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3806" y="621321"/>
            <a:ext cx="10367564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65998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39676-125C-40EE-A89F-D64461E24D30}" type="datetimeFigureOut">
              <a:rPr lang="ru-RU" smtClean="0"/>
              <a:t>17.02.2015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9D497-8EC2-4DED-978B-4C157F63C4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12616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204820"/>
            <a:ext cx="1035376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39676-125C-40EE-A89F-D64461E24D30}" type="datetimeFigureOut">
              <a:rPr lang="ru-RU" smtClean="0"/>
              <a:t>17.02.2015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9D497-8EC2-4DED-978B-4C157F63C4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54959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04821"/>
            <a:ext cx="1035376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39676-125C-40EE-A89F-D64461E24D30}" type="datetimeFigureOut">
              <a:rPr lang="ru-RU" smtClean="0"/>
              <a:t>17.02.2015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9D497-8EC2-4DED-978B-4C157F63C4DE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836612" y="73524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57956" y="297209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125653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2126942"/>
            <a:ext cx="10355327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650556"/>
            <a:ext cx="10353763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39676-125C-40EE-A89F-D64461E24D30}" type="datetimeFigureOut">
              <a:rPr lang="ru-RU" smtClean="0"/>
              <a:t>17.02.2015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9D497-8EC2-4DED-978B-4C157F63C4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15769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2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4" y="2088319"/>
            <a:ext cx="3298956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4" y="2911624"/>
            <a:ext cx="329895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4878" y="2088320"/>
            <a:ext cx="329855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4878" y="2911624"/>
            <a:ext cx="329982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088320"/>
            <a:ext cx="3291211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6346" y="2911624"/>
            <a:ext cx="329121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39676-125C-40EE-A89F-D64461E24D30}" type="datetimeFigureOut">
              <a:rPr lang="ru-RU" smtClean="0"/>
              <a:t>17.02.2015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9D497-8EC2-4DED-978B-4C157F63C4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20156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4195899"/>
            <a:ext cx="329895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92020" y="2298987"/>
            <a:ext cx="2940050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772161"/>
            <a:ext cx="3298955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01" y="4195899"/>
            <a:ext cx="3298983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98987"/>
            <a:ext cx="293052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72160"/>
            <a:ext cx="3300336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423" y="4195899"/>
            <a:ext cx="3289900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52803" y="2298987"/>
            <a:ext cx="2932113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298" y="4772161"/>
            <a:ext cx="3294258" cy="1019037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39676-125C-40EE-A89F-D64461E24D30}" type="datetimeFigureOut">
              <a:rPr lang="ru-RU" smtClean="0"/>
              <a:t>17.02.2015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9D497-8EC2-4DED-978B-4C157F63C4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48400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39676-125C-40EE-A89F-D64461E24D30}" type="datetimeFigureOut">
              <a:rPr lang="ru-RU" smtClean="0"/>
              <a:t>17.02.2015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9D497-8EC2-4DED-978B-4C157F63C4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64332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599"/>
            <a:ext cx="254265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4" y="609599"/>
            <a:ext cx="7658705" cy="51816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39676-125C-40EE-A89F-D64461E24D30}" type="datetimeFigureOut">
              <a:rPr lang="ru-RU" smtClean="0"/>
              <a:t>17.02.2015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9D497-8EC2-4DED-978B-4C157F63C4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65396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39676-125C-40EE-A89F-D64461E24D30}" type="datetimeFigureOut">
              <a:rPr lang="ru-RU" smtClean="0"/>
              <a:t>17.02.2015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9D497-8EC2-4DED-978B-4C157F63C4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6801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9244" y="657226"/>
            <a:ext cx="9733512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9244" y="3602038"/>
            <a:ext cx="9733512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39676-125C-40EE-A89F-D64461E24D30}" type="datetimeFigureOut">
              <a:rPr lang="ru-RU" smtClean="0"/>
              <a:t>17.02.2015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9D497-8EC2-4DED-978B-4C157F63C4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39909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88319"/>
            <a:ext cx="5106004" cy="370288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3403" y="2088319"/>
            <a:ext cx="5094154" cy="370288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39676-125C-40EE-A89F-D64461E24D30}" type="datetimeFigureOut">
              <a:rPr lang="ru-RU" smtClean="0"/>
              <a:t>17.02.2015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9D497-8EC2-4DED-978B-4C157F63C4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28046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804" y="2088320"/>
            <a:ext cx="4879199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3795" y="2912232"/>
            <a:ext cx="5107208" cy="287896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2003" y="2088320"/>
            <a:ext cx="4865554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912232"/>
            <a:ext cx="5095357" cy="287896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39676-125C-40EE-A89F-D64461E24D30}" type="datetimeFigureOut">
              <a:rPr lang="ru-RU" smtClean="0"/>
              <a:t>17.02.2015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9D497-8EC2-4DED-978B-4C157F63C4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79952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39676-125C-40EE-A89F-D64461E24D30}" type="datetimeFigureOut">
              <a:rPr lang="ru-RU" smtClean="0"/>
              <a:t>17.02.2015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9D497-8EC2-4DED-978B-4C157F63C4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65226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39676-125C-40EE-A89F-D64461E24D30}" type="datetimeFigureOut">
              <a:rPr lang="ru-RU" smtClean="0"/>
              <a:t>17.02.2015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9D497-8EC2-4DED-978B-4C157F63C4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46895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8" y="609600"/>
            <a:ext cx="3932237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8064" y="609600"/>
            <a:ext cx="6189492" cy="5181600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228" y="2971800"/>
            <a:ext cx="3932237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39676-125C-40EE-A89F-D64461E24D30}" type="datetimeFigureOut">
              <a:rPr lang="ru-RU" smtClean="0"/>
              <a:t>17.02.2015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9D497-8EC2-4DED-978B-4C157F63C4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77750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7" y="609600"/>
            <a:ext cx="592977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4" y="758881"/>
            <a:ext cx="3255356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971800"/>
            <a:ext cx="5934950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39676-125C-40EE-A89F-D64461E24D30}" type="datetimeFigureOut">
              <a:rPr lang="ru-RU" smtClean="0"/>
              <a:t>17.02.2015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9D497-8EC2-4DED-978B-4C157F63C4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00704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microsoft.com/office/2007/relationships/hdphoto" Target="../media/hdphoto1.wdp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alphaModFix amt="67000"/>
            <a:duotone>
              <a:schemeClr val="accent6">
                <a:shade val="45000"/>
                <a:satMod val="135000"/>
              </a:schemeClr>
              <a:prstClr val="white"/>
            </a:duotone>
            <a:lum/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sharpenSoften amount="64000"/>
                    </a14:imgEffect>
                    <a14:imgEffect>
                      <a14:colorTemperature colorTemp="4700"/>
                    </a14:imgEffect>
                    <a14:imgEffect>
                      <a14:saturation sat="288000"/>
                    </a14:imgEffect>
                    <a14:imgEffect>
                      <a14:brightnessContrast bright="19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E39676-125C-40EE-A89F-D64461E24D30}" type="datetimeFigureOut">
              <a:rPr lang="ru-RU" smtClean="0"/>
              <a:t>17.02.2015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D9D497-8EC2-4DED-978B-4C157F63C4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043499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  <p:sldLayoutId id="2147483746" r:id="rId14"/>
    <p:sldLayoutId id="2147483747" r:id="rId15"/>
    <p:sldLayoutId id="2147483748" r:id="rId16"/>
    <p:sldLayoutId id="214748374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6.wdp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8.wdp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uk.wikipedia.org/wiki/%D0%97%D0%B0%D0%BB%D1%8C%D1%86%D0%B1%D1%83%D1%80%D0%B3" TargetMode="External"/><Relationship Id="rId2" Type="http://schemas.openxmlformats.org/officeDocument/2006/relationships/hyperlink" Target="http://uk.wikipedia.org/wiki/%D0%A1%D0%BE%D0%B1%D0%BE%D1%80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uk-UA" dirty="0" smtClean="0"/>
              <a:t>Архітектура бароко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uk-UA" dirty="0" smtClean="0"/>
              <a:t>Підготували: Грабенко Анастасія та </a:t>
            </a:r>
            <a:r>
              <a:rPr lang="uk-UA" dirty="0" err="1" smtClean="0"/>
              <a:t>Єремченко</a:t>
            </a:r>
            <a:r>
              <a:rPr lang="uk-UA" smtClean="0"/>
              <a:t> Анна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79046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Бароко</a:t>
            </a:r>
            <a:r>
              <a:rPr lang="ru-RU" dirty="0"/>
              <a:t> </a:t>
            </a:r>
            <a:r>
              <a:rPr lang="ru-RU" dirty="0" err="1"/>
              <a:t>Австрії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28322" y="2560320"/>
            <a:ext cx="5304125" cy="39780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76160" y="1765233"/>
            <a:ext cx="3194304" cy="477318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</p:pic>
      <p:sp>
        <p:nvSpPr>
          <p:cNvPr id="7" name="TextBox 6"/>
          <p:cNvSpPr txBox="1"/>
          <p:nvPr/>
        </p:nvSpPr>
        <p:spPr>
          <a:xfrm>
            <a:off x="4493523" y="2078652"/>
            <a:ext cx="2609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</a:t>
            </a:r>
            <a:r>
              <a:rPr lang="ru-RU" dirty="0" smtClean="0"/>
              <a:t>обор у </a:t>
            </a:r>
            <a:r>
              <a:rPr lang="ru-RU" dirty="0" err="1" smtClean="0"/>
              <a:t>Зальцбурзі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022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Бароко</a:t>
            </a:r>
            <a:r>
              <a:rPr lang="ru-RU" dirty="0"/>
              <a:t> Праги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>
                <a:effectLst/>
              </a:rPr>
              <a:t>Особливо </a:t>
            </a:r>
            <a:r>
              <a:rPr lang="ru-RU" dirty="0" err="1">
                <a:effectLst/>
              </a:rPr>
              <a:t>цікава</a:t>
            </a:r>
            <a:r>
              <a:rPr lang="ru-RU" dirty="0">
                <a:effectLst/>
              </a:rPr>
              <a:t> </a:t>
            </a:r>
            <a:r>
              <a:rPr lang="ru-RU" dirty="0" err="1">
                <a:effectLst/>
              </a:rPr>
              <a:t>історія</a:t>
            </a:r>
            <a:r>
              <a:rPr lang="ru-RU" dirty="0">
                <a:effectLst/>
              </a:rPr>
              <a:t> </a:t>
            </a:r>
            <a:r>
              <a:rPr lang="ru-RU" dirty="0" err="1">
                <a:effectLst/>
              </a:rPr>
              <a:t>виникнення</a:t>
            </a:r>
            <a:r>
              <a:rPr lang="ru-RU" dirty="0">
                <a:effectLst/>
              </a:rPr>
              <a:t> </a:t>
            </a:r>
            <a:r>
              <a:rPr lang="ru-RU" dirty="0" err="1">
                <a:effectLst/>
              </a:rPr>
              <a:t>архітектури</a:t>
            </a:r>
            <a:r>
              <a:rPr lang="ru-RU" dirty="0">
                <a:effectLst/>
              </a:rPr>
              <a:t> </a:t>
            </a:r>
            <a:r>
              <a:rPr lang="ru-RU" dirty="0" err="1">
                <a:effectLst/>
              </a:rPr>
              <a:t>бароко</a:t>
            </a:r>
            <a:r>
              <a:rPr lang="ru-RU" dirty="0">
                <a:effectLst/>
              </a:rPr>
              <a:t> в </a:t>
            </a:r>
            <a:r>
              <a:rPr lang="ru-RU" dirty="0" err="1">
                <a:effectLst/>
              </a:rPr>
              <a:t>місті</a:t>
            </a:r>
            <a:r>
              <a:rPr lang="ru-RU" dirty="0">
                <a:effectLst/>
              </a:rPr>
              <a:t> </a:t>
            </a:r>
            <a:r>
              <a:rPr lang="uk-UA" dirty="0">
                <a:effectLst/>
              </a:rPr>
              <a:t>Прага</a:t>
            </a:r>
            <a:r>
              <a:rPr lang="ru-RU" dirty="0">
                <a:effectLst/>
              </a:rPr>
              <a:t>. </a:t>
            </a:r>
            <a:r>
              <a:rPr lang="uk-UA" dirty="0">
                <a:effectLst/>
              </a:rPr>
              <a:t>Чехію </a:t>
            </a:r>
            <a:r>
              <a:rPr lang="ru-RU" dirty="0" err="1">
                <a:effectLst/>
              </a:rPr>
              <a:t>захопила</a:t>
            </a:r>
            <a:r>
              <a:rPr lang="ru-RU" dirty="0">
                <a:effectLst/>
              </a:rPr>
              <a:t> </a:t>
            </a:r>
            <a:r>
              <a:rPr lang="ru-RU" dirty="0" err="1">
                <a:effectLst/>
              </a:rPr>
              <a:t>Австрійська</a:t>
            </a:r>
            <a:r>
              <a:rPr lang="ru-RU" dirty="0">
                <a:effectLst/>
              </a:rPr>
              <a:t> </a:t>
            </a:r>
            <a:r>
              <a:rPr lang="ru-RU" dirty="0" err="1">
                <a:effectLst/>
              </a:rPr>
              <a:t>імперія</a:t>
            </a:r>
            <a:r>
              <a:rPr lang="ru-RU" dirty="0">
                <a:effectLst/>
              </a:rPr>
              <a:t>, і </a:t>
            </a:r>
            <a:r>
              <a:rPr lang="ru-RU" dirty="0" err="1">
                <a:effectLst/>
              </a:rPr>
              <a:t>бароко</a:t>
            </a:r>
            <a:r>
              <a:rPr lang="ru-RU" dirty="0">
                <a:effectLst/>
              </a:rPr>
              <a:t> в Прагу привезли </a:t>
            </a:r>
            <a:r>
              <a:rPr lang="ru-RU" dirty="0" err="1">
                <a:effectLst/>
              </a:rPr>
              <a:t>завойовники</a:t>
            </a:r>
            <a:r>
              <a:rPr lang="ru-RU" dirty="0">
                <a:effectLst/>
              </a:rPr>
              <a:t>. </a:t>
            </a:r>
          </a:p>
          <a:p>
            <a:r>
              <a:rPr lang="ru-RU" dirty="0" err="1">
                <a:effectLst/>
              </a:rPr>
              <a:t>Зразки</a:t>
            </a:r>
            <a:r>
              <a:rPr lang="ru-RU" dirty="0">
                <a:effectLst/>
              </a:rPr>
              <a:t> </a:t>
            </a:r>
            <a:r>
              <a:rPr lang="ru-RU" dirty="0" err="1">
                <a:effectLst/>
              </a:rPr>
              <a:t>барокових</a:t>
            </a:r>
            <a:r>
              <a:rPr lang="ru-RU" dirty="0">
                <a:effectLst/>
              </a:rPr>
              <a:t> </a:t>
            </a:r>
            <a:r>
              <a:rPr lang="ru-RU" dirty="0" err="1">
                <a:effectLst/>
              </a:rPr>
              <a:t>споруд</a:t>
            </a:r>
            <a:r>
              <a:rPr lang="ru-RU" dirty="0">
                <a:effectLst/>
              </a:rPr>
              <a:t> в </a:t>
            </a:r>
            <a:r>
              <a:rPr lang="ru-RU" dirty="0" err="1">
                <a:effectLst/>
              </a:rPr>
              <a:t>Празі</a:t>
            </a:r>
            <a:r>
              <a:rPr lang="ru-RU" dirty="0">
                <a:effectLst/>
              </a:rPr>
              <a:t> </a:t>
            </a:r>
            <a:r>
              <a:rPr lang="ru-RU" dirty="0" err="1">
                <a:effectLst/>
              </a:rPr>
              <a:t>обмежувались</a:t>
            </a:r>
            <a:r>
              <a:rPr lang="ru-RU" dirty="0">
                <a:effectLst/>
              </a:rPr>
              <a:t> </a:t>
            </a:r>
            <a:r>
              <a:rPr lang="ru-RU" dirty="0" err="1">
                <a:effectLst/>
              </a:rPr>
              <a:t>спочатку</a:t>
            </a:r>
            <a:r>
              <a:rPr lang="ru-RU" dirty="0">
                <a:effectLst/>
              </a:rPr>
              <a:t> </a:t>
            </a:r>
            <a:r>
              <a:rPr lang="ru-RU" dirty="0" err="1">
                <a:effectLst/>
              </a:rPr>
              <a:t>поодинакими</a:t>
            </a:r>
            <a:r>
              <a:rPr lang="ru-RU" dirty="0">
                <a:effectLst/>
              </a:rPr>
              <a:t> палацами та церквами. </a:t>
            </a:r>
            <a:r>
              <a:rPr lang="ru-RU" dirty="0" err="1">
                <a:effectLst/>
              </a:rPr>
              <a:t>Середньовічне</a:t>
            </a:r>
            <a:r>
              <a:rPr lang="ru-RU" dirty="0">
                <a:effectLst/>
              </a:rPr>
              <a:t> </a:t>
            </a:r>
            <a:r>
              <a:rPr lang="ru-RU" dirty="0" err="1">
                <a:effectLst/>
              </a:rPr>
              <a:t>планування</a:t>
            </a:r>
            <a:r>
              <a:rPr lang="ru-RU" dirty="0">
                <a:effectLst/>
              </a:rPr>
              <a:t> Праги не </a:t>
            </a:r>
            <a:r>
              <a:rPr lang="ru-RU" dirty="0" err="1">
                <a:effectLst/>
              </a:rPr>
              <a:t>постраждало</a:t>
            </a:r>
            <a:r>
              <a:rPr lang="ru-RU" dirty="0">
                <a:effectLst/>
              </a:rPr>
              <a:t> . Але в </a:t>
            </a:r>
            <a:r>
              <a:rPr lang="ru-RU" dirty="0" err="1">
                <a:effectLst/>
              </a:rPr>
              <a:t>місті</a:t>
            </a:r>
            <a:r>
              <a:rPr lang="ru-RU" dirty="0">
                <a:effectLst/>
              </a:rPr>
              <a:t> </a:t>
            </a:r>
            <a:r>
              <a:rPr lang="ru-RU" dirty="0" err="1">
                <a:effectLst/>
              </a:rPr>
              <a:t>з'явились</a:t>
            </a:r>
            <a:r>
              <a:rPr lang="ru-RU" dirty="0">
                <a:effectLst/>
              </a:rPr>
              <a:t> </a:t>
            </a:r>
            <a:r>
              <a:rPr lang="ru-RU" dirty="0" err="1">
                <a:effectLst/>
              </a:rPr>
              <a:t>виразні</a:t>
            </a:r>
            <a:r>
              <a:rPr lang="ru-RU" dirty="0">
                <a:effectLst/>
              </a:rPr>
              <a:t> </a:t>
            </a:r>
            <a:r>
              <a:rPr lang="ru-RU" dirty="0" err="1">
                <a:effectLst/>
              </a:rPr>
              <a:t>архітектурні</a:t>
            </a:r>
            <a:r>
              <a:rPr lang="ru-RU" dirty="0">
                <a:effectLst/>
              </a:rPr>
              <a:t> </a:t>
            </a:r>
            <a:r>
              <a:rPr lang="ru-RU" dirty="0" err="1">
                <a:effectLst/>
              </a:rPr>
              <a:t>домінанти</a:t>
            </a:r>
            <a:r>
              <a:rPr lang="ru-RU" dirty="0">
                <a:effectLst/>
              </a:rPr>
              <a:t>, </a:t>
            </a:r>
            <a:r>
              <a:rPr lang="ru-RU" dirty="0" err="1">
                <a:effectLst/>
              </a:rPr>
              <a:t>що</a:t>
            </a:r>
            <a:r>
              <a:rPr lang="ru-RU" dirty="0">
                <a:effectLst/>
              </a:rPr>
              <a:t> </a:t>
            </a:r>
            <a:r>
              <a:rPr lang="ru-RU" dirty="0" err="1">
                <a:effectLst/>
              </a:rPr>
              <a:t>надали</a:t>
            </a:r>
            <a:r>
              <a:rPr lang="ru-RU" dirty="0">
                <a:effectLst/>
              </a:rPr>
              <a:t> </a:t>
            </a:r>
            <a:r>
              <a:rPr lang="ru-RU" dirty="0" err="1">
                <a:effectLst/>
              </a:rPr>
              <a:t>місту</a:t>
            </a:r>
            <a:r>
              <a:rPr lang="ru-RU" dirty="0">
                <a:effectLst/>
              </a:rPr>
              <a:t> </a:t>
            </a:r>
            <a:r>
              <a:rPr lang="ru-RU" dirty="0" err="1">
                <a:effectLst/>
              </a:rPr>
              <a:t>значного</a:t>
            </a:r>
            <a:r>
              <a:rPr lang="ru-RU" dirty="0">
                <a:effectLst/>
              </a:rPr>
              <a:t> </a:t>
            </a:r>
            <a:r>
              <a:rPr lang="ru-RU" dirty="0" err="1">
                <a:effectLst/>
              </a:rPr>
              <a:t>художнього</a:t>
            </a:r>
            <a:r>
              <a:rPr lang="ru-RU" dirty="0">
                <a:effectLst/>
              </a:rPr>
              <a:t> </a:t>
            </a:r>
            <a:r>
              <a:rPr lang="ru-RU" dirty="0" err="1">
                <a:effectLst/>
              </a:rPr>
              <a:t>забарвлення</a:t>
            </a:r>
            <a:r>
              <a:rPr lang="uk-UA" dirty="0">
                <a:effectLst/>
              </a:rPr>
              <a:t>. Видатним зразком архітектури бароко в Празі став </a:t>
            </a:r>
            <a:r>
              <a:rPr lang="uk-UA" u="sng" dirty="0" err="1" smtClean="0">
                <a:effectLst/>
              </a:rPr>
              <a:t>Валдштейнський</a:t>
            </a:r>
            <a:r>
              <a:rPr lang="uk-UA" u="sng" dirty="0" smtClean="0">
                <a:effectLst/>
              </a:rPr>
              <a:t> палац</a:t>
            </a:r>
            <a:r>
              <a:rPr lang="uk-UA" dirty="0" smtClean="0">
                <a:effectLst/>
              </a:rPr>
              <a:t>, </a:t>
            </a:r>
            <a:r>
              <a:rPr lang="uk-UA" dirty="0">
                <a:effectLst/>
              </a:rPr>
              <a:t>над яким плідно попрацювало одразу декілька архітекторів-італійців, серед яких </a:t>
            </a:r>
            <a:r>
              <a:rPr lang="uk-UA" dirty="0" err="1">
                <a:effectLst/>
              </a:rPr>
              <a:t>Джованні</a:t>
            </a:r>
            <a:r>
              <a:rPr lang="uk-UA" dirty="0">
                <a:effectLst/>
              </a:rPr>
              <a:t> </a:t>
            </a:r>
            <a:r>
              <a:rPr lang="uk-UA" dirty="0" err="1">
                <a:effectLst/>
              </a:rPr>
              <a:t>П'єроні</a:t>
            </a:r>
            <a:r>
              <a:rPr lang="uk-UA" dirty="0">
                <a:effectLst/>
              </a:rPr>
              <a:t>, </a:t>
            </a:r>
            <a:r>
              <a:rPr lang="uk-UA" dirty="0" err="1">
                <a:effectLst/>
              </a:rPr>
              <a:t>Андреа</a:t>
            </a:r>
            <a:r>
              <a:rPr lang="uk-UA" dirty="0">
                <a:effectLst/>
              </a:rPr>
              <a:t> </a:t>
            </a:r>
            <a:r>
              <a:rPr lang="uk-UA" dirty="0" err="1">
                <a:effectLst/>
              </a:rPr>
              <a:t>Спецца</a:t>
            </a:r>
            <a:r>
              <a:rPr lang="uk-UA" dirty="0">
                <a:effectLst/>
              </a:rPr>
              <a:t>, Ніколо </a:t>
            </a:r>
            <a:r>
              <a:rPr lang="uk-UA" dirty="0" err="1">
                <a:effectLst/>
              </a:rPr>
              <a:t>Себрегонді</a:t>
            </a:r>
            <a:r>
              <a:rPr lang="uk-UA" dirty="0">
                <a:effectLst/>
              </a:rPr>
              <a:t>. </a:t>
            </a:r>
            <a:endParaRPr lang="ru-RU" dirty="0">
              <a:effectLst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340564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Бароко</a:t>
            </a:r>
            <a:r>
              <a:rPr lang="ru-RU" dirty="0"/>
              <a:t> Праги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5518" y="1826192"/>
            <a:ext cx="5017956" cy="373335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41643" y="1826192"/>
            <a:ext cx="5630413" cy="42210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</p:pic>
      <p:sp>
        <p:nvSpPr>
          <p:cNvPr id="6" name="TextBox 5"/>
          <p:cNvSpPr txBox="1"/>
          <p:nvPr/>
        </p:nvSpPr>
        <p:spPr>
          <a:xfrm>
            <a:off x="715518" y="5677900"/>
            <a:ext cx="50179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/>
              <a:t>Валдштейнський</a:t>
            </a:r>
            <a:r>
              <a:rPr lang="ru-RU" dirty="0" smtClean="0"/>
              <a:t> палац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31160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962150" y="2455271"/>
            <a:ext cx="6145786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/>
            </a:prstTxWarp>
            <a:spAutoFit/>
          </a:bodyPr>
          <a:lstStyle/>
          <a:p>
            <a:pPr algn="ctr"/>
            <a:r>
              <a:rPr lang="ru-RU" sz="5400" b="1" i="1" cap="none" spc="0" dirty="0" err="1" smtClean="0">
                <a:ln w="12700">
                  <a:solidFill>
                    <a:schemeClr val="accent6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bg1">
                    <a:lumMod val="75000"/>
                    <a:lumOff val="25000"/>
                  </a:schemeClr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Дякуємо</a:t>
            </a:r>
            <a:r>
              <a:rPr lang="ru-RU" sz="5400" b="1" i="1" cap="none" spc="0" dirty="0" smtClean="0">
                <a:ln w="12700">
                  <a:solidFill>
                    <a:schemeClr val="accent6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bg1">
                    <a:lumMod val="75000"/>
                    <a:lumOff val="25000"/>
                  </a:schemeClr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за </a:t>
            </a:r>
            <a:r>
              <a:rPr lang="ru-RU" sz="5400" b="1" i="1" cap="none" spc="0" dirty="0" err="1" smtClean="0">
                <a:ln w="12700">
                  <a:solidFill>
                    <a:schemeClr val="accent6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bg1">
                    <a:lumMod val="75000"/>
                    <a:lumOff val="25000"/>
                  </a:schemeClr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увагу</a:t>
            </a:r>
            <a:r>
              <a:rPr lang="ru-RU" sz="5400" b="1" i="1" cap="none" spc="0" dirty="0" smtClean="0">
                <a:ln w="12700">
                  <a:solidFill>
                    <a:schemeClr val="accent6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bg1">
                    <a:lumMod val="75000"/>
                    <a:lumOff val="25000"/>
                  </a:schemeClr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!</a:t>
            </a:r>
            <a:endParaRPr lang="ru-RU" sz="5400" b="1" i="1" cap="none" spc="0" dirty="0">
              <a:ln w="12700">
                <a:solidFill>
                  <a:schemeClr val="accent6">
                    <a:lumMod val="60000"/>
                    <a:lumOff val="40000"/>
                  </a:schemeClr>
                </a:solidFill>
                <a:prstDash val="solid"/>
              </a:ln>
              <a:solidFill>
                <a:schemeClr val="bg1">
                  <a:lumMod val="75000"/>
                  <a:lumOff val="25000"/>
                </a:schemeClr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69087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Архітектура </a:t>
            </a:r>
            <a:r>
              <a:rPr lang="ru-RU" dirty="0" err="1"/>
              <a:t>бароко</a:t>
            </a:r>
            <a:r>
              <a:rPr lang="ru-RU" dirty="0"/>
              <a:t>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uk-UA" b="1" u="sng" dirty="0" smtClean="0"/>
              <a:t>Архітектура бароко </a:t>
            </a:r>
            <a:r>
              <a:rPr lang="uk-UA" dirty="0" smtClean="0"/>
              <a:t>– період в розвитку архітектури країн Західної Європи і Америки (особливо в Центральній та Південній), що почався в кінці 16 століття і завершився в кінці 18-го. </a:t>
            </a:r>
          </a:p>
          <a:p>
            <a:r>
              <a:rPr lang="uk-UA" b="1" dirty="0" smtClean="0"/>
              <a:t>Характерні риси</a:t>
            </a:r>
          </a:p>
          <a:p>
            <a:pPr marL="0" indent="0">
              <a:buNone/>
            </a:pPr>
            <a:r>
              <a:rPr lang="uk-UA" dirty="0" smtClean="0"/>
              <a:t>  1. Гра світла і тіні</a:t>
            </a:r>
          </a:p>
          <a:p>
            <a:pPr marL="0" indent="0">
              <a:buNone/>
            </a:pPr>
            <a:r>
              <a:rPr lang="uk-UA" dirty="0" smtClean="0"/>
              <a:t>  2. Ускладненість планів</a:t>
            </a:r>
          </a:p>
          <a:p>
            <a:pPr marL="0" indent="0">
              <a:buNone/>
            </a:pPr>
            <a:r>
              <a:rPr lang="uk-UA" dirty="0" smtClean="0"/>
              <a:t>  3. Ясності класичних форм протиставляється витонченість у формоутворенні</a:t>
            </a:r>
          </a:p>
          <a:p>
            <a:pPr marL="0" indent="0">
              <a:buNone/>
            </a:pPr>
            <a:r>
              <a:rPr lang="uk-UA" dirty="0" smtClean="0"/>
              <a:t>  4. Пишність, контрасти матеріалів і фактур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419446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500"/>
                            </p:stCondLst>
                            <p:childTnLst>
                              <p:par>
                                <p:cTn id="4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Бароко</a:t>
            </a:r>
            <a:r>
              <a:rPr lang="ru-RU" dirty="0"/>
              <a:t> </a:t>
            </a:r>
            <a:r>
              <a:rPr lang="ru-RU" dirty="0" err="1"/>
              <a:t>Італії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err="1">
                <a:effectLst/>
              </a:rPr>
              <a:t>Важливою</a:t>
            </a:r>
            <a:r>
              <a:rPr lang="ru-RU" dirty="0">
                <a:effectLst/>
              </a:rPr>
              <a:t> </a:t>
            </a:r>
            <a:r>
              <a:rPr lang="ru-RU" dirty="0" err="1">
                <a:effectLst/>
              </a:rPr>
              <a:t>подією</a:t>
            </a:r>
            <a:r>
              <a:rPr lang="ru-RU" dirty="0">
                <a:effectLst/>
              </a:rPr>
              <a:t> того </a:t>
            </a:r>
            <a:r>
              <a:rPr lang="ru-RU" dirty="0" err="1">
                <a:effectLst/>
              </a:rPr>
              <a:t>періоду</a:t>
            </a:r>
            <a:r>
              <a:rPr lang="ru-RU" dirty="0">
                <a:effectLst/>
              </a:rPr>
              <a:t> в </a:t>
            </a:r>
            <a:r>
              <a:rPr lang="ru-RU" dirty="0" err="1">
                <a:effectLst/>
              </a:rPr>
              <a:t>Римі</a:t>
            </a:r>
            <a:r>
              <a:rPr lang="ru-RU" dirty="0">
                <a:effectLst/>
              </a:rPr>
              <a:t> </a:t>
            </a:r>
            <a:r>
              <a:rPr lang="ru-RU" dirty="0" err="1">
                <a:effectLst/>
              </a:rPr>
              <a:t>було</a:t>
            </a:r>
            <a:r>
              <a:rPr lang="ru-RU" dirty="0">
                <a:effectLst/>
              </a:rPr>
              <a:t> </a:t>
            </a:r>
            <a:r>
              <a:rPr lang="ru-RU" dirty="0" err="1">
                <a:effectLst/>
              </a:rPr>
              <a:t>закінчення</a:t>
            </a:r>
            <a:r>
              <a:rPr lang="ru-RU" dirty="0">
                <a:effectLst/>
              </a:rPr>
              <a:t> </a:t>
            </a:r>
            <a:r>
              <a:rPr lang="ru-RU" dirty="0" err="1">
                <a:effectLst/>
              </a:rPr>
              <a:t>спорудження</a:t>
            </a:r>
            <a:r>
              <a:rPr lang="ru-RU" dirty="0">
                <a:effectLst/>
              </a:rPr>
              <a:t> собору святого Петра. </a:t>
            </a:r>
            <a:r>
              <a:rPr lang="ru-RU" dirty="0" err="1">
                <a:effectLst/>
              </a:rPr>
              <a:t>Цю</a:t>
            </a:r>
            <a:r>
              <a:rPr lang="ru-RU" dirty="0">
                <a:effectLst/>
              </a:rPr>
              <a:t> </a:t>
            </a:r>
            <a:r>
              <a:rPr lang="ru-RU" dirty="0" err="1">
                <a:effectLst/>
              </a:rPr>
              <a:t>будівлю</a:t>
            </a:r>
            <a:r>
              <a:rPr lang="ru-RU" dirty="0">
                <a:effectLst/>
              </a:rPr>
              <a:t> почали </a:t>
            </a:r>
            <a:r>
              <a:rPr lang="ru-RU" dirty="0" err="1">
                <a:effectLst/>
              </a:rPr>
              <a:t>споруджувати</a:t>
            </a:r>
            <a:r>
              <a:rPr lang="ru-RU" dirty="0">
                <a:effectLst/>
              </a:rPr>
              <a:t> </a:t>
            </a:r>
            <a:r>
              <a:rPr lang="ru-RU" dirty="0" err="1">
                <a:effectLst/>
              </a:rPr>
              <a:t>ще</a:t>
            </a:r>
            <a:r>
              <a:rPr lang="ru-RU" dirty="0">
                <a:effectLst/>
              </a:rPr>
              <a:t> в початку XV ст., </a:t>
            </a:r>
            <a:r>
              <a:rPr lang="ru-RU" dirty="0" err="1">
                <a:effectLst/>
              </a:rPr>
              <a:t>архітектором</a:t>
            </a:r>
            <a:r>
              <a:rPr lang="ru-RU" dirty="0">
                <a:effectLst/>
              </a:rPr>
              <a:t> проекту </a:t>
            </a:r>
            <a:r>
              <a:rPr lang="ru-RU" dirty="0" err="1">
                <a:effectLst/>
              </a:rPr>
              <a:t>був</a:t>
            </a:r>
            <a:r>
              <a:rPr lang="ru-RU" dirty="0">
                <a:effectLst/>
              </a:rPr>
              <a:t> </a:t>
            </a:r>
            <a:r>
              <a:rPr lang="ru-RU" dirty="0" err="1">
                <a:effectLst/>
              </a:rPr>
              <a:t>Браманте</a:t>
            </a:r>
            <a:r>
              <a:rPr lang="ru-RU" dirty="0">
                <a:effectLst/>
              </a:rPr>
              <a:t>. Завершив </a:t>
            </a:r>
            <a:r>
              <a:rPr lang="ru-RU" dirty="0" err="1">
                <a:effectLst/>
              </a:rPr>
              <a:t>будівництво</a:t>
            </a:r>
            <a:r>
              <a:rPr lang="ru-RU" dirty="0">
                <a:effectLst/>
              </a:rPr>
              <a:t> собору </a:t>
            </a:r>
            <a:r>
              <a:rPr lang="ru-RU" dirty="0" err="1">
                <a:effectLst/>
              </a:rPr>
              <a:t>вже</a:t>
            </a:r>
            <a:r>
              <a:rPr lang="ru-RU" dirty="0">
                <a:effectLst/>
              </a:rPr>
              <a:t> </a:t>
            </a:r>
            <a:r>
              <a:rPr lang="ru-RU" dirty="0" err="1">
                <a:effectLst/>
              </a:rPr>
              <a:t>Мікеланджело</a:t>
            </a:r>
            <a:r>
              <a:rPr lang="ru-RU" dirty="0">
                <a:effectLst/>
              </a:rPr>
              <a:t>, </a:t>
            </a:r>
            <a:r>
              <a:rPr lang="ru-RU" dirty="0" err="1">
                <a:effectLst/>
              </a:rPr>
              <a:t>який</a:t>
            </a:r>
            <a:r>
              <a:rPr lang="ru-RU" dirty="0">
                <a:effectLst/>
              </a:rPr>
              <a:t> </a:t>
            </a:r>
            <a:r>
              <a:rPr lang="ru-RU" dirty="0" err="1">
                <a:effectLst/>
              </a:rPr>
              <a:t>спроектував</a:t>
            </a:r>
            <a:r>
              <a:rPr lang="ru-RU" dirty="0">
                <a:effectLst/>
              </a:rPr>
              <a:t> купол собору. </a:t>
            </a:r>
            <a:r>
              <a:rPr lang="ru-RU" dirty="0" err="1">
                <a:effectLst/>
              </a:rPr>
              <a:t>Інтер'єр</a:t>
            </a:r>
            <a:r>
              <a:rPr lang="ru-RU" dirty="0">
                <a:effectLst/>
              </a:rPr>
              <a:t> </a:t>
            </a:r>
            <a:r>
              <a:rPr lang="ru-RU" dirty="0" err="1">
                <a:effectLst/>
              </a:rPr>
              <a:t>будівлі</a:t>
            </a:r>
            <a:r>
              <a:rPr lang="ru-RU" dirty="0">
                <a:effectLst/>
              </a:rPr>
              <a:t> </a:t>
            </a:r>
            <a:r>
              <a:rPr lang="ru-RU" dirty="0" err="1">
                <a:effectLst/>
              </a:rPr>
              <a:t>був</a:t>
            </a:r>
            <a:r>
              <a:rPr lang="ru-RU" dirty="0">
                <a:effectLst/>
              </a:rPr>
              <a:t> оформлений </a:t>
            </a:r>
            <a:r>
              <a:rPr lang="ru-RU" dirty="0" err="1">
                <a:effectLst/>
              </a:rPr>
              <a:t>Джані</a:t>
            </a:r>
            <a:r>
              <a:rPr lang="ru-RU" dirty="0">
                <a:effectLst/>
              </a:rPr>
              <a:t> Лоренцо </a:t>
            </a:r>
            <a:r>
              <a:rPr lang="ru-RU" dirty="0" err="1">
                <a:effectLst/>
              </a:rPr>
              <a:t>Берніні</a:t>
            </a:r>
            <a:r>
              <a:rPr lang="ru-RU" dirty="0">
                <a:effectLst/>
              </a:rPr>
              <a:t>. </a:t>
            </a:r>
            <a:r>
              <a:rPr lang="ru-RU" dirty="0" err="1">
                <a:effectLst/>
              </a:rPr>
              <a:t>Його</a:t>
            </a:r>
            <a:r>
              <a:rPr lang="ru-RU" dirty="0">
                <a:effectLst/>
              </a:rPr>
              <a:t> </a:t>
            </a:r>
            <a:r>
              <a:rPr lang="ru-RU" dirty="0" err="1">
                <a:effectLst/>
              </a:rPr>
              <a:t>прикрашала</a:t>
            </a:r>
            <a:r>
              <a:rPr lang="ru-RU" dirty="0">
                <a:effectLst/>
              </a:rPr>
              <a:t> позолочена </a:t>
            </a:r>
            <a:r>
              <a:rPr lang="ru-RU" dirty="0" err="1">
                <a:effectLst/>
              </a:rPr>
              <a:t>ліпнина</a:t>
            </a:r>
            <a:r>
              <a:rPr lang="ru-RU" dirty="0">
                <a:effectLst/>
              </a:rPr>
              <a:t>, </a:t>
            </a:r>
            <a:r>
              <a:rPr lang="ru-RU" dirty="0" err="1">
                <a:effectLst/>
              </a:rPr>
              <a:t>що</a:t>
            </a:r>
            <a:r>
              <a:rPr lang="ru-RU" dirty="0">
                <a:effectLst/>
              </a:rPr>
              <a:t> </a:t>
            </a:r>
            <a:r>
              <a:rPr lang="ru-RU" dirty="0" err="1">
                <a:effectLst/>
              </a:rPr>
              <a:t>знаходиться</a:t>
            </a:r>
            <a:r>
              <a:rPr lang="ru-RU" dirty="0">
                <a:effectLst/>
              </a:rPr>
              <a:t> на </a:t>
            </a:r>
            <a:r>
              <a:rPr lang="ru-RU" dirty="0" err="1">
                <a:effectLst/>
              </a:rPr>
              <a:t>вікнах</a:t>
            </a:r>
            <a:r>
              <a:rPr lang="ru-RU" dirty="0">
                <a:effectLst/>
              </a:rPr>
              <a:t>, </a:t>
            </a:r>
            <a:r>
              <a:rPr lang="ru-RU" dirty="0" err="1">
                <a:effectLst/>
              </a:rPr>
              <a:t>реалістичні</a:t>
            </a:r>
            <a:r>
              <a:rPr lang="ru-RU" dirty="0">
                <a:effectLst/>
              </a:rPr>
              <a:t> </a:t>
            </a:r>
            <a:r>
              <a:rPr lang="ru-RU" dirty="0" err="1">
                <a:effectLst/>
              </a:rPr>
              <a:t>мармурові</a:t>
            </a:r>
            <a:r>
              <a:rPr lang="ru-RU" dirty="0">
                <a:effectLst/>
              </a:rPr>
              <a:t> </a:t>
            </a:r>
            <a:r>
              <a:rPr lang="ru-RU" dirty="0" err="1">
                <a:effectLst/>
              </a:rPr>
              <a:t>статуї</a:t>
            </a:r>
            <a:r>
              <a:rPr lang="ru-RU" dirty="0">
                <a:effectLst/>
              </a:rPr>
              <a:t>, а </a:t>
            </a:r>
            <a:r>
              <a:rPr lang="ru-RU" dirty="0" err="1">
                <a:effectLst/>
              </a:rPr>
              <a:t>також</a:t>
            </a:r>
            <a:r>
              <a:rPr lang="ru-RU" dirty="0">
                <a:effectLst/>
              </a:rPr>
              <a:t> </a:t>
            </a:r>
            <a:r>
              <a:rPr lang="ru-RU" dirty="0" err="1">
                <a:effectLst/>
              </a:rPr>
              <a:t>коринфські</a:t>
            </a:r>
            <a:r>
              <a:rPr lang="ru-RU" dirty="0">
                <a:effectLst/>
              </a:rPr>
              <a:t> колони, </a:t>
            </a:r>
            <a:r>
              <a:rPr lang="ru-RU" dirty="0" err="1">
                <a:effectLst/>
              </a:rPr>
              <a:t>які</a:t>
            </a:r>
            <a:r>
              <a:rPr lang="ru-RU" dirty="0">
                <a:effectLst/>
              </a:rPr>
              <a:t> </a:t>
            </a:r>
            <a:r>
              <a:rPr lang="ru-RU" dirty="0" err="1">
                <a:effectLst/>
              </a:rPr>
              <a:t>увінчані</a:t>
            </a:r>
            <a:r>
              <a:rPr lang="ru-RU" dirty="0">
                <a:effectLst/>
              </a:rPr>
              <a:t> </a:t>
            </a:r>
            <a:r>
              <a:rPr lang="ru-RU" dirty="0" err="1">
                <a:effectLst/>
              </a:rPr>
              <a:t>були</a:t>
            </a:r>
            <a:r>
              <a:rPr lang="ru-RU" dirty="0">
                <a:effectLst/>
              </a:rPr>
              <a:t> </a:t>
            </a:r>
            <a:r>
              <a:rPr lang="ru-RU" dirty="0" err="1">
                <a:effectLst/>
              </a:rPr>
              <a:t>витіюватими</a:t>
            </a:r>
            <a:r>
              <a:rPr lang="ru-RU" dirty="0">
                <a:effectLst/>
              </a:rPr>
              <a:t> </a:t>
            </a:r>
            <a:r>
              <a:rPr lang="ru-RU" dirty="0" err="1">
                <a:effectLst/>
              </a:rPr>
              <a:t>капітелями</a:t>
            </a:r>
            <a:r>
              <a:rPr lang="ru-RU" dirty="0">
                <a:effectLst/>
              </a:rPr>
              <a:t>. І </a:t>
            </a:r>
            <a:r>
              <a:rPr lang="ru-RU" dirty="0" err="1">
                <a:effectLst/>
              </a:rPr>
              <a:t>майже</a:t>
            </a:r>
            <a:r>
              <a:rPr lang="ru-RU" dirty="0">
                <a:effectLst/>
              </a:rPr>
              <a:t> будь-яка </a:t>
            </a:r>
            <a:r>
              <a:rPr lang="ru-RU" dirty="0" err="1">
                <a:effectLst/>
              </a:rPr>
              <a:t>поверхня</a:t>
            </a:r>
            <a:r>
              <a:rPr lang="ru-RU" dirty="0">
                <a:effectLst/>
              </a:rPr>
              <a:t> собору </a:t>
            </a:r>
            <a:r>
              <a:rPr lang="ru-RU" dirty="0" err="1">
                <a:effectLst/>
              </a:rPr>
              <a:t>відрізняється</a:t>
            </a:r>
            <a:r>
              <a:rPr lang="ru-RU" dirty="0">
                <a:effectLst/>
              </a:rPr>
              <a:t> </a:t>
            </a:r>
            <a:r>
              <a:rPr lang="ru-RU" dirty="0" err="1">
                <a:effectLst/>
              </a:rPr>
              <a:t>виразністю</a:t>
            </a:r>
            <a:r>
              <a:rPr lang="ru-RU" dirty="0">
                <a:effectLst/>
              </a:rPr>
              <a:t> та </a:t>
            </a:r>
            <a:r>
              <a:rPr lang="ru-RU" dirty="0" err="1">
                <a:effectLst/>
              </a:rPr>
              <a:t>елегантністю</a:t>
            </a:r>
            <a:r>
              <a:rPr lang="ru-RU" dirty="0">
                <a:effectLst/>
              </a:rPr>
              <a:t>. </a:t>
            </a:r>
            <a:r>
              <a:rPr lang="ru-RU" dirty="0" err="1">
                <a:effectLst/>
              </a:rPr>
              <a:t>Роботи</a:t>
            </a:r>
            <a:r>
              <a:rPr lang="ru-RU" dirty="0">
                <a:effectLst/>
              </a:rPr>
              <a:t>, </a:t>
            </a:r>
            <a:r>
              <a:rPr lang="ru-RU" dirty="0" err="1">
                <a:effectLst/>
              </a:rPr>
              <a:t>виконані</a:t>
            </a:r>
            <a:r>
              <a:rPr lang="ru-RU" dirty="0">
                <a:effectLst/>
              </a:rPr>
              <a:t> </a:t>
            </a:r>
            <a:r>
              <a:rPr lang="ru-RU" dirty="0" err="1">
                <a:effectLst/>
              </a:rPr>
              <a:t>цим</a:t>
            </a:r>
            <a:r>
              <a:rPr lang="ru-RU" dirty="0">
                <a:effectLst/>
              </a:rPr>
              <a:t> </a:t>
            </a:r>
            <a:r>
              <a:rPr lang="ru-RU" dirty="0" err="1">
                <a:effectLst/>
              </a:rPr>
              <a:t>талановитим</a:t>
            </a:r>
            <a:r>
              <a:rPr lang="ru-RU" dirty="0">
                <a:effectLst/>
              </a:rPr>
              <a:t> </a:t>
            </a:r>
            <a:r>
              <a:rPr lang="ru-RU" dirty="0" err="1">
                <a:effectLst/>
              </a:rPr>
              <a:t>архітектором</a:t>
            </a:r>
            <a:r>
              <a:rPr lang="ru-RU" dirty="0">
                <a:effectLst/>
              </a:rPr>
              <a:t>, </a:t>
            </a:r>
            <a:r>
              <a:rPr lang="ru-RU" dirty="0" err="1">
                <a:effectLst/>
              </a:rPr>
              <a:t>затьмарили</a:t>
            </a:r>
            <a:r>
              <a:rPr lang="ru-RU" dirty="0">
                <a:effectLst/>
              </a:rPr>
              <a:t> </a:t>
            </a:r>
            <a:r>
              <a:rPr lang="ru-RU" dirty="0" err="1">
                <a:effectLst/>
              </a:rPr>
              <a:t>багатьох</a:t>
            </a:r>
            <a:r>
              <a:rPr lang="ru-RU" dirty="0">
                <a:effectLst/>
              </a:rPr>
              <a:t> </a:t>
            </a:r>
            <a:r>
              <a:rPr lang="ru-RU" dirty="0" err="1">
                <a:effectLst/>
              </a:rPr>
              <a:t>римських</a:t>
            </a:r>
            <a:r>
              <a:rPr lang="ru-RU" dirty="0">
                <a:effectLst/>
              </a:rPr>
              <a:t> зодчих того часу</a:t>
            </a:r>
            <a:r>
              <a:rPr lang="uk-UA" dirty="0">
                <a:effectLst/>
              </a:rPr>
              <a:t>. </a:t>
            </a:r>
            <a:endParaRPr lang="ru-RU" dirty="0">
              <a:effectLst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181924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Бароко</a:t>
            </a:r>
            <a:r>
              <a:rPr lang="ru-RU" dirty="0"/>
              <a:t> </a:t>
            </a:r>
            <a:r>
              <a:rPr lang="ru-RU" dirty="0" err="1"/>
              <a:t>Італії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6675" y="1935920"/>
            <a:ext cx="5400468" cy="405035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3091" t="1184" r="914" b="2723"/>
          <a:stretch/>
        </p:blipFill>
        <p:spPr>
          <a:xfrm>
            <a:off x="7411034" y="1572767"/>
            <a:ext cx="3600490" cy="44135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</p:pic>
      <p:sp>
        <p:nvSpPr>
          <p:cNvPr id="6" name="TextBox 5"/>
          <p:cNvSpPr txBox="1"/>
          <p:nvPr/>
        </p:nvSpPr>
        <p:spPr>
          <a:xfrm>
            <a:off x="4624248" y="6207169"/>
            <a:ext cx="48105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Собор Святого Петра у Римі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11486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Бароко</a:t>
            </a:r>
            <a:r>
              <a:rPr lang="ru-RU" dirty="0"/>
              <a:t> </a:t>
            </a:r>
            <a:r>
              <a:rPr lang="ru-RU" dirty="0" err="1"/>
              <a:t>Англії</a:t>
            </a:r>
            <a:r>
              <a:rPr lang="ru-RU" dirty="0"/>
              <a:t> та </a:t>
            </a:r>
            <a:r>
              <a:rPr lang="ru-RU" dirty="0" err="1"/>
              <a:t>Франції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dirty="0">
                <a:effectLst/>
              </a:rPr>
              <a:t>З</a:t>
            </a:r>
            <a:r>
              <a:rPr lang="ru-RU" dirty="0">
                <a:effectLst/>
              </a:rPr>
              <a:t>годом стиль </a:t>
            </a:r>
            <a:r>
              <a:rPr lang="ru-RU" dirty="0" err="1">
                <a:effectLst/>
              </a:rPr>
              <a:t>бароко</a:t>
            </a:r>
            <a:r>
              <a:rPr lang="ru-RU" dirty="0">
                <a:effectLst/>
              </a:rPr>
              <a:t> став </a:t>
            </a:r>
            <a:r>
              <a:rPr lang="ru-RU" dirty="0" err="1">
                <a:effectLst/>
              </a:rPr>
              <a:t>популярний</a:t>
            </a:r>
            <a:r>
              <a:rPr lang="ru-RU" dirty="0">
                <a:effectLst/>
              </a:rPr>
              <a:t> і в </a:t>
            </a:r>
            <a:r>
              <a:rPr lang="ru-RU" dirty="0" err="1">
                <a:effectLst/>
              </a:rPr>
              <a:t>інших</a:t>
            </a:r>
            <a:r>
              <a:rPr lang="ru-RU" dirty="0">
                <a:effectLst/>
              </a:rPr>
              <a:t> </a:t>
            </a:r>
            <a:r>
              <a:rPr lang="ru-RU" dirty="0" err="1">
                <a:effectLst/>
              </a:rPr>
              <a:t>країнах</a:t>
            </a:r>
            <a:r>
              <a:rPr lang="ru-RU" dirty="0">
                <a:effectLst/>
              </a:rPr>
              <a:t>, так у </a:t>
            </a:r>
            <a:r>
              <a:rPr lang="ru-RU" dirty="0" err="1">
                <a:effectLst/>
              </a:rPr>
              <a:t>Франції</a:t>
            </a:r>
            <a:r>
              <a:rPr lang="ru-RU" dirty="0">
                <a:effectLst/>
              </a:rPr>
              <a:t> в XVII-XVIII ст. </a:t>
            </a:r>
            <a:r>
              <a:rPr lang="ru-RU" dirty="0" err="1">
                <a:effectLst/>
              </a:rPr>
              <a:t>він</a:t>
            </a:r>
            <a:r>
              <a:rPr lang="ru-RU" dirty="0">
                <a:effectLst/>
              </a:rPr>
              <a:t> став </a:t>
            </a:r>
            <a:r>
              <a:rPr lang="ru-RU" dirty="0" err="1">
                <a:effectLst/>
              </a:rPr>
              <a:t>більш</a:t>
            </a:r>
            <a:r>
              <a:rPr lang="ru-RU" dirty="0">
                <a:effectLst/>
              </a:rPr>
              <a:t> </a:t>
            </a:r>
            <a:r>
              <a:rPr lang="ru-RU" dirty="0" err="1">
                <a:effectLst/>
              </a:rPr>
              <a:t>витонченим</a:t>
            </a:r>
            <a:r>
              <a:rPr lang="ru-RU" dirty="0">
                <a:effectLst/>
              </a:rPr>
              <a:t> і </a:t>
            </a:r>
            <a:r>
              <a:rPr lang="ru-RU" dirty="0" err="1">
                <a:effectLst/>
              </a:rPr>
              <a:t>отримав</a:t>
            </a:r>
            <a:r>
              <a:rPr lang="ru-RU" dirty="0">
                <a:effectLst/>
              </a:rPr>
              <a:t> </a:t>
            </a:r>
            <a:r>
              <a:rPr lang="ru-RU" dirty="0" err="1">
                <a:effectLst/>
              </a:rPr>
              <a:t>назву</a:t>
            </a:r>
            <a:r>
              <a:rPr lang="ru-RU" dirty="0">
                <a:effectLst/>
              </a:rPr>
              <a:t> рококо. В </a:t>
            </a:r>
            <a:r>
              <a:rPr lang="ru-RU" dirty="0" err="1">
                <a:effectLst/>
              </a:rPr>
              <a:t>Англії</a:t>
            </a:r>
            <a:r>
              <a:rPr lang="ru-RU" dirty="0">
                <a:effectLst/>
              </a:rPr>
              <a:t> </a:t>
            </a:r>
            <a:r>
              <a:rPr lang="ru-RU" dirty="0" err="1">
                <a:effectLst/>
              </a:rPr>
              <a:t>його</a:t>
            </a:r>
            <a:r>
              <a:rPr lang="ru-RU" dirty="0">
                <a:effectLst/>
              </a:rPr>
              <a:t> </a:t>
            </a:r>
            <a:r>
              <a:rPr lang="ru-RU" dirty="0" err="1">
                <a:effectLst/>
              </a:rPr>
              <a:t>значно</a:t>
            </a:r>
            <a:r>
              <a:rPr lang="ru-RU" dirty="0">
                <a:effectLst/>
              </a:rPr>
              <a:t> </a:t>
            </a:r>
            <a:r>
              <a:rPr lang="ru-RU" dirty="0" err="1">
                <a:effectLst/>
              </a:rPr>
              <a:t>спростили</a:t>
            </a:r>
            <a:r>
              <a:rPr lang="ru-RU" dirty="0">
                <a:effectLst/>
              </a:rPr>
              <a:t> (прикладом є собор святого Павла, </a:t>
            </a:r>
            <a:r>
              <a:rPr lang="ru-RU" dirty="0" err="1">
                <a:effectLst/>
              </a:rPr>
              <a:t>спроектований</a:t>
            </a:r>
            <a:r>
              <a:rPr lang="ru-RU" dirty="0">
                <a:effectLst/>
              </a:rPr>
              <a:t> </a:t>
            </a:r>
            <a:r>
              <a:rPr lang="ru-RU" dirty="0" err="1">
                <a:effectLst/>
              </a:rPr>
              <a:t>Крістофером</a:t>
            </a:r>
            <a:r>
              <a:rPr lang="ru-RU" dirty="0">
                <a:effectLst/>
              </a:rPr>
              <a:t> </a:t>
            </a:r>
            <a:r>
              <a:rPr lang="ru-RU" dirty="0" err="1">
                <a:effectLst/>
              </a:rPr>
              <a:t>Реном</a:t>
            </a:r>
            <a:r>
              <a:rPr lang="uk-UA" dirty="0">
                <a:effectLst/>
              </a:rPr>
              <a:t>).</a:t>
            </a:r>
            <a:endParaRPr lang="ru-RU" dirty="0">
              <a:effectLst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99357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Бароко</a:t>
            </a:r>
            <a:r>
              <a:rPr lang="ru-RU" dirty="0"/>
              <a:t> </a:t>
            </a:r>
            <a:r>
              <a:rPr lang="ru-RU" dirty="0" err="1"/>
              <a:t>Англії</a:t>
            </a:r>
            <a:r>
              <a:rPr lang="ru-RU" dirty="0"/>
              <a:t> та </a:t>
            </a:r>
            <a:r>
              <a:rPr lang="ru-RU" dirty="0" err="1"/>
              <a:t>Франції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8036" y="2083220"/>
            <a:ext cx="5291932" cy="369051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</p:pic>
      <p:sp>
        <p:nvSpPr>
          <p:cNvPr id="6" name="TextBox 5"/>
          <p:cNvSpPr txBox="1"/>
          <p:nvPr/>
        </p:nvSpPr>
        <p:spPr>
          <a:xfrm>
            <a:off x="548036" y="5852160"/>
            <a:ext cx="42190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err="1" smtClean="0"/>
              <a:t>Беленхеймський</a:t>
            </a:r>
            <a:r>
              <a:rPr lang="uk-UA" dirty="0" smtClean="0"/>
              <a:t> палац, Англія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4490" y="2530978"/>
            <a:ext cx="5381999" cy="369051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</p:pic>
      <p:sp>
        <p:nvSpPr>
          <p:cNvPr id="8" name="TextBox 7"/>
          <p:cNvSpPr txBox="1"/>
          <p:nvPr/>
        </p:nvSpPr>
        <p:spPr>
          <a:xfrm>
            <a:off x="6414490" y="2083220"/>
            <a:ext cx="31594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/>
              <a:t>Собор Святого Павла, Англія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68116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Бароко</a:t>
            </a:r>
            <a:r>
              <a:rPr lang="ru-RU" dirty="0"/>
              <a:t> </a:t>
            </a:r>
            <a:r>
              <a:rPr lang="ru-RU" dirty="0" err="1"/>
              <a:t>Німеччини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 err="1">
                <a:effectLst/>
              </a:rPr>
              <a:t>Представник</a:t>
            </a:r>
            <a:r>
              <a:rPr lang="uk-UA" dirty="0">
                <a:effectLst/>
              </a:rPr>
              <a:t>ом</a:t>
            </a:r>
            <a:r>
              <a:rPr lang="ru-RU" dirty="0">
                <a:effectLst/>
              </a:rPr>
              <a:t> </a:t>
            </a:r>
            <a:r>
              <a:rPr lang="ru-RU" dirty="0" err="1">
                <a:effectLst/>
              </a:rPr>
              <a:t>німецького</a:t>
            </a:r>
            <a:r>
              <a:rPr lang="ru-RU" dirty="0">
                <a:effectLst/>
              </a:rPr>
              <a:t> </a:t>
            </a:r>
            <a:r>
              <a:rPr lang="ru-RU" dirty="0" err="1">
                <a:effectLst/>
              </a:rPr>
              <a:t>бароко</a:t>
            </a:r>
            <a:r>
              <a:rPr lang="ru-RU" dirty="0">
                <a:effectLst/>
              </a:rPr>
              <a:t> </a:t>
            </a:r>
            <a:r>
              <a:rPr lang="ru-RU" dirty="0" err="1">
                <a:effectLst/>
              </a:rPr>
              <a:t>був</a:t>
            </a:r>
            <a:r>
              <a:rPr lang="ru-RU" dirty="0">
                <a:effectLst/>
              </a:rPr>
              <a:t> </a:t>
            </a:r>
            <a:r>
              <a:rPr lang="ru-RU" dirty="0" err="1">
                <a:effectLst/>
              </a:rPr>
              <a:t>Йоганн</a:t>
            </a:r>
            <a:r>
              <a:rPr lang="ru-RU" dirty="0">
                <a:effectLst/>
              </a:rPr>
              <a:t> </a:t>
            </a:r>
            <a:r>
              <a:rPr lang="ru-RU" dirty="0" err="1">
                <a:effectLst/>
              </a:rPr>
              <a:t>Бальтазар</a:t>
            </a:r>
            <a:r>
              <a:rPr lang="ru-RU" dirty="0">
                <a:effectLst/>
              </a:rPr>
              <a:t> Нейман. </a:t>
            </a:r>
            <a:r>
              <a:rPr lang="uk-UA" dirty="0">
                <a:effectLst/>
              </a:rPr>
              <a:t>Він </a:t>
            </a:r>
            <a:r>
              <a:rPr lang="ru-RU" dirty="0" err="1">
                <a:effectLst/>
              </a:rPr>
              <a:t>спроектував</a:t>
            </a:r>
            <a:r>
              <a:rPr lang="ru-RU" dirty="0">
                <a:effectLst/>
              </a:rPr>
              <a:t> не </a:t>
            </a:r>
            <a:r>
              <a:rPr lang="ru-RU" dirty="0" err="1">
                <a:effectLst/>
              </a:rPr>
              <a:t>тільки</a:t>
            </a:r>
            <a:r>
              <a:rPr lang="ru-RU" dirty="0">
                <a:effectLst/>
              </a:rPr>
              <a:t> </a:t>
            </a:r>
            <a:r>
              <a:rPr lang="ru-RU" dirty="0" err="1">
                <a:effectLst/>
              </a:rPr>
              <a:t>єпископську</a:t>
            </a:r>
            <a:r>
              <a:rPr lang="ru-RU" dirty="0">
                <a:effectLst/>
              </a:rPr>
              <a:t> </a:t>
            </a:r>
            <a:r>
              <a:rPr lang="ru-RU" dirty="0" err="1">
                <a:effectLst/>
              </a:rPr>
              <a:t>резиденцію</a:t>
            </a:r>
            <a:r>
              <a:rPr lang="ru-RU" dirty="0">
                <a:effectLst/>
              </a:rPr>
              <a:t>, але </a:t>
            </a:r>
            <a:r>
              <a:rPr lang="ru-RU" dirty="0" err="1">
                <a:effectLst/>
              </a:rPr>
              <a:t>також</a:t>
            </a:r>
            <a:r>
              <a:rPr lang="ru-RU" dirty="0">
                <a:effectLst/>
              </a:rPr>
              <a:t> </a:t>
            </a:r>
            <a:r>
              <a:rPr lang="ru-RU" dirty="0" err="1">
                <a:effectLst/>
              </a:rPr>
              <a:t>державні</a:t>
            </a:r>
            <a:r>
              <a:rPr lang="ru-RU" dirty="0">
                <a:effectLst/>
              </a:rPr>
              <a:t> та </a:t>
            </a:r>
            <a:r>
              <a:rPr lang="ru-RU" dirty="0" err="1">
                <a:effectLst/>
              </a:rPr>
              <a:t>релігійні</a:t>
            </a:r>
            <a:r>
              <a:rPr lang="ru-RU" dirty="0">
                <a:effectLst/>
              </a:rPr>
              <a:t> </a:t>
            </a:r>
            <a:r>
              <a:rPr lang="ru-RU" dirty="0" err="1">
                <a:effectLst/>
              </a:rPr>
              <a:t>будівлі</a:t>
            </a:r>
            <a:r>
              <a:rPr lang="ru-RU" dirty="0">
                <a:effectLst/>
              </a:rPr>
              <a:t>. У </a:t>
            </a:r>
            <a:r>
              <a:rPr lang="ru-RU" dirty="0" err="1">
                <a:effectLst/>
              </a:rPr>
              <a:t>будинках</a:t>
            </a:r>
            <a:r>
              <a:rPr lang="ru-RU" dirty="0">
                <a:effectLst/>
              </a:rPr>
              <a:t> </a:t>
            </a:r>
            <a:r>
              <a:rPr lang="ru-RU" dirty="0" err="1">
                <a:effectLst/>
              </a:rPr>
              <a:t>спроектованих</a:t>
            </a:r>
            <a:r>
              <a:rPr lang="ru-RU" dirty="0">
                <a:effectLst/>
              </a:rPr>
              <a:t> Нейманом </a:t>
            </a:r>
            <a:r>
              <a:rPr lang="ru-RU" dirty="0" err="1">
                <a:effectLst/>
              </a:rPr>
              <a:t>всі</a:t>
            </a:r>
            <a:r>
              <a:rPr lang="ru-RU" dirty="0">
                <a:effectLst/>
              </a:rPr>
              <a:t> </a:t>
            </a:r>
            <a:r>
              <a:rPr lang="ru-RU" dirty="0" err="1">
                <a:effectLst/>
              </a:rPr>
              <a:t>елементи</a:t>
            </a:r>
            <a:r>
              <a:rPr lang="ru-RU" dirty="0">
                <a:effectLst/>
              </a:rPr>
              <a:t> </a:t>
            </a:r>
            <a:r>
              <a:rPr lang="ru-RU" dirty="0" err="1">
                <a:effectLst/>
              </a:rPr>
              <a:t>нерозривно</a:t>
            </a:r>
            <a:r>
              <a:rPr lang="ru-RU" dirty="0">
                <a:effectLst/>
              </a:rPr>
              <a:t> </a:t>
            </a:r>
            <a:r>
              <a:rPr lang="ru-RU" dirty="0" err="1">
                <a:effectLst/>
              </a:rPr>
              <a:t>пов'язані</a:t>
            </a:r>
            <a:r>
              <a:rPr lang="ru-RU" dirty="0">
                <a:effectLst/>
              </a:rPr>
              <a:t> </a:t>
            </a:r>
            <a:r>
              <a:rPr lang="ru-RU" dirty="0" err="1">
                <a:effectLst/>
              </a:rPr>
              <a:t>між</a:t>
            </a:r>
            <a:r>
              <a:rPr lang="ru-RU" dirty="0">
                <a:effectLst/>
              </a:rPr>
              <a:t> собою, </a:t>
            </a:r>
            <a:r>
              <a:rPr lang="ru-RU" dirty="0" err="1">
                <a:effectLst/>
              </a:rPr>
              <a:t>тобто</a:t>
            </a:r>
            <a:r>
              <a:rPr lang="ru-RU" dirty="0">
                <a:effectLst/>
              </a:rPr>
              <a:t> </a:t>
            </a:r>
            <a:r>
              <a:rPr lang="ru-RU" dirty="0" err="1">
                <a:effectLst/>
              </a:rPr>
              <a:t>взаємодіють</a:t>
            </a:r>
            <a:r>
              <a:rPr lang="ru-RU" dirty="0">
                <a:effectLst/>
              </a:rPr>
              <a:t> і </a:t>
            </a:r>
            <a:r>
              <a:rPr lang="ru-RU" dirty="0" err="1">
                <a:effectLst/>
              </a:rPr>
              <a:t>доповнюють</a:t>
            </a:r>
            <a:r>
              <a:rPr lang="ru-RU" dirty="0">
                <a:effectLst/>
              </a:rPr>
              <a:t> один одного. </a:t>
            </a:r>
            <a:r>
              <a:rPr lang="ru-RU" dirty="0" err="1">
                <a:effectLst/>
              </a:rPr>
              <a:t>Майже</a:t>
            </a:r>
            <a:r>
              <a:rPr lang="ru-RU" dirty="0">
                <a:effectLst/>
              </a:rPr>
              <a:t> вся </a:t>
            </a:r>
            <a:r>
              <a:rPr lang="ru-RU" dirty="0" err="1">
                <a:effectLst/>
              </a:rPr>
              <a:t>поверхня</a:t>
            </a:r>
            <a:r>
              <a:rPr lang="ru-RU" dirty="0">
                <a:effectLst/>
              </a:rPr>
              <a:t> прикрашена </a:t>
            </a:r>
            <a:r>
              <a:rPr lang="ru-RU" dirty="0" err="1">
                <a:effectLst/>
              </a:rPr>
              <a:t>декоративними</a:t>
            </a:r>
            <a:r>
              <a:rPr lang="ru-RU" dirty="0">
                <a:effectLst/>
              </a:rPr>
              <a:t> </a:t>
            </a:r>
            <a:r>
              <a:rPr lang="ru-RU" dirty="0" err="1">
                <a:effectLst/>
              </a:rPr>
              <a:t>елементами</a:t>
            </a:r>
            <a:r>
              <a:rPr lang="ru-RU" dirty="0">
                <a:effectLst/>
              </a:rPr>
              <a:t>: фресками, </a:t>
            </a:r>
            <a:r>
              <a:rPr lang="ru-RU" dirty="0" err="1">
                <a:effectLst/>
              </a:rPr>
              <a:t>ліпниною</a:t>
            </a:r>
            <a:r>
              <a:rPr lang="ru-RU" dirty="0">
                <a:effectLst/>
              </a:rPr>
              <a:t>, статуями та позолотою. Палац у </a:t>
            </a:r>
            <a:r>
              <a:rPr lang="ru-RU" dirty="0" err="1">
                <a:effectLst/>
              </a:rPr>
              <a:t>Вюрцбурзі</a:t>
            </a:r>
            <a:r>
              <a:rPr lang="ru-RU" dirty="0">
                <a:effectLst/>
              </a:rPr>
              <a:t> </a:t>
            </a:r>
            <a:r>
              <a:rPr lang="ru-RU" dirty="0" err="1">
                <a:effectLst/>
              </a:rPr>
              <a:t>заслуговує</a:t>
            </a:r>
            <a:r>
              <a:rPr lang="ru-RU" dirty="0">
                <a:effectLst/>
              </a:rPr>
              <a:t> на </a:t>
            </a:r>
            <a:r>
              <a:rPr lang="ru-RU" dirty="0" err="1">
                <a:effectLst/>
              </a:rPr>
              <a:t>особливу</a:t>
            </a:r>
            <a:r>
              <a:rPr lang="ru-RU" dirty="0">
                <a:effectLst/>
              </a:rPr>
              <a:t> </a:t>
            </a:r>
            <a:r>
              <a:rPr lang="ru-RU" dirty="0" err="1">
                <a:effectLst/>
              </a:rPr>
              <a:t>увагу</a:t>
            </a:r>
            <a:r>
              <a:rPr lang="ru-RU" dirty="0">
                <a:effectLst/>
              </a:rPr>
              <a:t>. </a:t>
            </a:r>
            <a:r>
              <a:rPr lang="ru-RU" dirty="0" err="1">
                <a:effectLst/>
              </a:rPr>
              <a:t>Інтер'єр</a:t>
            </a:r>
            <a:r>
              <a:rPr lang="ru-RU" dirty="0">
                <a:effectLst/>
              </a:rPr>
              <a:t> </a:t>
            </a:r>
            <a:r>
              <a:rPr lang="ru-RU" dirty="0" err="1">
                <a:effectLst/>
              </a:rPr>
              <a:t>будівлі</a:t>
            </a:r>
            <a:r>
              <a:rPr lang="ru-RU" dirty="0">
                <a:effectLst/>
              </a:rPr>
              <a:t> </a:t>
            </a:r>
            <a:r>
              <a:rPr lang="ru-RU" dirty="0" err="1">
                <a:effectLst/>
              </a:rPr>
              <a:t>витонченості</a:t>
            </a:r>
            <a:r>
              <a:rPr lang="ru-RU" dirty="0">
                <a:effectLst/>
              </a:rPr>
              <a:t> і </a:t>
            </a:r>
            <a:r>
              <a:rPr lang="ru-RU" dirty="0" err="1">
                <a:effectLst/>
              </a:rPr>
              <a:t>гармонії</a:t>
            </a:r>
            <a:r>
              <a:rPr lang="ru-RU" dirty="0">
                <a:effectLst/>
              </a:rPr>
              <a:t> </a:t>
            </a:r>
            <a:r>
              <a:rPr lang="ru-RU" dirty="0" err="1">
                <a:effectLst/>
              </a:rPr>
              <a:t>надають</a:t>
            </a:r>
            <a:r>
              <a:rPr lang="ru-RU" dirty="0">
                <a:effectLst/>
              </a:rPr>
              <a:t> купола і </a:t>
            </a:r>
            <a:r>
              <a:rPr lang="ru-RU" dirty="0" err="1">
                <a:effectLst/>
              </a:rPr>
              <a:t>циліндричні</a:t>
            </a:r>
            <a:r>
              <a:rPr lang="ru-RU" dirty="0">
                <a:effectLst/>
              </a:rPr>
              <a:t> </a:t>
            </a:r>
            <a:r>
              <a:rPr lang="ru-RU" dirty="0" err="1">
                <a:effectLst/>
              </a:rPr>
              <a:t>склепіння</a:t>
            </a:r>
            <a:r>
              <a:rPr lang="ru-RU" dirty="0">
                <a:effectLst/>
              </a:rPr>
              <a:t>. </a:t>
            </a:r>
            <a:r>
              <a:rPr lang="ru-RU" dirty="0" err="1">
                <a:effectLst/>
              </a:rPr>
              <a:t>Денне</a:t>
            </a:r>
            <a:r>
              <a:rPr lang="ru-RU" dirty="0">
                <a:effectLst/>
              </a:rPr>
              <a:t> </a:t>
            </a:r>
            <a:r>
              <a:rPr lang="ru-RU" dirty="0" err="1">
                <a:effectLst/>
              </a:rPr>
              <a:t>світло</a:t>
            </a:r>
            <a:r>
              <a:rPr lang="ru-RU" dirty="0">
                <a:effectLst/>
              </a:rPr>
              <a:t>, </a:t>
            </a:r>
            <a:r>
              <a:rPr lang="ru-RU" dirty="0" err="1">
                <a:effectLst/>
              </a:rPr>
              <a:t>що</a:t>
            </a:r>
            <a:r>
              <a:rPr lang="ru-RU" dirty="0">
                <a:effectLst/>
              </a:rPr>
              <a:t> </a:t>
            </a:r>
            <a:r>
              <a:rPr lang="ru-RU" dirty="0" err="1">
                <a:effectLst/>
              </a:rPr>
              <a:t>потрапляє</a:t>
            </a:r>
            <a:r>
              <a:rPr lang="ru-RU" dirty="0">
                <a:effectLst/>
              </a:rPr>
              <a:t> через </a:t>
            </a:r>
            <a:r>
              <a:rPr lang="ru-RU" dirty="0" err="1">
                <a:effectLst/>
              </a:rPr>
              <a:t>вікна</a:t>
            </a:r>
            <a:r>
              <a:rPr lang="ru-RU" dirty="0">
                <a:effectLst/>
              </a:rPr>
              <a:t> і </a:t>
            </a:r>
            <a:r>
              <a:rPr lang="ru-RU" dirty="0" err="1">
                <a:effectLst/>
              </a:rPr>
              <a:t>склепіння</a:t>
            </a:r>
            <a:r>
              <a:rPr lang="ru-RU" dirty="0">
                <a:effectLst/>
              </a:rPr>
              <a:t>, </a:t>
            </a:r>
            <a:r>
              <a:rPr lang="ru-RU" dirty="0" err="1">
                <a:effectLst/>
              </a:rPr>
              <a:t>заповнює</a:t>
            </a:r>
            <a:r>
              <a:rPr lang="ru-RU" dirty="0">
                <a:effectLst/>
              </a:rPr>
              <a:t> весь </a:t>
            </a:r>
            <a:r>
              <a:rPr lang="ru-RU" dirty="0" err="1">
                <a:effectLst/>
              </a:rPr>
              <a:t>простір</a:t>
            </a:r>
            <a:r>
              <a:rPr lang="ru-RU" dirty="0">
                <a:effectLst/>
              </a:rPr>
              <a:t>, </a:t>
            </a:r>
            <a:r>
              <a:rPr lang="ru-RU" dirty="0" err="1">
                <a:effectLst/>
              </a:rPr>
              <a:t>стіни</a:t>
            </a:r>
            <a:r>
              <a:rPr lang="ru-RU" dirty="0">
                <a:effectLst/>
              </a:rPr>
              <a:t> палацу </a:t>
            </a:r>
            <a:r>
              <a:rPr lang="ru-RU" dirty="0" err="1">
                <a:effectLst/>
              </a:rPr>
              <a:t>прикрашені</a:t>
            </a:r>
            <a:r>
              <a:rPr lang="ru-RU" dirty="0">
                <a:effectLst/>
              </a:rPr>
              <a:t> </a:t>
            </a:r>
            <a:r>
              <a:rPr lang="ru-RU" dirty="0" err="1">
                <a:effectLst/>
              </a:rPr>
              <a:t>ліпниною</a:t>
            </a:r>
            <a:r>
              <a:rPr lang="ru-RU" dirty="0">
                <a:effectLst/>
              </a:rPr>
              <a:t>, а стеля – </a:t>
            </a:r>
            <a:r>
              <a:rPr lang="ru-RU" dirty="0" err="1">
                <a:effectLst/>
              </a:rPr>
              <a:t>фрескою</a:t>
            </a:r>
            <a:r>
              <a:rPr lang="ru-RU" dirty="0">
                <a:effectLst/>
              </a:rPr>
              <a:t>, яку </a:t>
            </a:r>
            <a:r>
              <a:rPr lang="ru-RU" dirty="0" err="1">
                <a:effectLst/>
              </a:rPr>
              <a:t>виконав</a:t>
            </a:r>
            <a:r>
              <a:rPr lang="ru-RU" dirty="0">
                <a:effectLst/>
              </a:rPr>
              <a:t> </a:t>
            </a:r>
            <a:r>
              <a:rPr lang="ru-RU" dirty="0" err="1">
                <a:effectLst/>
              </a:rPr>
              <a:t>венеціанський</a:t>
            </a:r>
            <a:r>
              <a:rPr lang="ru-RU" dirty="0">
                <a:effectLst/>
              </a:rPr>
              <a:t> художник </a:t>
            </a:r>
            <a:r>
              <a:rPr lang="ru-RU" dirty="0" err="1">
                <a:effectLst/>
              </a:rPr>
              <a:t>Джандоменіко</a:t>
            </a:r>
            <a:r>
              <a:rPr lang="ru-RU" dirty="0">
                <a:effectLst/>
              </a:rPr>
              <a:t> </a:t>
            </a:r>
            <a:r>
              <a:rPr lang="ru-RU" dirty="0" err="1">
                <a:effectLst/>
              </a:rPr>
              <a:t>Тьєполо</a:t>
            </a:r>
            <a:r>
              <a:rPr lang="ru-RU" dirty="0">
                <a:effectLst/>
              </a:rPr>
              <a:t>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433677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Бароко</a:t>
            </a:r>
            <a:r>
              <a:rPr lang="ru-RU" dirty="0"/>
              <a:t> </a:t>
            </a:r>
            <a:r>
              <a:rPr lang="ru-RU" dirty="0" err="1"/>
              <a:t>Німеччини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0044" y="1837067"/>
            <a:ext cx="5439759" cy="35381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3077" y="2635465"/>
            <a:ext cx="5445030" cy="361705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</p:pic>
      <p:sp>
        <p:nvSpPr>
          <p:cNvPr id="7" name="TextBox 6"/>
          <p:cNvSpPr txBox="1"/>
          <p:nvPr/>
        </p:nvSpPr>
        <p:spPr>
          <a:xfrm>
            <a:off x="3598436" y="5597610"/>
            <a:ext cx="5116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Палац у </a:t>
            </a:r>
            <a:r>
              <a:rPr lang="ru-RU" dirty="0" err="1"/>
              <a:t>Вюрцбурзі</a:t>
            </a:r>
            <a:r>
              <a:rPr lang="ru-R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81318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Бароко</a:t>
            </a:r>
            <a:r>
              <a:rPr lang="ru-RU" dirty="0"/>
              <a:t> </a:t>
            </a:r>
            <a:r>
              <a:rPr lang="ru-RU" dirty="0" err="1"/>
              <a:t>Австрії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>
                <a:effectLst/>
              </a:rPr>
              <a:t>В 17 </a:t>
            </a:r>
            <a:r>
              <a:rPr lang="ru-RU" dirty="0" err="1">
                <a:effectLst/>
              </a:rPr>
              <a:t>столітті</a:t>
            </a:r>
            <a:r>
              <a:rPr lang="ru-RU" dirty="0">
                <a:effectLst/>
              </a:rPr>
              <a:t> </a:t>
            </a:r>
            <a:r>
              <a:rPr lang="ru-RU" dirty="0" err="1">
                <a:effectLst/>
              </a:rPr>
              <a:t>Австрія</a:t>
            </a:r>
            <a:r>
              <a:rPr lang="ru-RU" dirty="0">
                <a:effectLst/>
              </a:rPr>
              <a:t> як держава мала </a:t>
            </a:r>
            <a:r>
              <a:rPr lang="ru-RU" dirty="0" err="1">
                <a:effectLst/>
              </a:rPr>
              <a:t>недовгий</a:t>
            </a:r>
            <a:r>
              <a:rPr lang="ru-RU" dirty="0">
                <a:effectLst/>
              </a:rPr>
              <a:t> </a:t>
            </a:r>
            <a:r>
              <a:rPr lang="ru-RU" dirty="0" err="1">
                <a:effectLst/>
              </a:rPr>
              <a:t>період</a:t>
            </a:r>
            <a:r>
              <a:rPr lang="ru-RU" dirty="0">
                <a:effectLst/>
              </a:rPr>
              <a:t> </a:t>
            </a:r>
            <a:r>
              <a:rPr lang="ru-RU" dirty="0" err="1">
                <a:effectLst/>
              </a:rPr>
              <a:t>піднесення</a:t>
            </a:r>
            <a:r>
              <a:rPr lang="ru-RU" dirty="0">
                <a:effectLst/>
              </a:rPr>
              <a:t>. </a:t>
            </a:r>
            <a:r>
              <a:rPr lang="ru-RU" dirty="0" err="1">
                <a:effectLst/>
              </a:rPr>
              <a:t>Будівництво</a:t>
            </a:r>
            <a:r>
              <a:rPr lang="ru-RU" dirty="0">
                <a:effectLst/>
              </a:rPr>
              <a:t> в </a:t>
            </a:r>
            <a:r>
              <a:rPr lang="ru-RU" dirty="0" err="1">
                <a:effectLst/>
              </a:rPr>
              <a:t>стилі</a:t>
            </a:r>
            <a:r>
              <a:rPr lang="ru-RU" dirty="0">
                <a:effectLst/>
              </a:rPr>
              <a:t> </a:t>
            </a:r>
            <a:r>
              <a:rPr lang="ru-RU" dirty="0" err="1">
                <a:effectLst/>
              </a:rPr>
              <a:t>бароко</a:t>
            </a:r>
            <a:r>
              <a:rPr lang="ru-RU" dirty="0">
                <a:effectLst/>
              </a:rPr>
              <a:t> </a:t>
            </a:r>
            <a:r>
              <a:rPr lang="ru-RU" dirty="0" err="1">
                <a:effectLst/>
              </a:rPr>
              <a:t>почалося</a:t>
            </a:r>
            <a:r>
              <a:rPr lang="ru-RU" dirty="0">
                <a:effectLst/>
              </a:rPr>
              <a:t> </a:t>
            </a:r>
            <a:r>
              <a:rPr lang="ru-RU" dirty="0" err="1">
                <a:effectLst/>
              </a:rPr>
              <a:t>задовго</a:t>
            </a:r>
            <a:r>
              <a:rPr lang="ru-RU" dirty="0">
                <a:effectLst/>
              </a:rPr>
              <a:t> до 1690-х </a:t>
            </a:r>
            <a:r>
              <a:rPr lang="ru-RU" dirty="0" err="1">
                <a:effectLst/>
              </a:rPr>
              <a:t>років</a:t>
            </a:r>
            <a:r>
              <a:rPr lang="ru-RU" dirty="0">
                <a:effectLst/>
              </a:rPr>
              <a:t>. Один з перших </a:t>
            </a:r>
            <a:r>
              <a:rPr lang="ru-RU" dirty="0" err="1">
                <a:effectLst/>
              </a:rPr>
              <a:t>зразків</a:t>
            </a:r>
            <a:r>
              <a:rPr lang="uk-UA" dirty="0">
                <a:effectLst/>
              </a:rPr>
              <a:t> – </a:t>
            </a:r>
            <a:r>
              <a:rPr lang="ru-RU" u="sng" dirty="0">
                <a:effectLst/>
                <a:hlinkClick r:id="rId2" tooltip="Собор"/>
              </a:rPr>
              <a:t>собор</a:t>
            </a:r>
            <a:r>
              <a:rPr lang="uk-UA" dirty="0">
                <a:effectLst/>
              </a:rPr>
              <a:t> в стилі бароко</a:t>
            </a:r>
            <a:r>
              <a:rPr lang="ru-RU" dirty="0">
                <a:effectLst/>
              </a:rPr>
              <a:t> в </a:t>
            </a:r>
            <a:r>
              <a:rPr lang="ru-RU" dirty="0" err="1">
                <a:effectLst/>
              </a:rPr>
              <a:t>місті</a:t>
            </a:r>
            <a:r>
              <a:rPr lang="ru-RU" dirty="0">
                <a:effectLst/>
              </a:rPr>
              <a:t> </a:t>
            </a:r>
            <a:r>
              <a:rPr lang="ru-RU" u="sng" dirty="0">
                <a:effectLst/>
                <a:hlinkClick r:id="rId3" tooltip="Зальцбург"/>
              </a:rPr>
              <a:t>Зальцбург</a:t>
            </a:r>
            <a:r>
              <a:rPr lang="ru-RU" dirty="0">
                <a:effectLst/>
              </a:rPr>
              <a:t> </a:t>
            </a:r>
            <a:r>
              <a:rPr lang="uk-UA" dirty="0">
                <a:effectLst/>
              </a:rPr>
              <a:t>, що </a:t>
            </a:r>
            <a:r>
              <a:rPr lang="ru-RU" dirty="0" err="1">
                <a:effectLst/>
              </a:rPr>
              <a:t>виник</a:t>
            </a:r>
            <a:r>
              <a:rPr lang="ru-RU" dirty="0">
                <a:effectLst/>
              </a:rPr>
              <a:t> в 1611—1628 роках. </a:t>
            </a:r>
            <a:r>
              <a:rPr lang="ru-RU" dirty="0" err="1">
                <a:effectLst/>
              </a:rPr>
              <a:t>Вже</a:t>
            </a:r>
            <a:r>
              <a:rPr lang="ru-RU" dirty="0">
                <a:effectLst/>
              </a:rPr>
              <a:t> </a:t>
            </a:r>
            <a:r>
              <a:rPr lang="ru-RU" dirty="0" err="1">
                <a:effectLst/>
              </a:rPr>
              <a:t>тоді</a:t>
            </a:r>
            <a:r>
              <a:rPr lang="ru-RU" dirty="0">
                <a:effectLst/>
              </a:rPr>
              <a:t> широко </a:t>
            </a:r>
            <a:r>
              <a:rPr lang="ru-RU" dirty="0" err="1">
                <a:effectLst/>
              </a:rPr>
              <a:t>використовувалися</a:t>
            </a:r>
            <a:r>
              <a:rPr lang="ru-RU" dirty="0">
                <a:effectLst/>
              </a:rPr>
              <a:t> </a:t>
            </a:r>
            <a:r>
              <a:rPr lang="ru-RU" dirty="0" err="1">
                <a:effectLst/>
              </a:rPr>
              <a:t>проекти</a:t>
            </a:r>
            <a:r>
              <a:rPr lang="ru-RU" dirty="0">
                <a:effectLst/>
              </a:rPr>
              <a:t> і </a:t>
            </a:r>
            <a:r>
              <a:rPr lang="ru-RU" dirty="0" err="1">
                <a:effectLst/>
              </a:rPr>
              <a:t>праця</a:t>
            </a:r>
            <a:r>
              <a:rPr lang="ru-RU" dirty="0">
                <a:effectLst/>
              </a:rPr>
              <a:t> </a:t>
            </a:r>
            <a:r>
              <a:rPr lang="ru-RU" dirty="0" err="1">
                <a:effectLst/>
              </a:rPr>
              <a:t>архітекторів</a:t>
            </a:r>
            <a:r>
              <a:rPr lang="ru-RU" dirty="0">
                <a:effectLst/>
              </a:rPr>
              <a:t> </a:t>
            </a:r>
            <a:r>
              <a:rPr lang="ru-RU" dirty="0" err="1">
                <a:effectLst/>
              </a:rPr>
              <a:t>Італії</a:t>
            </a:r>
            <a:r>
              <a:rPr lang="ru-RU" dirty="0">
                <a:effectLst/>
              </a:rPr>
              <a:t>, </a:t>
            </a:r>
            <a:r>
              <a:rPr lang="ru-RU" dirty="0" err="1">
                <a:effectLst/>
              </a:rPr>
              <a:t>бо</a:t>
            </a:r>
            <a:r>
              <a:rPr lang="ru-RU" dirty="0">
                <a:effectLst/>
              </a:rPr>
              <a:t> </a:t>
            </a:r>
            <a:r>
              <a:rPr lang="ru-RU" dirty="0" err="1">
                <a:effectLst/>
              </a:rPr>
              <a:t>бароко</a:t>
            </a:r>
            <a:r>
              <a:rPr lang="ru-RU" dirty="0">
                <a:effectLst/>
              </a:rPr>
              <a:t> </a:t>
            </a:r>
            <a:r>
              <a:rPr lang="ru-RU" dirty="0" err="1">
                <a:effectLst/>
              </a:rPr>
              <a:t>Австрії</a:t>
            </a:r>
            <a:r>
              <a:rPr lang="ru-RU" dirty="0">
                <a:effectLst/>
              </a:rPr>
              <a:t> </a:t>
            </a:r>
            <a:r>
              <a:rPr lang="ru-RU" dirty="0" err="1">
                <a:effectLst/>
              </a:rPr>
              <a:t>розвинулося</a:t>
            </a:r>
            <a:r>
              <a:rPr lang="ru-RU" dirty="0">
                <a:effectLst/>
              </a:rPr>
              <a:t> </a:t>
            </a:r>
            <a:r>
              <a:rPr lang="ru-RU" dirty="0" err="1">
                <a:effectLst/>
              </a:rPr>
              <a:t>під</a:t>
            </a:r>
            <a:r>
              <a:rPr lang="ru-RU" dirty="0">
                <a:effectLst/>
              </a:rPr>
              <a:t> </a:t>
            </a:r>
            <a:r>
              <a:rPr lang="ru-RU" dirty="0" err="1">
                <a:effectLst/>
              </a:rPr>
              <a:t>могутнім</a:t>
            </a:r>
            <a:r>
              <a:rPr lang="ru-RU" dirty="0">
                <a:effectLst/>
              </a:rPr>
              <a:t> </a:t>
            </a:r>
            <a:r>
              <a:rPr lang="ru-RU" dirty="0" err="1">
                <a:effectLst/>
              </a:rPr>
              <a:t>впливом</a:t>
            </a:r>
            <a:r>
              <a:rPr lang="ru-RU" dirty="0">
                <a:effectLst/>
              </a:rPr>
              <a:t> </a:t>
            </a:r>
            <a:r>
              <a:rPr lang="ru-RU" dirty="0" err="1">
                <a:effectLst/>
              </a:rPr>
              <a:t>бароко</a:t>
            </a:r>
            <a:r>
              <a:rPr lang="ru-RU" dirty="0">
                <a:effectLst/>
              </a:rPr>
              <a:t> </a:t>
            </a:r>
            <a:r>
              <a:rPr lang="ru-RU" dirty="0" err="1">
                <a:effectLst/>
              </a:rPr>
              <a:t>Італії</a:t>
            </a:r>
            <a:r>
              <a:rPr lang="ru-RU" dirty="0">
                <a:effectLst/>
              </a:rPr>
              <a:t>. </a:t>
            </a:r>
            <a:r>
              <a:rPr lang="uk-UA" dirty="0">
                <a:effectLst/>
              </a:rPr>
              <a:t>Так с</a:t>
            </a:r>
            <a:r>
              <a:rPr lang="ru-RU" dirty="0">
                <a:effectLst/>
              </a:rPr>
              <a:t>обор в </a:t>
            </a:r>
            <a:r>
              <a:rPr lang="ru-RU" dirty="0" err="1">
                <a:effectLst/>
              </a:rPr>
              <a:t>Зальцбурзі</a:t>
            </a:r>
            <a:r>
              <a:rPr lang="ru-RU" dirty="0">
                <a:effectLst/>
              </a:rPr>
              <a:t> </a:t>
            </a:r>
            <a:r>
              <a:rPr lang="ru-RU" dirty="0" err="1">
                <a:effectLst/>
              </a:rPr>
              <a:t>будував</a:t>
            </a:r>
            <a:r>
              <a:rPr lang="ru-RU" dirty="0">
                <a:effectLst/>
              </a:rPr>
              <a:t> </a:t>
            </a:r>
            <a:r>
              <a:rPr lang="ru-RU" dirty="0" err="1">
                <a:effectLst/>
              </a:rPr>
              <a:t>італієць</a:t>
            </a:r>
            <a:r>
              <a:rPr lang="ru-RU" dirty="0">
                <a:effectLst/>
              </a:rPr>
              <a:t> </a:t>
            </a:r>
            <a:r>
              <a:rPr lang="ru-RU" dirty="0" err="1">
                <a:effectLst/>
              </a:rPr>
              <a:t>Сантіно</a:t>
            </a:r>
            <a:r>
              <a:rPr lang="ru-RU" dirty="0">
                <a:effectLst/>
              </a:rPr>
              <a:t> </a:t>
            </a:r>
            <a:r>
              <a:rPr lang="ru-RU" dirty="0" err="1">
                <a:effectLst/>
              </a:rPr>
              <a:t>Соларі</a:t>
            </a:r>
            <a:r>
              <a:rPr lang="ru-RU" dirty="0">
                <a:effectLst/>
              </a:rPr>
              <a:t>. 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1457768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mask">
  <a:themeElements>
    <a:clrScheme name="Другая 3">
      <a:dk1>
        <a:sysClr val="windowText" lastClr="000000"/>
      </a:dk1>
      <a:lt1>
        <a:srgbClr val="3F3F3F"/>
      </a:lt1>
      <a:dk2>
        <a:srgbClr val="D4CAD6"/>
      </a:dk2>
      <a:lt2>
        <a:srgbClr val="EAE5EB"/>
      </a:lt2>
      <a:accent1>
        <a:srgbClr val="E398E1"/>
      </a:accent1>
      <a:accent2>
        <a:srgbClr val="9B57D3"/>
      </a:accent2>
      <a:accent3>
        <a:srgbClr val="755DD9"/>
      </a:accent3>
      <a:accent4>
        <a:srgbClr val="665EB8"/>
      </a:accent4>
      <a:accent5>
        <a:srgbClr val="45A5ED"/>
      </a:accent5>
      <a:accent6>
        <a:srgbClr val="5982DB"/>
      </a:accent6>
      <a:hlink>
        <a:srgbClr val="0066FF"/>
      </a:hlink>
      <a:folHlink>
        <a:srgbClr val="666699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Damask" id="{F9A299A0-33D0-4E0F-9F3F-7163E3744208}" vid="{746EEEEA-FB6A-406B-B510-531588D5481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Дамаск</Template>
  <TotalTime>92</TotalTime>
  <Words>408</Words>
  <Application>Microsoft Office PowerPoint</Application>
  <PresentationFormat>Произвольный</PresentationFormat>
  <Paragraphs>32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Damask</vt:lpstr>
      <vt:lpstr>Архітектура бароко</vt:lpstr>
      <vt:lpstr>Архітектура бароко </vt:lpstr>
      <vt:lpstr>Бароко Італії</vt:lpstr>
      <vt:lpstr>Бароко Італії</vt:lpstr>
      <vt:lpstr>Бароко Англії та Франції</vt:lpstr>
      <vt:lpstr>Бароко Англії та Франції</vt:lpstr>
      <vt:lpstr>Бароко Німеччини</vt:lpstr>
      <vt:lpstr>Бароко Німеччини</vt:lpstr>
      <vt:lpstr>Бароко Австрії</vt:lpstr>
      <vt:lpstr>Бароко Австрії</vt:lpstr>
      <vt:lpstr>Бароко Праги</vt:lpstr>
      <vt:lpstr>Бароко Праги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Архітектура бароко</dc:title>
  <dc:creator>Anna</dc:creator>
  <cp:lastModifiedBy>kkk</cp:lastModifiedBy>
  <cp:revision>14</cp:revision>
  <dcterms:created xsi:type="dcterms:W3CDTF">2014-09-16T19:00:19Z</dcterms:created>
  <dcterms:modified xsi:type="dcterms:W3CDTF">2015-02-17T15:41:40Z</dcterms:modified>
</cp:coreProperties>
</file>