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67" r:id="rId6"/>
    <p:sldId id="264" r:id="rId7"/>
    <p:sldId id="268" r:id="rId8"/>
    <p:sldId id="259" r:id="rId9"/>
    <p:sldId id="269" r:id="rId10"/>
    <p:sldId id="260" r:id="rId11"/>
    <p:sldId id="270" r:id="rId12"/>
    <p:sldId id="261" r:id="rId13"/>
    <p:sldId id="271" r:id="rId14"/>
    <p:sldId id="262" r:id="rId15"/>
    <p:sldId id="273" r:id="rId16"/>
    <p:sldId id="275" r:id="rId17"/>
    <p:sldId id="276" r:id="rId18"/>
    <p:sldId id="277" r:id="rId19"/>
    <p:sldId id="263" r:id="rId20"/>
    <p:sldId id="272" r:id="rId21"/>
    <p:sldId id="265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28498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uk-UA" sz="25000" dirty="0" smtClean="0"/>
              <a:t>Сім’я</a:t>
            </a:r>
            <a:endParaRPr lang="uk-UA" sz="2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572000" y="4221088"/>
            <a:ext cx="4267200" cy="1728192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Виконала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учениця</a:t>
            </a:r>
            <a:r>
              <a:rPr lang="ru-RU" dirty="0" smtClean="0"/>
              <a:t>  </a:t>
            </a:r>
            <a:r>
              <a:rPr lang="ru-RU" sz="3200" dirty="0" smtClean="0"/>
              <a:t>11</a:t>
            </a:r>
            <a:r>
              <a:rPr lang="ru-RU" dirty="0" smtClean="0"/>
              <a:t>-Б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Юзунь</a:t>
            </a:r>
            <a:r>
              <a:rPr lang="ru-RU" dirty="0" smtClean="0"/>
              <a:t> Ал</a:t>
            </a:r>
            <a:r>
              <a:rPr lang="uk-UA" dirty="0" err="1" smtClean="0"/>
              <a:t>іна</a:t>
            </a:r>
            <a:endParaRPr lang="uk-UA" dirty="0"/>
          </a:p>
        </p:txBody>
      </p:sp>
      <p:pic>
        <p:nvPicPr>
          <p:cNvPr id="6" name="Ron Pope - A Drop In The Oce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62484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uk-UA" dirty="0"/>
              <a:t>Ефективність виховання дітей у сім'ї залежить від створення в ній належних умов. Головна умова сімейного виховання — міцний фундамент сім'ї, що базується на її непорушному авторитеті, подружній вірності, любові до дітей і відданості обов'язку їх виховання, материнському покликанні жінки, піднесенні ролі батьків у створенні та захисті домашнього вогнища, забезпеченні на їх прикладі моральної підготовки молоді до подружнього життя.</a:t>
            </a:r>
          </a:p>
        </p:txBody>
      </p:sp>
    </p:spTree>
    <p:extLst>
      <p:ext uri="{BB962C8B-B14F-4D97-AF65-F5344CB8AC3E}">
        <p14:creationId xmlns:p14="http://schemas.microsoft.com/office/powerpoint/2010/main" val="33724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6" name="Picture 6" descr="C:\Users\Аліна\Desktop\BvLZgggoo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158275"/>
            <a:ext cx="5112568" cy="408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ліна\Desktop\inzPcuKar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05" y="3167190"/>
            <a:ext cx="5118507" cy="383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Аліна\Desktop\mpj04096410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99392"/>
            <a:ext cx="4208412" cy="42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Аліна\Desktop\g9P6mHDWS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58" y="0"/>
            <a:ext cx="5397142" cy="346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498080" cy="6059760"/>
          </a:xfrm>
        </p:spPr>
        <p:txBody>
          <a:bodyPr/>
          <a:lstStyle/>
          <a:p>
            <a:pPr marL="82296" indent="0">
              <a:buNone/>
            </a:pPr>
            <a:r>
              <a:rPr lang="uk-UA" dirty="0"/>
              <a:t>Дієвим чинником сімейного виховання є спільна трудова діяльність батьків і дітей. Дітей слід залучати до сімейної праці, вони повинні мати конкретні трудові обов'язки, адекватні їх віковим можливостям. Така співпраця дітей з батьками має сильніший виховний вплив, ніж словесні повчання.</a:t>
            </a:r>
          </a:p>
        </p:txBody>
      </p:sp>
    </p:spTree>
    <p:extLst>
      <p:ext uri="{BB962C8B-B14F-4D97-AF65-F5344CB8AC3E}">
        <p14:creationId xmlns:p14="http://schemas.microsoft.com/office/powerpoint/2010/main" val="40575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C:\Users\Аліна\Desktop\dfekhumvb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" y="1"/>
            <a:ext cx="5688632" cy="383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ліна\Desktop\25536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35" y="3140967"/>
            <a:ext cx="5633791" cy="37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749808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5987752"/>
          </a:xfrm>
        </p:spPr>
        <p:txBody>
          <a:bodyPr/>
          <a:lstStyle/>
          <a:p>
            <a:pPr marL="82296" indent="0">
              <a:buNone/>
            </a:pPr>
            <a:r>
              <a:rPr lang="uk-UA" dirty="0"/>
              <a:t>У сім’ї створюється найбільше суспільне багатство – людина. Тут вона народжується і формується як особистість. Це та клітина, з котрої розпочинається будь-яка держава. Немає країни без сім’ї, сімейно-родинних відносин.</a:t>
            </a:r>
          </a:p>
        </p:txBody>
      </p:sp>
    </p:spTree>
    <p:extLst>
      <p:ext uri="{BB962C8B-B14F-4D97-AF65-F5344CB8AC3E}">
        <p14:creationId xmlns:p14="http://schemas.microsoft.com/office/powerpoint/2010/main" val="33623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5" name="Picture 3" descr="C:\Users\Аліна\Desktop\101264943_4818761_famil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13" y="6238"/>
            <a:ext cx="5655025" cy="377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ліна\Desktop\yes.cn.ua_semeynaya-dieta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67980"/>
            <a:ext cx="4788024" cy="39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315416"/>
            <a:ext cx="7498080" cy="1143000"/>
          </a:xfrm>
        </p:spPr>
        <p:txBody>
          <a:bodyPr/>
          <a:lstStyle/>
          <a:p>
            <a:pPr algn="ctr"/>
            <a:r>
              <a:rPr lang="uk-UA" smtClean="0"/>
              <a:t>Видатні сім’ї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42" name="Picture 2" descr="C:\Users\Аліна\Desktop\1430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13" y="620689"/>
            <a:ext cx="6038430" cy="38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ліна\Desktop\o_802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53" y="1454245"/>
            <a:ext cx="3586747" cy="53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ліна\Desktop\3834056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13" y="3499539"/>
            <a:ext cx="4970653" cy="334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Слова </a:t>
            </a:r>
            <a:r>
              <a:rPr lang="ru-RU" dirty="0" err="1" smtClean="0"/>
              <a:t>Дороті</a:t>
            </a:r>
            <a:r>
              <a:rPr lang="ru-RU" dirty="0" smtClean="0"/>
              <a:t> </a:t>
            </a:r>
            <a:r>
              <a:rPr lang="ru-RU" dirty="0" err="1"/>
              <a:t>Нолт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/>
              <a:t>підкреслюють</a:t>
            </a:r>
            <a:r>
              <a:rPr lang="ru-RU" dirty="0"/>
              <a:t> роль </a:t>
            </a:r>
            <a:r>
              <a:rPr lang="ru-RU" dirty="0" err="1"/>
              <a:t>сім’ї</a:t>
            </a:r>
            <a:r>
              <a:rPr lang="ru-RU" dirty="0"/>
              <a:t> в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r>
              <a:rPr lang="uk-UA" dirty="0"/>
              <a:t>Якщо діти живуть в обстановці критики, вони навчаються критикувати і засуджувати інших людей; 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/>
              <a:t>Якщо діти живуть в обстановці ворожнечі і злості, вони вчаться бути злими, вчаться битися; 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/>
              <a:t>Якщо діти живуть серед насмішок, вони стають нерішучими і надмірно скромними; 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/>
              <a:t>Якщо діти живуть в обстановці сорому й збентеження, почуття власної гідності поступається місцем почуттю провини.</a:t>
            </a:r>
          </a:p>
        </p:txBody>
      </p:sp>
    </p:spTree>
    <p:extLst>
      <p:ext uri="{BB962C8B-B14F-4D97-AF65-F5344CB8AC3E}">
        <p14:creationId xmlns:p14="http://schemas.microsoft.com/office/powerpoint/2010/main" val="35203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Аліна\Desktop\2275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5" y="692696"/>
            <a:ext cx="822040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1328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 </a:t>
            </a:r>
            <a:r>
              <a:rPr lang="uk-UA" sz="4000" dirty="0" smtClean="0">
                <a:effectLst/>
              </a:rPr>
              <a:t>Отже ,для мене ідеальна сім’я це </a:t>
            </a:r>
            <a:r>
              <a:rPr lang="uk-UA" sz="4000" dirty="0">
                <a:effectLst/>
              </a:rPr>
              <a:t>д</a:t>
            </a:r>
            <a:r>
              <a:rPr lang="uk-UA" sz="4000" dirty="0" smtClean="0">
                <a:effectLst/>
              </a:rPr>
              <a:t>ім ,де </a:t>
            </a:r>
            <a:r>
              <a:rPr lang="uk-UA" sz="4000" dirty="0">
                <a:effectLst/>
              </a:rPr>
              <a:t>кожного з нас чекають, люблять, готові зрозуміти і допомогти, де є однодумці, друзі, де панують взаємоповага, взаємна моральна і правова відповідальність.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5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498080" cy="5962674"/>
          </a:xfrm>
        </p:spPr>
        <p:txBody>
          <a:bodyPr>
            <a:noAutofit/>
          </a:bodyPr>
          <a:lstStyle/>
          <a:p>
            <a:r>
              <a:rPr lang="uk-UA" sz="3600" b="1" dirty="0"/>
              <a:t>Сім</a:t>
            </a:r>
            <a:r>
              <a:rPr lang="en-US" sz="3600" b="1" dirty="0"/>
              <a:t>'</a:t>
            </a:r>
            <a:r>
              <a:rPr lang="vi-VN" sz="3600" b="1" dirty="0"/>
              <a:t>я́</a:t>
            </a:r>
            <a:r>
              <a:rPr lang="en-US" sz="3600" dirty="0"/>
              <a:t>, </a:t>
            </a:r>
            <a:r>
              <a:rPr lang="vi-VN" sz="3600" dirty="0"/>
              <a:t>або </a:t>
            </a:r>
            <a:r>
              <a:rPr lang="vi-VN" sz="3600" b="1" dirty="0"/>
              <a:t>Роди́на</a:t>
            </a:r>
            <a:r>
              <a:rPr lang="vi-VN" sz="3600" dirty="0"/>
              <a:t> — </a:t>
            </a:r>
            <a:r>
              <a:rPr lang="uk-UA" sz="3600" dirty="0"/>
              <a:t>соціальна</a:t>
            </a:r>
            <a:r>
              <a:rPr lang="en-US" sz="3600" dirty="0"/>
              <a:t> </a:t>
            </a:r>
            <a:r>
              <a:rPr lang="uk-UA" sz="3600" dirty="0"/>
              <a:t>група</a:t>
            </a:r>
            <a:r>
              <a:rPr lang="en-US" sz="3600" dirty="0"/>
              <a:t>, </a:t>
            </a:r>
            <a:r>
              <a:rPr lang="uk-UA" sz="3600" dirty="0"/>
              <a:t>яка</a:t>
            </a:r>
            <a:r>
              <a:rPr lang="en-US" sz="3600" dirty="0"/>
              <a:t> </a:t>
            </a:r>
            <a:r>
              <a:rPr lang="uk-UA" sz="3600" dirty="0"/>
              <a:t>складається</a:t>
            </a:r>
            <a:r>
              <a:rPr lang="en-US" sz="3600" dirty="0"/>
              <a:t> </a:t>
            </a:r>
            <a:r>
              <a:rPr lang="uk-UA" sz="3600" dirty="0"/>
              <a:t>з</a:t>
            </a:r>
            <a:r>
              <a:rPr lang="en-US" sz="3600" dirty="0"/>
              <a:t> </a:t>
            </a:r>
            <a:r>
              <a:rPr lang="uk-UA" sz="3600" dirty="0"/>
              <a:t>людей</a:t>
            </a:r>
            <a:r>
              <a:rPr lang="en-US" sz="3600" dirty="0"/>
              <a:t>, </a:t>
            </a:r>
            <a:r>
              <a:rPr lang="uk-UA" sz="3600" dirty="0"/>
              <a:t>які</a:t>
            </a:r>
            <a:r>
              <a:rPr lang="en-US" sz="3600" dirty="0"/>
              <a:t> </a:t>
            </a:r>
            <a:r>
              <a:rPr lang="uk-UA" sz="3600" dirty="0"/>
              <a:t>зазвичай</a:t>
            </a:r>
            <a:r>
              <a:rPr lang="en-US" sz="3600" dirty="0"/>
              <a:t> </a:t>
            </a:r>
            <a:r>
              <a:rPr lang="uk-UA" sz="3600" dirty="0"/>
              <a:t>перебувають</a:t>
            </a:r>
            <a:r>
              <a:rPr lang="en-US" sz="3600" dirty="0"/>
              <a:t> </a:t>
            </a:r>
            <a:r>
              <a:rPr lang="uk-UA" sz="3600" dirty="0"/>
              <a:t>у шлюбі</a:t>
            </a:r>
            <a:r>
              <a:rPr lang="en-US" sz="3600" dirty="0"/>
              <a:t>, </a:t>
            </a:r>
            <a:r>
              <a:rPr lang="uk-UA" sz="3600" dirty="0"/>
              <a:t>їхніх дітей</a:t>
            </a:r>
            <a:r>
              <a:rPr lang="vi-VN" sz="3600" dirty="0"/>
              <a:t> </a:t>
            </a:r>
            <a:r>
              <a:rPr lang="en-US" sz="3600" dirty="0"/>
              <a:t>(</a:t>
            </a:r>
            <a:r>
              <a:rPr lang="uk-UA" sz="3600" dirty="0"/>
              <a:t>власних</a:t>
            </a:r>
            <a:r>
              <a:rPr lang="en-US" sz="3600" dirty="0"/>
              <a:t> </a:t>
            </a:r>
            <a:r>
              <a:rPr lang="uk-UA" sz="3600" dirty="0"/>
              <a:t>або</a:t>
            </a:r>
            <a:r>
              <a:rPr lang="en-US" sz="3600" dirty="0"/>
              <a:t> </a:t>
            </a:r>
            <a:r>
              <a:rPr lang="uk-UA" sz="3600" dirty="0"/>
              <a:t>прийомних</a:t>
            </a:r>
            <a:r>
              <a:rPr lang="en-US" sz="3600" dirty="0"/>
              <a:t>) </a:t>
            </a:r>
            <a:r>
              <a:rPr lang="uk-UA" sz="3600" dirty="0"/>
              <a:t>та</a:t>
            </a:r>
            <a:r>
              <a:rPr lang="en-US" sz="3600" dirty="0"/>
              <a:t> </a:t>
            </a:r>
            <a:r>
              <a:rPr lang="uk-UA" sz="3600" dirty="0"/>
              <a:t>інших</a:t>
            </a:r>
            <a:r>
              <a:rPr lang="en-US" sz="3600" dirty="0"/>
              <a:t> </a:t>
            </a:r>
            <a:r>
              <a:rPr lang="uk-UA" sz="3600" dirty="0"/>
              <a:t>осіб</a:t>
            </a:r>
            <a:r>
              <a:rPr lang="en-US" sz="3600" dirty="0"/>
              <a:t>, </a:t>
            </a:r>
            <a:r>
              <a:rPr lang="uk-UA" sz="3600" dirty="0"/>
              <a:t>поєднаних родинними</a:t>
            </a:r>
            <a:r>
              <a:rPr lang="en-US" sz="3600" dirty="0"/>
              <a:t> </a:t>
            </a:r>
            <a:r>
              <a:rPr lang="uk-UA" sz="3600" dirty="0"/>
              <a:t>зв’язками</a:t>
            </a:r>
            <a:r>
              <a:rPr lang="vi-VN" sz="3600" dirty="0"/>
              <a:t> </a:t>
            </a:r>
            <a:r>
              <a:rPr lang="uk-UA" sz="3600" dirty="0"/>
              <a:t>з подружжям</a:t>
            </a:r>
            <a:r>
              <a:rPr lang="en-US" sz="3600" dirty="0"/>
              <a:t>, </a:t>
            </a:r>
            <a:r>
              <a:rPr lang="uk-UA" sz="3600" dirty="0"/>
              <a:t>кровних родичів</a:t>
            </a:r>
            <a:r>
              <a:rPr lang="en-US" sz="3600" dirty="0"/>
              <a:t>, </a:t>
            </a:r>
            <a:r>
              <a:rPr lang="uk-UA" sz="3600" dirty="0"/>
              <a:t>і</a:t>
            </a:r>
            <a:r>
              <a:rPr lang="en-US" sz="3600" dirty="0"/>
              <a:t> </a:t>
            </a:r>
            <a:r>
              <a:rPr lang="uk-UA" sz="3600" dirty="0"/>
              <a:t>здійснює</a:t>
            </a:r>
            <a:r>
              <a:rPr lang="en-US" sz="3600" dirty="0"/>
              <a:t> </a:t>
            </a:r>
            <a:r>
              <a:rPr lang="uk-UA" sz="3600" dirty="0"/>
              <a:t>свою</a:t>
            </a:r>
            <a:r>
              <a:rPr lang="en-US" sz="3600" dirty="0"/>
              <a:t> </a:t>
            </a:r>
            <a:r>
              <a:rPr lang="uk-UA" sz="3600" dirty="0"/>
              <a:t>життєдіяльність</a:t>
            </a:r>
            <a:r>
              <a:rPr lang="en-US" sz="3600" dirty="0"/>
              <a:t> </a:t>
            </a:r>
            <a:r>
              <a:rPr lang="uk-UA" sz="3600" dirty="0"/>
              <a:t>на</a:t>
            </a:r>
            <a:r>
              <a:rPr lang="en-US" sz="3600" dirty="0"/>
              <a:t> </a:t>
            </a:r>
            <a:r>
              <a:rPr lang="uk-UA" sz="3600" dirty="0"/>
              <a:t>основі</a:t>
            </a:r>
            <a:r>
              <a:rPr lang="en-US" sz="3600" dirty="0"/>
              <a:t> </a:t>
            </a:r>
            <a:r>
              <a:rPr lang="uk-UA" sz="3600" dirty="0"/>
              <a:t>спільного</a:t>
            </a:r>
            <a:r>
              <a:rPr lang="en-US" sz="3600" dirty="0"/>
              <a:t> </a:t>
            </a:r>
            <a:r>
              <a:rPr lang="uk-UA" sz="3600" dirty="0"/>
              <a:t>економічного</a:t>
            </a:r>
            <a:r>
              <a:rPr lang="en-US" sz="3600" dirty="0"/>
              <a:t>, </a:t>
            </a:r>
            <a:r>
              <a:rPr lang="uk-UA" sz="3600" dirty="0"/>
              <a:t>побутового</a:t>
            </a:r>
            <a:r>
              <a:rPr lang="en-US" sz="3600" dirty="0"/>
              <a:t>, </a:t>
            </a:r>
            <a:r>
              <a:rPr lang="uk-UA" sz="3600" dirty="0"/>
              <a:t>морально</a:t>
            </a:r>
            <a:r>
              <a:rPr lang="en-US" sz="3600" dirty="0"/>
              <a:t>-</a:t>
            </a:r>
            <a:r>
              <a:rPr lang="uk-UA" sz="3600" dirty="0"/>
              <a:t>психологічного</a:t>
            </a:r>
            <a:r>
              <a:rPr lang="en-US" sz="3600" dirty="0"/>
              <a:t> </a:t>
            </a:r>
            <a:r>
              <a:rPr lang="uk-UA" sz="3600" dirty="0"/>
              <a:t>укладу</a:t>
            </a:r>
            <a:r>
              <a:rPr lang="en-US" sz="3600" dirty="0"/>
              <a:t>, </a:t>
            </a:r>
            <a:r>
              <a:rPr lang="uk-UA" sz="3600" dirty="0"/>
              <a:t>взаємної</a:t>
            </a:r>
            <a:r>
              <a:rPr lang="en-US" sz="3600" dirty="0"/>
              <a:t> </a:t>
            </a:r>
            <a:r>
              <a:rPr lang="uk-UA" sz="3600" dirty="0"/>
              <a:t>відповідальності</a:t>
            </a:r>
            <a:r>
              <a:rPr lang="en-US" sz="3600" dirty="0"/>
              <a:t>,</a:t>
            </a:r>
            <a:r>
              <a:rPr lang="uk-UA" sz="3600" dirty="0"/>
              <a:t> виховання</a:t>
            </a:r>
            <a:r>
              <a:rPr lang="vi-VN" sz="3600" dirty="0"/>
              <a:t> </a:t>
            </a:r>
            <a:r>
              <a:rPr lang="uk-UA" sz="3600" dirty="0" smtClean="0"/>
              <a:t>дітей</a:t>
            </a:r>
            <a:r>
              <a:rPr lang="uk-UA" sz="3500" dirty="0">
                <a:cs typeface="Aharoni" panose="02010803020104030203" pitchFamily="2" charset="-79"/>
              </a:rPr>
              <a:t/>
            </a:r>
            <a:br>
              <a:rPr lang="uk-UA" sz="3500" dirty="0">
                <a:cs typeface="Aharoni" panose="02010803020104030203" pitchFamily="2" charset="-79"/>
              </a:rPr>
            </a:br>
            <a:endParaRPr lang="uk-UA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09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Аліна\Desktop\34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17" y="2825851"/>
            <a:ext cx="60483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іна\Desktop\blog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62"/>
            <a:ext cx="5652120" cy="33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uk-UA" dirty="0" smtClean="0"/>
              <a:t>Ми ще є підлітками,але незабаром нам відчиняться простори дорослого життя,тому якою  буде наша майбутня  сім’я  для  </a:t>
            </a:r>
            <a:r>
              <a:rPr lang="uk-UA" dirty="0"/>
              <a:t>кожного з </a:t>
            </a:r>
            <a:r>
              <a:rPr lang="uk-UA" dirty="0" smtClean="0"/>
              <a:t>нас: </a:t>
            </a:r>
            <a:r>
              <a:rPr lang="uk-UA" dirty="0"/>
              <a:t>щасливою чи не дуже, багатою чи бідною, співчутливої або байдужою, – покаже час і наші прагнення до розуміння її вічних </a:t>
            </a:r>
            <a:r>
              <a:rPr lang="uk-UA" dirty="0" err="1" smtClean="0"/>
              <a:t>цінностей.В</a:t>
            </a:r>
            <a:r>
              <a:rPr lang="uk-UA" dirty="0" smtClean="0"/>
              <a:t> моєму розуміння,головним фактором у сім’ї має бути справжнє кохання  між чоловіком та жінкою,адже саме справжнє кохання здатне подолати усі </a:t>
            </a:r>
            <a:r>
              <a:rPr lang="uk-UA" dirty="0" err="1" smtClean="0"/>
              <a:t>трудносні</a:t>
            </a:r>
            <a:r>
              <a:rPr lang="uk-UA" dirty="0" smtClean="0"/>
              <a:t> буденного життя</a:t>
            </a:r>
          </a:p>
          <a:p>
            <a:pPr marL="82296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19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C:\Users\Аліна\Desktop\gpvj9zKLjU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0" y="-744"/>
            <a:ext cx="5207194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ліна\Desktop\Qql_r0vOfE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60375"/>
            <a:ext cx="5123656" cy="51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1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3" descr="C:\Users\Аліна\Desktop\ar126556277160831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68" y="-395006"/>
            <a:ext cx="7344816" cy="725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сімей: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Повна сім’я (батьки,діти,бабуся,дідусь)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Неповна сім’я(дитина з одним із батьків)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Подружжя без дітей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Одинока людина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55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Аліна\Desktop\сем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82" y="-4727"/>
            <a:ext cx="4333876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іна\Desktop\İnsan-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78" y="2095500"/>
            <a:ext cx="5667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/>
          <a:lstStyle/>
          <a:p>
            <a:pPr marL="82296" indent="0">
              <a:buNone/>
            </a:pPr>
            <a:r>
              <a:rPr lang="uk-UA" dirty="0"/>
              <a:t>Сім'я є різновіковим колективом. Структура її багато в чому залежить від звичаїв, культурних і національних традицій, моральних та правових норм. У межах її формується система стосунків між старшими та молодшими, батьками і дітьми, що визначає психологічний клімат в сім'ї. Тут формується світогляд дитини, ставлення до навколишнього світу.</a:t>
            </a:r>
          </a:p>
        </p:txBody>
      </p:sp>
    </p:spTree>
    <p:extLst>
      <p:ext uri="{BB962C8B-B14F-4D97-AF65-F5344CB8AC3E}">
        <p14:creationId xmlns:p14="http://schemas.microsoft.com/office/powerpoint/2010/main" val="25181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Аліна\Desktop\OrANdTZDgU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4905"/>
            <a:ext cx="5239445" cy="52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Аліна\Desktop\funny_foto_6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79" y="1952200"/>
            <a:ext cx="3916806" cy="49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0648"/>
            <a:ext cx="7498080" cy="6597352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uk-UA" dirty="0"/>
              <a:t>Сім’я – це особливого роду колектив, який грає у вихованні </a:t>
            </a:r>
            <a:r>
              <a:rPr lang="uk-UA" dirty="0" smtClean="0"/>
              <a:t> дітей основну</a:t>
            </a:r>
            <a:r>
              <a:rPr lang="uk-UA" dirty="0"/>
              <a:t>, довгострокову і важливу роль. Адже саме в сім’ї дитина отримує перший життєвий досвід, робить перші спостереження і навчається, як себе вести в різних ситуаціях. І манера поведінки дитини, і вибір друзів, і взаємини з близькими людьми, і традиції сімейного виховання в майбутній сім’ї – все бере свій початок у дитинстві, в сім’ї. Кожен дорослий, і в першу чергу батьки, у відповіді за те, щоб проблеми, з якими дитина зустрінеться на своєму шляху, він умів долати гідно і з честю.</a:t>
            </a:r>
          </a:p>
        </p:txBody>
      </p:sp>
    </p:spTree>
    <p:extLst>
      <p:ext uri="{BB962C8B-B14F-4D97-AF65-F5344CB8AC3E}">
        <p14:creationId xmlns:p14="http://schemas.microsoft.com/office/powerpoint/2010/main" val="11037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C:\Users\Аліна\Desktop\shutterstock_659410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8" y="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іна\Desktop\2d367e6deb8b954a4f7f01a70b38cb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16" y="2996952"/>
            <a:ext cx="5814283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</TotalTime>
  <Words>489</Words>
  <Application>Microsoft Office PowerPoint</Application>
  <PresentationFormat>Экран (4:3)</PresentationFormat>
  <Paragraphs>24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Сім’я</vt:lpstr>
      <vt:lpstr>Сім'я́, або Роди́на — соціальна група, яка складається з людей, які зазвичай перебувають у шлюбі, їхніх дітей (власних або прийомних) та інших осіб, поєднаних родинними зв’язками з подружжям, кровних родичів, і здійснює свою життєдіяльність на основі спільного економічного, побутового, морально-психологічного укладу, взаємної відповідальності, виховання дітей </vt:lpstr>
      <vt:lpstr>Презентация PowerPoint</vt:lpstr>
      <vt:lpstr>Типи сімей: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Видатні сім’ї</vt:lpstr>
      <vt:lpstr>Слова Дороті Нолт, які краще підкреслюють роль сім’ї в нашому житті:</vt:lpstr>
      <vt:lpstr>Презентация PowerPoint</vt:lpstr>
      <vt:lpstr> Отже ,для мене ідеальна сім’я це дім ,де кожного з нас чекають, люблять, готові зрозуміти і допомогти, де є однодумці, друзі, де панують взаємоповага, взаємна моральна і правова відповідальність.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Сім’я</dc:title>
  <dc:creator>Аліна</dc:creator>
  <cp:lastModifiedBy>Аліна</cp:lastModifiedBy>
  <cp:revision>13</cp:revision>
  <dcterms:created xsi:type="dcterms:W3CDTF">2015-02-05T16:13:00Z</dcterms:created>
  <dcterms:modified xsi:type="dcterms:W3CDTF">2015-02-21T13:27:58Z</dcterms:modified>
</cp:coreProperties>
</file>