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95" d="100"/>
          <a:sy n="95" d="100"/>
        </p:scale>
        <p:origin x="-4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DAFD6196-5802-48FB-80D2-A75DE6C32517}" type="datetimeFigureOut">
              <a:rPr lang="ru-RU" smtClean="0"/>
              <a:pPr/>
              <a:t>07.11.2013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26F3E8D-D7EA-4CFD-A8B1-3D53A400703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AFD6196-5802-48FB-80D2-A75DE6C32517}" type="datetimeFigureOut">
              <a:rPr lang="ru-RU" smtClean="0"/>
              <a:pPr/>
              <a:t>07.11.2013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26F3E8D-D7EA-4CFD-A8B1-3D53A400703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AFD6196-5802-48FB-80D2-A75DE6C32517}" type="datetimeFigureOut">
              <a:rPr lang="ru-RU" smtClean="0"/>
              <a:pPr/>
              <a:t>07.11.2013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26F3E8D-D7EA-4CFD-A8B1-3D53A400703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AFD6196-5802-48FB-80D2-A75DE6C32517}" type="datetimeFigureOut">
              <a:rPr lang="ru-RU" smtClean="0"/>
              <a:pPr/>
              <a:t>07.11.2013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26F3E8D-D7EA-4CFD-A8B1-3D53A400703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AFD6196-5802-48FB-80D2-A75DE6C32517}" type="datetimeFigureOut">
              <a:rPr lang="ru-RU" smtClean="0"/>
              <a:pPr/>
              <a:t>07.11.2013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26F3E8D-D7EA-4CFD-A8B1-3D53A400703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DAFD6196-5802-48FB-80D2-A75DE6C32517}" type="datetimeFigureOut">
              <a:rPr lang="ru-RU" smtClean="0"/>
              <a:pPr/>
              <a:t>07.11.2013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26F3E8D-D7EA-4CFD-A8B1-3D53A400703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DAFD6196-5802-48FB-80D2-A75DE6C32517}" type="datetimeFigureOut">
              <a:rPr lang="ru-RU" smtClean="0"/>
              <a:pPr/>
              <a:t>07.11.2013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26F3E8D-D7EA-4CFD-A8B1-3D53A400703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AFD6196-5802-48FB-80D2-A75DE6C32517}" type="datetimeFigureOut">
              <a:rPr lang="ru-RU" smtClean="0"/>
              <a:pPr/>
              <a:t>07.11.2013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26F3E8D-D7EA-4CFD-A8B1-3D53A400703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AFD6196-5802-48FB-80D2-A75DE6C32517}" type="datetimeFigureOut">
              <a:rPr lang="ru-RU" smtClean="0"/>
              <a:pPr/>
              <a:t>07.11.2013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26F3E8D-D7EA-4CFD-A8B1-3D53A400703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AFD6196-5802-48FB-80D2-A75DE6C32517}" type="datetimeFigureOut">
              <a:rPr lang="ru-RU" smtClean="0"/>
              <a:pPr/>
              <a:t>07.11.2013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26F3E8D-D7EA-4CFD-A8B1-3D53A400703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AFD6196-5802-48FB-80D2-A75DE6C32517}" type="datetimeFigureOut">
              <a:rPr lang="ru-RU" smtClean="0"/>
              <a:pPr/>
              <a:t>07.11.2013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26F3E8D-D7EA-4CFD-A8B1-3D53A400703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FD6196-5802-48FB-80D2-A75DE6C32517}" type="datetimeFigureOut">
              <a:rPr lang="ru-RU" smtClean="0"/>
              <a:pPr/>
              <a:t>07.11.2013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6F3E8D-D7EA-4CFD-A8B1-3D53A400703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4" name="Прямоугольник 3"/>
          <p:cNvSpPr/>
          <p:nvPr/>
        </p:nvSpPr>
        <p:spPr>
          <a:xfrm rot="20989730">
            <a:off x="593711" y="1231653"/>
            <a:ext cx="8215370" cy="4154984"/>
          </a:xfrm>
          <a:prstGeom prst="rect">
            <a:avLst/>
          </a:prstGeom>
          <a:noFill/>
        </p:spPr>
        <p:txBody>
          <a:bodyPr wrap="square" lIns="91440" tIns="45720" rIns="91440" bIns="45720">
            <a:spAutoFit/>
          </a:bodyPr>
          <a:lstStyle/>
          <a:p>
            <a:pPr algn="ctr"/>
            <a:r>
              <a:rPr lang="en-US" sz="88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Education </a:t>
            </a:r>
            <a:endParaRPr lang="en-US" sz="88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a:p>
            <a:pPr algn="ctr"/>
            <a:r>
              <a:rPr lang="en-US" sz="88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in </a:t>
            </a:r>
            <a:r>
              <a:rPr lang="en-US" sz="88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the </a:t>
            </a:r>
            <a:endParaRPr lang="en-US" sz="88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a:p>
            <a:pPr algn="ctr"/>
            <a:r>
              <a:rPr lang="en-US" sz="88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United Kingdom</a:t>
            </a:r>
            <a:endParaRPr lang="ru-RU" sz="88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transition>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785786" y="285728"/>
            <a:ext cx="4572000" cy="2677656"/>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r>
              <a:rPr lang="en-US" sz="2800" dirty="0" smtClean="0">
                <a:solidFill>
                  <a:srgbClr val="C00000"/>
                </a:solidFill>
              </a:rPr>
              <a:t>The purpose of education in the UK has three main objectives</a:t>
            </a:r>
            <a:r>
              <a:rPr lang="en-US" sz="2800" dirty="0" smtClean="0">
                <a:solidFill>
                  <a:srgbClr val="C00000"/>
                </a:solidFill>
              </a:rPr>
              <a:t>: to </a:t>
            </a:r>
            <a:r>
              <a:rPr lang="en-US" sz="2800" dirty="0" smtClean="0">
                <a:solidFill>
                  <a:srgbClr val="C00000"/>
                </a:solidFill>
              </a:rPr>
              <a:t>learn </a:t>
            </a:r>
          </a:p>
          <a:p>
            <a:pPr algn="ctr">
              <a:buFont typeface="Wingdings" pitchFamily="2" charset="2"/>
              <a:buChar char="ü"/>
            </a:pPr>
            <a:r>
              <a:rPr lang="en-US" sz="2800" dirty="0" smtClean="0">
                <a:solidFill>
                  <a:srgbClr val="C00000"/>
                </a:solidFill>
              </a:rPr>
              <a:t> </a:t>
            </a:r>
            <a:r>
              <a:rPr lang="en-US" sz="2800" dirty="0" smtClean="0">
                <a:solidFill>
                  <a:srgbClr val="C00000"/>
                </a:solidFill>
              </a:rPr>
              <a:t> </a:t>
            </a:r>
            <a:r>
              <a:rPr lang="en-US" sz="2800" dirty="0" smtClean="0">
                <a:solidFill>
                  <a:srgbClr val="C00000"/>
                </a:solidFill>
              </a:rPr>
              <a:t>read,</a:t>
            </a:r>
          </a:p>
          <a:p>
            <a:pPr algn="ctr">
              <a:buFont typeface="Wingdings" pitchFamily="2" charset="2"/>
              <a:buChar char="ü"/>
            </a:pPr>
            <a:r>
              <a:rPr lang="en-US" sz="2800" dirty="0" smtClean="0">
                <a:solidFill>
                  <a:srgbClr val="C00000"/>
                </a:solidFill>
              </a:rPr>
              <a:t>write</a:t>
            </a:r>
            <a:r>
              <a:rPr lang="en-US" sz="2800" dirty="0" smtClean="0">
                <a:solidFill>
                  <a:srgbClr val="C00000"/>
                </a:solidFill>
              </a:rPr>
              <a:t>, </a:t>
            </a:r>
          </a:p>
          <a:p>
            <a:pPr algn="ctr">
              <a:buFont typeface="Wingdings" pitchFamily="2" charset="2"/>
              <a:buChar char="ü"/>
            </a:pPr>
            <a:r>
              <a:rPr lang="en-US" sz="2800" dirty="0" smtClean="0">
                <a:solidFill>
                  <a:srgbClr val="C00000"/>
                </a:solidFill>
              </a:rPr>
              <a:t>count</a:t>
            </a:r>
            <a:r>
              <a:rPr lang="en-US" sz="2800" dirty="0" smtClean="0">
                <a:solidFill>
                  <a:srgbClr val="C00000"/>
                </a:solidFill>
              </a:rPr>
              <a:t>.</a:t>
            </a:r>
            <a:endParaRPr lang="ru-RU" sz="2800" dirty="0">
              <a:solidFill>
                <a:srgbClr val="C00000"/>
              </a:solidFill>
            </a:endParaRPr>
          </a:p>
        </p:txBody>
      </p:sp>
      <p:pic>
        <p:nvPicPr>
          <p:cNvPr id="2051" name="Picture 3"/>
          <p:cNvPicPr>
            <a:picLocks noChangeAspect="1" noChangeArrowheads="1"/>
          </p:cNvPicPr>
          <p:nvPr/>
        </p:nvPicPr>
        <p:blipFill>
          <a:blip r:embed="rId3"/>
          <a:srcRect/>
          <a:stretch>
            <a:fillRect/>
          </a:stretch>
        </p:blipFill>
        <p:spPr bwMode="auto">
          <a:xfrm>
            <a:off x="5143504" y="785794"/>
            <a:ext cx="3843350" cy="26544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2052" name="Picture 4"/>
          <p:cNvPicPr>
            <a:picLocks noChangeAspect="1" noChangeArrowheads="1"/>
          </p:cNvPicPr>
          <p:nvPr/>
        </p:nvPicPr>
        <p:blipFill>
          <a:blip r:embed="rId4"/>
          <a:srcRect/>
          <a:stretch>
            <a:fillRect/>
          </a:stretch>
        </p:blipFill>
        <p:spPr bwMode="auto">
          <a:xfrm>
            <a:off x="3000364" y="3143248"/>
            <a:ext cx="4191010" cy="251460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2053" name="Picture 5"/>
          <p:cNvPicPr>
            <a:picLocks noChangeAspect="1" noChangeArrowheads="1"/>
          </p:cNvPicPr>
          <p:nvPr/>
        </p:nvPicPr>
        <p:blipFill>
          <a:blip r:embed="rId5"/>
          <a:srcRect/>
          <a:stretch>
            <a:fillRect/>
          </a:stretch>
        </p:blipFill>
        <p:spPr bwMode="auto">
          <a:xfrm rot="21445200">
            <a:off x="361360" y="3121182"/>
            <a:ext cx="2270398" cy="341180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p:diamon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285720" y="285728"/>
            <a:ext cx="8643998" cy="1077218"/>
          </a:xfrm>
          <a:prstGeom prst="rect">
            <a:avLst/>
          </a:prstGeom>
          <a:solidFill>
            <a:srgbClr val="FFC000"/>
          </a:solidFill>
        </p:spPr>
        <p:txBody>
          <a:bodyPr wrap="square">
            <a:spAutoFit/>
          </a:bodyPr>
          <a:lstStyle/>
          <a:p>
            <a:pPr algn="ctr"/>
            <a:r>
              <a:rPr lang="en-US" sz="3200" b="1" i="1" dirty="0" smtClean="0">
                <a:latin typeface="Algerian" pitchFamily="82" charset="0"/>
              </a:rPr>
              <a:t>There </a:t>
            </a:r>
            <a:r>
              <a:rPr lang="en-US" sz="3200" b="1" i="1" dirty="0" smtClean="0">
                <a:latin typeface="Algerian" pitchFamily="82" charset="0"/>
              </a:rPr>
              <a:t>is a huge variety of schools in England</a:t>
            </a:r>
            <a:endParaRPr lang="ru-RU" sz="3200" b="1" i="1" dirty="0"/>
          </a:p>
        </p:txBody>
      </p:sp>
      <p:sp>
        <p:nvSpPr>
          <p:cNvPr id="4" name="Прямоугольник 3"/>
          <p:cNvSpPr/>
          <p:nvPr/>
        </p:nvSpPr>
        <p:spPr>
          <a:xfrm>
            <a:off x="2500298" y="1428736"/>
            <a:ext cx="4684296" cy="923330"/>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algn="ctr"/>
            <a:r>
              <a:rPr lang="en-US" sz="5400" b="1" i="1" dirty="0" smtClean="0"/>
              <a:t>State education</a:t>
            </a:r>
            <a:endParaRPr lang="ru-RU" sz="5400" b="1" i="1" dirty="0"/>
          </a:p>
        </p:txBody>
      </p:sp>
      <p:sp>
        <p:nvSpPr>
          <p:cNvPr id="5" name="Прямоугольник 4"/>
          <p:cNvSpPr/>
          <p:nvPr/>
        </p:nvSpPr>
        <p:spPr>
          <a:xfrm>
            <a:off x="285720" y="2214554"/>
            <a:ext cx="4572000" cy="923330"/>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r>
              <a:rPr lang="en-US" dirty="0" smtClean="0"/>
              <a:t>In </a:t>
            </a:r>
            <a:r>
              <a:rPr lang="en-US" dirty="0" smtClean="0"/>
              <a:t>the United Kingdom, the term "state school" refers to government-funded schools which provide education free of charge to pupils.</a:t>
            </a:r>
            <a:endParaRPr lang="ru-RU" dirty="0"/>
          </a:p>
        </p:txBody>
      </p:sp>
      <p:sp>
        <p:nvSpPr>
          <p:cNvPr id="6" name="Прямоугольник 5"/>
          <p:cNvSpPr/>
          <p:nvPr/>
        </p:nvSpPr>
        <p:spPr>
          <a:xfrm>
            <a:off x="4357686" y="3286124"/>
            <a:ext cx="4572000" cy="1754326"/>
          </a:xfrm>
          <a:prstGeom prst="rect">
            <a:avLst/>
          </a:prstGeom>
        </p:spPr>
        <p:style>
          <a:lnRef idx="1">
            <a:schemeClr val="accent6"/>
          </a:lnRef>
          <a:fillRef idx="3">
            <a:schemeClr val="accent6"/>
          </a:fillRef>
          <a:effectRef idx="2">
            <a:schemeClr val="accent6"/>
          </a:effectRef>
          <a:fontRef idx="minor">
            <a:schemeClr val="lt1"/>
          </a:fontRef>
        </p:style>
        <p:txBody>
          <a:bodyPr>
            <a:spAutoFit/>
          </a:bodyPr>
          <a:lstStyle/>
          <a:p>
            <a:r>
              <a:rPr lang="en-US" dirty="0" smtClean="0"/>
              <a:t>Some state schools have formal links with religious </a:t>
            </a:r>
            <a:r>
              <a:rPr lang="en-US" dirty="0" smtClean="0"/>
              <a:t>organizations, </a:t>
            </a:r>
            <a:r>
              <a:rPr lang="en-US" dirty="0" smtClean="0"/>
              <a:t>and are permitted to promote a particular religious ethos and to use faith criteria in their admissions.  Schools are partially funded by religious or other charitable bodies.</a:t>
            </a:r>
            <a:endParaRPr lang="ru-RU" dirty="0"/>
          </a:p>
        </p:txBody>
      </p:sp>
      <p:pic>
        <p:nvPicPr>
          <p:cNvPr id="1026" name="Picture 2"/>
          <p:cNvPicPr>
            <a:picLocks noChangeAspect="1" noChangeArrowheads="1"/>
          </p:cNvPicPr>
          <p:nvPr/>
        </p:nvPicPr>
        <p:blipFill>
          <a:blip r:embed="rId3"/>
          <a:srcRect/>
          <a:stretch>
            <a:fillRect/>
          </a:stretch>
        </p:blipFill>
        <p:spPr bwMode="auto">
          <a:xfrm>
            <a:off x="142844" y="3286124"/>
            <a:ext cx="4071966" cy="305004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Прямоугольник 7"/>
          <p:cNvSpPr/>
          <p:nvPr/>
        </p:nvSpPr>
        <p:spPr>
          <a:xfrm>
            <a:off x="1500166" y="5857892"/>
            <a:ext cx="4572000" cy="523220"/>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a:r>
              <a:rPr lang="en-US" sz="1400" i="1" dirty="0" smtClean="0"/>
              <a:t>The oldest state school in England is Beverley Grammar School, which was founded in 700 AD.</a:t>
            </a:r>
            <a:endParaRPr lang="ru-RU" sz="1400" i="1" dirty="0"/>
          </a:p>
        </p:txBody>
      </p:sp>
    </p:spTree>
  </p:cSld>
  <p:clrMapOvr>
    <a:masterClrMapping/>
  </p:clrMapOvr>
  <p:transition>
    <p:cover dir="l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srcRect/>
          <a:stretch>
            <a:fillRect/>
          </a:stretch>
        </p:blipFill>
        <p:spPr bwMode="auto">
          <a:xfrm>
            <a:off x="214282" y="3000372"/>
            <a:ext cx="5905500" cy="3695700"/>
          </a:xfrm>
          <a:prstGeom prst="rect">
            <a:avLst/>
          </a:prstGeom>
          <a:noFill/>
          <a:ln w="9525">
            <a:noFill/>
            <a:miter lim="800000"/>
            <a:headEnd/>
            <a:tailEnd/>
          </a:ln>
          <a:effectLst>
            <a:softEdge rad="317500"/>
          </a:effectLst>
        </p:spPr>
      </p:pic>
      <p:sp>
        <p:nvSpPr>
          <p:cNvPr id="2" name="Прямоугольник 1"/>
          <p:cNvSpPr/>
          <p:nvPr/>
        </p:nvSpPr>
        <p:spPr>
          <a:xfrm>
            <a:off x="1785918" y="285728"/>
            <a:ext cx="6094938" cy="923330"/>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algn="ctr"/>
            <a:r>
              <a:rPr lang="en-US" sz="5400" b="1" i="1" dirty="0" smtClean="0"/>
              <a:t>Independent Schools</a:t>
            </a:r>
            <a:endParaRPr lang="ru-RU" sz="5400" b="1" i="1" dirty="0"/>
          </a:p>
        </p:txBody>
      </p:sp>
      <p:sp>
        <p:nvSpPr>
          <p:cNvPr id="3" name="Прямоугольник 2"/>
          <p:cNvSpPr/>
          <p:nvPr/>
        </p:nvSpPr>
        <p:spPr>
          <a:xfrm>
            <a:off x="4286248" y="1357298"/>
            <a:ext cx="4572000" cy="2862322"/>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lgn="ctr"/>
            <a:r>
              <a:rPr lang="en-US" dirty="0" smtClean="0">
                <a:solidFill>
                  <a:srgbClr val="FFFF00"/>
                </a:solidFill>
              </a:rPr>
              <a:t>Independent Schools are considered </a:t>
            </a:r>
            <a:r>
              <a:rPr lang="en-US" dirty="0" smtClean="0">
                <a:solidFill>
                  <a:srgbClr val="FFFF00"/>
                </a:solidFill>
              </a:rPr>
              <a:t>prestigious. </a:t>
            </a:r>
            <a:r>
              <a:rPr lang="en-US" dirty="0" smtClean="0">
                <a:solidFill>
                  <a:srgbClr val="FFFF00"/>
                </a:solidFill>
              </a:rPr>
              <a:t>Usually </a:t>
            </a:r>
            <a:r>
              <a:rPr lang="en-US" dirty="0" smtClean="0">
                <a:solidFill>
                  <a:srgbClr val="FFFF00"/>
                </a:solidFill>
              </a:rPr>
              <a:t>there learn </a:t>
            </a:r>
            <a:r>
              <a:rPr lang="en-US" dirty="0" err="1" smtClean="0">
                <a:solidFill>
                  <a:srgbClr val="FFFF00"/>
                </a:solidFill>
              </a:rPr>
              <a:t>english</a:t>
            </a:r>
            <a:r>
              <a:rPr lang="en-US" dirty="0" smtClean="0">
                <a:solidFill>
                  <a:srgbClr val="FFFF00"/>
                </a:solidFill>
              </a:rPr>
              <a:t> kids.</a:t>
            </a:r>
            <a:endParaRPr lang="en-US" dirty="0" smtClean="0">
              <a:solidFill>
                <a:srgbClr val="FFFF00"/>
              </a:solidFill>
            </a:endParaRPr>
          </a:p>
          <a:p>
            <a:pPr algn="ctr"/>
            <a:r>
              <a:rPr lang="en-US" dirty="0" smtClean="0">
                <a:solidFill>
                  <a:srgbClr val="FFFF00"/>
                </a:solidFill>
              </a:rPr>
              <a:t>In these schools enroll children from 8 to 18 years. </a:t>
            </a:r>
            <a:r>
              <a:rPr lang="en-US" dirty="0" smtClean="0">
                <a:solidFill>
                  <a:srgbClr val="FFFF00"/>
                </a:solidFill>
              </a:rPr>
              <a:t> Good </a:t>
            </a:r>
            <a:r>
              <a:rPr lang="en-US" dirty="0" smtClean="0">
                <a:solidFill>
                  <a:srgbClr val="FFFF00"/>
                </a:solidFill>
              </a:rPr>
              <a:t>private school - it's well-equipped independent educational institutions, which own about several hundred acres of land on the territory of which the academic buildings, sports facilities, a swimming pool, a residence for a living.</a:t>
            </a:r>
            <a:endParaRPr lang="en-US" dirty="0" smtClean="0">
              <a:solidFill>
                <a:srgbClr val="FFFF00"/>
              </a:solidFill>
            </a:endParaRPr>
          </a:p>
          <a:p>
            <a:endParaRPr lang="ru-RU" dirty="0"/>
          </a:p>
        </p:txBody>
      </p:sp>
    </p:spTree>
  </p:cSld>
  <p:clrMapOvr>
    <a:masterClrMapping/>
  </p:clrMapOvr>
  <p:transition>
    <p:wheel spokes="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2143108" y="642918"/>
            <a:ext cx="5359159" cy="101566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none">
            <a:spAutoFit/>
          </a:bodyPr>
          <a:lstStyle/>
          <a:p>
            <a:pPr algn="ctr"/>
            <a:r>
              <a:rPr lang="en-US" sz="6000" b="1" i="1" dirty="0" smtClean="0"/>
              <a:t>Boarding School</a:t>
            </a:r>
            <a:endParaRPr lang="ru-RU" sz="6000" b="1" i="1" dirty="0"/>
          </a:p>
        </p:txBody>
      </p:sp>
      <p:pic>
        <p:nvPicPr>
          <p:cNvPr id="3074" name="Picture 2"/>
          <p:cNvPicPr>
            <a:picLocks noChangeAspect="1" noChangeArrowheads="1"/>
          </p:cNvPicPr>
          <p:nvPr/>
        </p:nvPicPr>
        <p:blipFill>
          <a:blip r:embed="rId3"/>
          <a:srcRect/>
          <a:stretch>
            <a:fillRect/>
          </a:stretch>
        </p:blipFill>
        <p:spPr bwMode="auto">
          <a:xfrm>
            <a:off x="357158" y="2928934"/>
            <a:ext cx="5522524" cy="345758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Прямоугольник 2"/>
          <p:cNvSpPr/>
          <p:nvPr/>
        </p:nvSpPr>
        <p:spPr>
          <a:xfrm>
            <a:off x="428596" y="2000240"/>
            <a:ext cx="4572000" cy="923330"/>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ctr"/>
            <a:r>
              <a:rPr lang="en-US" dirty="0" smtClean="0"/>
              <a:t>A boarding school is school where some or all people study and live during the school year with their fellow students.</a:t>
            </a:r>
            <a:endParaRPr lang="ru-RU" dirty="0"/>
          </a:p>
        </p:txBody>
      </p:sp>
      <p:pic>
        <p:nvPicPr>
          <p:cNvPr id="3076" name="Picture 4"/>
          <p:cNvPicPr>
            <a:picLocks noChangeAspect="1" noChangeArrowheads="1"/>
          </p:cNvPicPr>
          <p:nvPr/>
        </p:nvPicPr>
        <p:blipFill>
          <a:blip r:embed="rId4"/>
          <a:srcRect/>
          <a:stretch>
            <a:fillRect/>
          </a:stretch>
        </p:blipFill>
        <p:spPr bwMode="auto">
          <a:xfrm>
            <a:off x="4571999" y="1643050"/>
            <a:ext cx="4108661" cy="2734127"/>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a:srcRect/>
          <a:stretch>
            <a:fillRect/>
          </a:stretch>
        </p:blipFill>
        <p:spPr bwMode="auto">
          <a:xfrm>
            <a:off x="4571999" y="4214818"/>
            <a:ext cx="3971995" cy="2643182"/>
          </a:xfrm>
          <a:prstGeom prst="rect">
            <a:avLst/>
          </a:prstGeom>
          <a:noFill/>
          <a:ln w="9525">
            <a:noFill/>
            <a:miter lim="800000"/>
            <a:headEnd/>
            <a:tailEnd/>
          </a:ln>
          <a:effectLst/>
        </p:spPr>
      </p:pic>
      <p:sp>
        <p:nvSpPr>
          <p:cNvPr id="4" name="Прямоугольник 3"/>
          <p:cNvSpPr/>
          <p:nvPr/>
        </p:nvSpPr>
        <p:spPr>
          <a:xfrm>
            <a:off x="642910" y="4071942"/>
            <a:ext cx="1838196" cy="369332"/>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en-US" b="1" i="1" dirty="0" smtClean="0"/>
              <a:t>Secondary School</a:t>
            </a:r>
            <a:endParaRPr lang="ru-RU" b="1" i="1" dirty="0"/>
          </a:p>
        </p:txBody>
      </p:sp>
      <p:sp>
        <p:nvSpPr>
          <p:cNvPr id="8" name="Прямоугольник 7"/>
          <p:cNvSpPr/>
          <p:nvPr/>
        </p:nvSpPr>
        <p:spPr>
          <a:xfrm>
            <a:off x="1785918" y="2214554"/>
            <a:ext cx="2286016" cy="1477328"/>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r>
              <a:rPr lang="en-US" dirty="0" smtClean="0"/>
              <a:t>Elementary </a:t>
            </a:r>
            <a:r>
              <a:rPr lang="en-US" dirty="0" smtClean="0"/>
              <a:t>school is </a:t>
            </a:r>
            <a:r>
              <a:rPr lang="en-US" dirty="0" smtClean="0"/>
              <a:t>an institution where children receive the first stage of academic learning . </a:t>
            </a:r>
            <a:endParaRPr lang="ru-RU" dirty="0"/>
          </a:p>
        </p:txBody>
      </p:sp>
      <p:pic>
        <p:nvPicPr>
          <p:cNvPr id="4098" name="Picture 2"/>
          <p:cNvPicPr>
            <a:picLocks noChangeAspect="1" noChangeArrowheads="1"/>
          </p:cNvPicPr>
          <p:nvPr/>
        </p:nvPicPr>
        <p:blipFill>
          <a:blip r:embed="rId4"/>
          <a:srcRect/>
          <a:stretch>
            <a:fillRect/>
          </a:stretch>
        </p:blipFill>
        <p:spPr bwMode="auto">
          <a:xfrm>
            <a:off x="4643438" y="1500174"/>
            <a:ext cx="3690954" cy="2675941"/>
          </a:xfrm>
          <a:prstGeom prst="rect">
            <a:avLst/>
          </a:prstGeom>
          <a:noFill/>
          <a:ln w="9525">
            <a:noFill/>
            <a:miter lim="800000"/>
            <a:headEnd/>
            <a:tailEnd/>
          </a:ln>
          <a:effectLst/>
        </p:spPr>
      </p:pic>
      <p:sp>
        <p:nvSpPr>
          <p:cNvPr id="3" name="Прямоугольник 2"/>
          <p:cNvSpPr/>
          <p:nvPr/>
        </p:nvSpPr>
        <p:spPr>
          <a:xfrm>
            <a:off x="3071802" y="1714488"/>
            <a:ext cx="1954254" cy="369332"/>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ctr"/>
            <a:r>
              <a:rPr lang="en-US" b="1" i="1" dirty="0" smtClean="0"/>
              <a:t>Elementary School</a:t>
            </a:r>
            <a:endParaRPr lang="ru-RU" b="1" i="1" dirty="0"/>
          </a:p>
        </p:txBody>
      </p:sp>
      <p:sp>
        <p:nvSpPr>
          <p:cNvPr id="2" name="Прямоугольник 1"/>
          <p:cNvSpPr/>
          <p:nvPr/>
        </p:nvSpPr>
        <p:spPr>
          <a:xfrm>
            <a:off x="1714480" y="142852"/>
            <a:ext cx="6357982" cy="144655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txBody>
          <a:bodyPr wrap="square">
            <a:spAutoFit/>
          </a:bodyPr>
          <a:lstStyle/>
          <a:p>
            <a:pPr algn="ctr"/>
            <a:r>
              <a:rPr lang="en-US" sz="4400" dirty="0" smtClean="0">
                <a:latin typeface="Book Antiqua" pitchFamily="18" charset="0"/>
              </a:rPr>
              <a:t>Classification of school-age students:</a:t>
            </a:r>
            <a:endParaRPr lang="ru-RU" sz="4400" dirty="0">
              <a:latin typeface="Book Antiqua" pitchFamily="18" charset="0"/>
            </a:endParaRPr>
          </a:p>
        </p:txBody>
      </p:sp>
      <p:sp>
        <p:nvSpPr>
          <p:cNvPr id="11" name="Прямоугольник 10"/>
          <p:cNvSpPr/>
          <p:nvPr/>
        </p:nvSpPr>
        <p:spPr>
          <a:xfrm>
            <a:off x="285720" y="4643446"/>
            <a:ext cx="4572000" cy="175432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spAutoFit/>
          </a:bodyPr>
          <a:lstStyle/>
          <a:p>
            <a:r>
              <a:rPr lang="en-US" dirty="0" smtClean="0"/>
              <a:t>In England and Wales secondary school is for children from the ages of 11 to 18.  After 11 years of compulsory education ends, and young people can decide whether to continue their studies further at school or sixth form college, or leave the education system.</a:t>
            </a:r>
            <a:endParaRPr lang="ru-RU" dirty="0"/>
          </a:p>
        </p:txBody>
      </p:sp>
    </p:spTree>
  </p:cSld>
  <p:clrMapOvr>
    <a:masterClrMapping/>
  </p:clrMapOvr>
  <p:transition>
    <p:check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Прямоугольник 2"/>
          <p:cNvSpPr/>
          <p:nvPr/>
        </p:nvSpPr>
        <p:spPr>
          <a:xfrm>
            <a:off x="642910" y="785794"/>
            <a:ext cx="4572000" cy="175432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a:r>
              <a:rPr lang="en-US" dirty="0" smtClean="0">
                <a:solidFill>
                  <a:srgbClr val="C00000"/>
                </a:solidFill>
              </a:rPr>
              <a:t>Further education is a term mainly used in connection with education in the United Kingdom and Ireland. It is post-compulsory education . It may be at any level above compulsory secondary education, from basic skills training to higher vocational </a:t>
            </a:r>
            <a:r>
              <a:rPr lang="en-US" dirty="0" smtClean="0">
                <a:solidFill>
                  <a:srgbClr val="C00000"/>
                </a:solidFill>
              </a:rPr>
              <a:t>education.</a:t>
            </a:r>
            <a:endParaRPr lang="ru-RU" dirty="0">
              <a:solidFill>
                <a:srgbClr val="C00000"/>
              </a:solidFill>
            </a:endParaRPr>
          </a:p>
        </p:txBody>
      </p:sp>
      <p:pic>
        <p:nvPicPr>
          <p:cNvPr id="5122" name="Picture 2"/>
          <p:cNvPicPr>
            <a:picLocks noChangeAspect="1" noChangeArrowheads="1"/>
          </p:cNvPicPr>
          <p:nvPr/>
        </p:nvPicPr>
        <p:blipFill>
          <a:blip r:embed="rId3"/>
          <a:srcRect/>
          <a:stretch>
            <a:fillRect/>
          </a:stretch>
        </p:blipFill>
        <p:spPr bwMode="auto">
          <a:xfrm>
            <a:off x="5214942" y="714356"/>
            <a:ext cx="3357564" cy="223837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2" name="Прямоугольник 1"/>
          <p:cNvSpPr/>
          <p:nvPr/>
        </p:nvSpPr>
        <p:spPr>
          <a:xfrm>
            <a:off x="3214678" y="142852"/>
            <a:ext cx="2833020" cy="523220"/>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en-US" sz="2800" b="1" i="1" dirty="0" smtClean="0"/>
              <a:t>Further Education</a:t>
            </a:r>
            <a:endParaRPr lang="ru-RU" sz="2800" b="1" i="1" dirty="0"/>
          </a:p>
        </p:txBody>
      </p:sp>
      <p:pic>
        <p:nvPicPr>
          <p:cNvPr id="5123" name="Picture 3"/>
          <p:cNvPicPr>
            <a:picLocks noChangeAspect="1" noChangeArrowheads="1"/>
          </p:cNvPicPr>
          <p:nvPr/>
        </p:nvPicPr>
        <p:blipFill>
          <a:blip r:embed="rId4"/>
          <a:srcRect/>
          <a:stretch>
            <a:fillRect/>
          </a:stretch>
        </p:blipFill>
        <p:spPr bwMode="auto">
          <a:xfrm>
            <a:off x="214282" y="3214686"/>
            <a:ext cx="5278059" cy="3248036"/>
          </a:xfrm>
          <a:prstGeom prst="rect">
            <a:avLst/>
          </a:prstGeom>
          <a:noFill/>
          <a:ln w="9525">
            <a:noFill/>
            <a:miter lim="800000"/>
            <a:headEnd/>
            <a:tailEnd/>
          </a:ln>
          <a:effectLst/>
        </p:spPr>
      </p:pic>
      <p:sp>
        <p:nvSpPr>
          <p:cNvPr id="5" name="Прямоугольник 4"/>
          <p:cNvSpPr/>
          <p:nvPr/>
        </p:nvSpPr>
        <p:spPr>
          <a:xfrm>
            <a:off x="3143240" y="3000372"/>
            <a:ext cx="2733954" cy="523220"/>
          </a:xfrm>
          <a:prstGeom prst="rect">
            <a:avLst/>
          </a:prstGeom>
          <a:solidFill>
            <a:srgbClr val="FFFF00"/>
          </a:solidFill>
        </p:spPr>
        <p:style>
          <a:lnRef idx="1">
            <a:schemeClr val="accent4"/>
          </a:lnRef>
          <a:fillRef idx="2">
            <a:schemeClr val="accent4"/>
          </a:fillRef>
          <a:effectRef idx="1">
            <a:schemeClr val="accent4"/>
          </a:effectRef>
          <a:fontRef idx="minor">
            <a:schemeClr val="dk1"/>
          </a:fontRef>
        </p:style>
        <p:txBody>
          <a:bodyPr wrap="none">
            <a:spAutoFit/>
          </a:bodyPr>
          <a:lstStyle/>
          <a:p>
            <a:r>
              <a:rPr lang="en-US" sz="2800" b="1" i="1" dirty="0" smtClean="0"/>
              <a:t>Higher Education</a:t>
            </a:r>
            <a:endParaRPr lang="ru-RU" sz="2800" b="1" i="1" dirty="0"/>
          </a:p>
        </p:txBody>
      </p:sp>
      <p:sp>
        <p:nvSpPr>
          <p:cNvPr id="6" name="Прямоугольник 5"/>
          <p:cNvSpPr/>
          <p:nvPr/>
        </p:nvSpPr>
        <p:spPr>
          <a:xfrm>
            <a:off x="6072198" y="3786190"/>
            <a:ext cx="2714612" cy="2031325"/>
          </a:xfrm>
          <a:prstGeom prst="rect">
            <a:avLst/>
          </a:prstGeom>
          <a:solidFill>
            <a:srgbClr val="FFC000"/>
          </a:solidFill>
        </p:spPr>
        <p:txBody>
          <a:bodyPr wrap="square">
            <a:spAutoFit/>
          </a:bodyPr>
          <a:lstStyle/>
          <a:p>
            <a:pPr algn="ctr"/>
            <a:r>
              <a:rPr lang="en-US" dirty="0" smtClean="0"/>
              <a:t>Higher, post-secondary, tertiary or third level education is the stage of learning that occurs at universities, academies, colleges, seminaries, and institutes of technology.</a:t>
            </a:r>
            <a:endParaRPr lang="ru-RU" dirty="0"/>
          </a:p>
        </p:txBody>
      </p:sp>
      <p:sp>
        <p:nvSpPr>
          <p:cNvPr id="9" name="Прямоугольник 8"/>
          <p:cNvSpPr/>
          <p:nvPr/>
        </p:nvSpPr>
        <p:spPr>
          <a:xfrm>
            <a:off x="1142976" y="6072206"/>
            <a:ext cx="4572000" cy="584775"/>
          </a:xfrm>
          <a:prstGeom prst="rect">
            <a:avLst/>
          </a:prstGeom>
          <a:solidFill>
            <a:schemeClr val="accent6">
              <a:lumMod val="20000"/>
              <a:lumOff val="80000"/>
            </a:schemeClr>
          </a:solidFill>
        </p:spPr>
        <p:txBody>
          <a:bodyPr>
            <a:spAutoFit/>
          </a:bodyPr>
          <a:lstStyle/>
          <a:p>
            <a:pPr algn="ctr"/>
            <a:r>
              <a:rPr lang="en-US" sz="1600" dirty="0" smtClean="0"/>
              <a:t>University of Oxford  is one of the best universities in the world, best university in England</a:t>
            </a:r>
          </a:p>
        </p:txBody>
      </p:sp>
    </p:spTree>
  </p:cSld>
  <p:clrMapOvr>
    <a:masterClrMapping/>
  </p:clrMapOvr>
  <p:transition>
    <p:circl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857356" y="357166"/>
            <a:ext cx="5643602" cy="1938992"/>
          </a:xfrm>
          <a:prstGeom prst="rect">
            <a:avLst/>
          </a:prstGeom>
          <a:blipFill>
            <a:blip r:embed="rId3"/>
            <a:stretch>
              <a:fillRect/>
            </a:stretch>
          </a:blipFill>
        </p:spPr>
        <p:txBody>
          <a:bodyPr wrap="square">
            <a:spAutoFit/>
          </a:bodyPr>
          <a:lstStyle/>
          <a:p>
            <a:pPr algn="ctr"/>
            <a:r>
              <a:rPr lang="en-US" sz="6000" dirty="0" smtClean="0">
                <a:solidFill>
                  <a:srgbClr val="FFFF00"/>
                </a:solidFill>
                <a:latin typeface="Algerian" pitchFamily="82" charset="0"/>
              </a:rPr>
              <a:t>Training in the UK</a:t>
            </a:r>
            <a:endParaRPr lang="ru-RU" sz="6000" dirty="0">
              <a:solidFill>
                <a:srgbClr val="FFFF00"/>
              </a:solidFill>
            </a:endParaRPr>
          </a:p>
        </p:txBody>
      </p:sp>
      <p:sp>
        <p:nvSpPr>
          <p:cNvPr id="3" name="Прямоугольник 2"/>
          <p:cNvSpPr/>
          <p:nvPr/>
        </p:nvSpPr>
        <p:spPr>
          <a:xfrm>
            <a:off x="2428860" y="2500306"/>
            <a:ext cx="4572000" cy="1477328"/>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lgn="ctr"/>
            <a:r>
              <a:rPr lang="en-US" b="1" i="1" dirty="0" smtClean="0"/>
              <a:t>To </a:t>
            </a:r>
            <a:r>
              <a:rPr lang="en-US" b="1" i="1" dirty="0" smtClean="0"/>
              <a:t>study in England you </a:t>
            </a:r>
            <a:r>
              <a:rPr lang="en-US" b="1" i="1" dirty="0" smtClean="0"/>
              <a:t>must have </a:t>
            </a:r>
            <a:endParaRPr lang="en-US" b="1" i="1" dirty="0" smtClean="0"/>
          </a:p>
          <a:p>
            <a:pPr>
              <a:buFont typeface="Wingdings" pitchFamily="2" charset="2"/>
              <a:buChar char="v"/>
            </a:pPr>
            <a:r>
              <a:rPr lang="en-US" dirty="0" smtClean="0"/>
              <a:t>desire to learn, </a:t>
            </a:r>
          </a:p>
          <a:p>
            <a:pPr>
              <a:buFont typeface="Wingdings" pitchFamily="2" charset="2"/>
              <a:buChar char="v"/>
            </a:pPr>
            <a:r>
              <a:rPr lang="en-US" dirty="0" smtClean="0"/>
              <a:t>a </a:t>
            </a:r>
            <a:r>
              <a:rPr lang="en-US" dirty="0" smtClean="0"/>
              <a:t>great will to overcome all </a:t>
            </a:r>
            <a:r>
              <a:rPr lang="en-US" dirty="0" smtClean="0"/>
              <a:t>obstacles</a:t>
            </a:r>
          </a:p>
          <a:p>
            <a:pPr algn="r"/>
            <a:r>
              <a:rPr lang="en-US" i="1" dirty="0" smtClean="0"/>
              <a:t>and </a:t>
            </a:r>
            <a:r>
              <a:rPr lang="en-US" i="1" dirty="0" smtClean="0"/>
              <a:t>of course</a:t>
            </a:r>
            <a:endParaRPr lang="en-US" i="1" dirty="0" smtClean="0"/>
          </a:p>
          <a:p>
            <a:pPr>
              <a:buFont typeface="Wingdings" pitchFamily="2" charset="2"/>
              <a:buChar char="v"/>
            </a:pPr>
            <a:r>
              <a:rPr lang="en-US" b="1" i="1" u="sng" dirty="0" smtClean="0">
                <a:solidFill>
                  <a:srgbClr val="C00000"/>
                </a:solidFill>
              </a:rPr>
              <a:t>to </a:t>
            </a:r>
            <a:r>
              <a:rPr lang="en-US" b="1" i="1" u="sng" dirty="0" smtClean="0">
                <a:solidFill>
                  <a:srgbClr val="C00000"/>
                </a:solidFill>
              </a:rPr>
              <a:t>learn </a:t>
            </a:r>
            <a:r>
              <a:rPr lang="en-US" b="1" i="1" u="sng" dirty="0" smtClean="0">
                <a:solidFill>
                  <a:srgbClr val="C00000"/>
                </a:solidFill>
              </a:rPr>
              <a:t>English.</a:t>
            </a:r>
            <a:endParaRPr lang="ru-RU" b="1" i="1" u="sng" dirty="0">
              <a:solidFill>
                <a:srgbClr val="C00000"/>
              </a:solidFill>
            </a:endParaRPr>
          </a:p>
        </p:txBody>
      </p:sp>
      <p:sp>
        <p:nvSpPr>
          <p:cNvPr id="7" name="Прямоугольник 6"/>
          <p:cNvSpPr/>
          <p:nvPr/>
        </p:nvSpPr>
        <p:spPr>
          <a:xfrm>
            <a:off x="2357422" y="4143380"/>
            <a:ext cx="4572000" cy="2031325"/>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lgn="ctr"/>
            <a:r>
              <a:rPr lang="en-US" b="1" i="1" dirty="0" smtClean="0"/>
              <a:t>The advantages of studying in England: </a:t>
            </a:r>
          </a:p>
          <a:p>
            <a:pPr algn="ctr">
              <a:buFont typeface="Wingdings" pitchFamily="2" charset="2"/>
              <a:buChar char="v"/>
            </a:pPr>
            <a:r>
              <a:rPr lang="en-US" dirty="0" smtClean="0"/>
              <a:t>you get to know the beautiful country with great culture,</a:t>
            </a:r>
          </a:p>
          <a:p>
            <a:pPr algn="ctr">
              <a:buFont typeface="Wingdings" pitchFamily="2" charset="2"/>
              <a:buChar char="v"/>
            </a:pPr>
            <a:r>
              <a:rPr lang="en-US" dirty="0" smtClean="0"/>
              <a:t> you can get an unforgettable experience in dealing with people,</a:t>
            </a:r>
          </a:p>
          <a:p>
            <a:pPr algn="ctr">
              <a:buFont typeface="Wingdings" pitchFamily="2" charset="2"/>
              <a:buChar char="v"/>
            </a:pPr>
            <a:r>
              <a:rPr lang="en-US" dirty="0" smtClean="0"/>
              <a:t>you can enter the best universities in the world with ease.</a:t>
            </a:r>
            <a:endParaRPr lang="en-US" dirty="0" smtClean="0"/>
          </a:p>
        </p:txBody>
      </p:sp>
    </p:spTree>
  </p:cSld>
  <p:clrMapOvr>
    <a:masterClrMapping/>
  </p:clrMapOvr>
  <p:transition>
    <p:wheel spokes="3"/>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6146" name="WordArt 2"/>
          <p:cNvSpPr>
            <a:spLocks noChangeArrowheads="1" noChangeShapeType="1" noTextEdit="1"/>
          </p:cNvSpPr>
          <p:nvPr/>
        </p:nvSpPr>
        <p:spPr bwMode="auto">
          <a:xfrm>
            <a:off x="1000100" y="714356"/>
            <a:ext cx="7500990" cy="4672035"/>
          </a:xfrm>
          <a:prstGeom prst="rect">
            <a:avLst/>
          </a:prstGeom>
        </p:spPr>
        <p:txBody>
          <a:bodyPr wrap="none" fromWordArt="1">
            <a:prstTxWarp prst="textSlantUp">
              <a:avLst>
                <a:gd name="adj" fmla="val 55556"/>
              </a:avLst>
            </a:prstTxWarp>
          </a:bodyPr>
          <a:lstStyle/>
          <a:p>
            <a:pPr algn="ctr" rtl="0"/>
            <a:r>
              <a:rPr lang="en-US" sz="3600" kern="10" spc="0" dirty="0" smtClean="0">
                <a:ln w="9525">
                  <a:solidFill>
                    <a:srgbClr val="000000"/>
                  </a:solidFill>
                  <a:round/>
                  <a:headEnd/>
                  <a:tailEnd/>
                </a:ln>
                <a:solidFill>
                  <a:srgbClr val="FFFF00"/>
                </a:solidFill>
                <a:effectLst/>
                <a:latin typeface="Arial Black"/>
              </a:rPr>
              <a:t>GOOD LUCK </a:t>
            </a:r>
            <a:endParaRPr lang="ru-RU" sz="3600" kern="10" spc="0" dirty="0">
              <a:ln w="9525">
                <a:solidFill>
                  <a:srgbClr val="000000"/>
                </a:solidFill>
                <a:round/>
                <a:headEnd/>
                <a:tailEnd/>
              </a:ln>
              <a:solidFill>
                <a:srgbClr val="FFFF00"/>
              </a:solidFill>
              <a:effectLst/>
              <a:latin typeface="Arial Black"/>
            </a:endParaRPr>
          </a:p>
        </p:txBody>
      </p:sp>
      <p:sp>
        <p:nvSpPr>
          <p:cNvPr id="6" name="Прямоугольник 5"/>
          <p:cNvSpPr/>
          <p:nvPr/>
        </p:nvSpPr>
        <p:spPr>
          <a:xfrm>
            <a:off x="4286248" y="5572140"/>
            <a:ext cx="4572000" cy="923330"/>
          </a:xfrm>
          <a:prstGeom prst="rect">
            <a:avLst/>
          </a:prstGeom>
        </p:spPr>
        <p:txBody>
          <a:bodyPr>
            <a:spAutoFit/>
          </a:bodyPr>
          <a:lstStyle/>
          <a:p>
            <a:pPr algn="r"/>
            <a:r>
              <a:rPr lang="en-US" b="1" i="1" dirty="0" err="1" smtClean="0">
                <a:solidFill>
                  <a:srgbClr val="FFFF00"/>
                </a:solidFill>
              </a:rPr>
              <a:t>Serdeuk</a:t>
            </a:r>
            <a:r>
              <a:rPr lang="en-US" b="1" i="1" dirty="0" smtClean="0">
                <a:solidFill>
                  <a:srgbClr val="FFFF00"/>
                </a:solidFill>
              </a:rPr>
              <a:t> </a:t>
            </a:r>
            <a:r>
              <a:rPr lang="en-US" b="1" i="1" dirty="0" err="1" smtClean="0">
                <a:solidFill>
                  <a:srgbClr val="FFFF00"/>
                </a:solidFill>
              </a:rPr>
              <a:t>Dasha</a:t>
            </a:r>
            <a:endParaRPr lang="en-US" b="1" i="1" dirty="0" smtClean="0">
              <a:solidFill>
                <a:srgbClr val="FFFF00"/>
              </a:solidFill>
            </a:endParaRPr>
          </a:p>
          <a:p>
            <a:pPr algn="r"/>
            <a:r>
              <a:rPr lang="en-US" b="1" i="1" dirty="0" smtClean="0">
                <a:solidFill>
                  <a:srgbClr val="FFFF00"/>
                </a:solidFill>
              </a:rPr>
              <a:t>From 10</a:t>
            </a:r>
          </a:p>
          <a:p>
            <a:pPr algn="r"/>
            <a:r>
              <a:rPr lang="en-US" b="1" i="1" dirty="0" smtClean="0">
                <a:solidFill>
                  <a:srgbClr val="FFFF00"/>
                </a:solidFill>
              </a:rPr>
              <a:t>School 29</a:t>
            </a:r>
            <a:endParaRPr lang="ru-RU" b="1" i="1" dirty="0">
              <a:solidFill>
                <a:srgbClr val="FFFF00"/>
              </a:solidFill>
            </a:endParaRPr>
          </a:p>
        </p:txBody>
      </p:sp>
    </p:spTree>
  </p:cSld>
  <p:clrMapOvr>
    <a:masterClrMapping/>
  </p:clrMapOvr>
  <p:transition>
    <p:newsflash/>
  </p:transition>
  <p:timing>
    <p:tnLst>
      <p:par>
        <p:cTn id="1" dur="indefinite" restart="never" nodeType="tmRoot"/>
      </p:par>
    </p:tnLst>
  </p:timing>
</p:sld>
</file>

<file path=ppt/theme/theme1.xml><?xml version="1.0" encoding="utf-8"?>
<a:theme xmlns:a="http://schemas.openxmlformats.org/drawingml/2006/main" name="Тема Office">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386</TotalTime>
  <Words>453</Words>
  <Application>Microsoft Office PowerPoint</Application>
  <PresentationFormat>Экран (4:3)</PresentationFormat>
  <Paragraphs>41</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vector>
  </TitlesOfParts>
  <Company>Computer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40</cp:revision>
  <dcterms:created xsi:type="dcterms:W3CDTF">2013-11-07T12:16:42Z</dcterms:created>
  <dcterms:modified xsi:type="dcterms:W3CDTF">2013-11-07T18:58:56Z</dcterms:modified>
</cp:coreProperties>
</file>