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319774E-77F0-496E-8950-D4223301502C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3EC4DA0-F066-4287-8EB6-63D50322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132856"/>
            <a:ext cx="4824536" cy="1008112"/>
          </a:xfrm>
        </p:spPr>
        <p:txBody>
          <a:bodyPr>
            <a:noAutofit/>
          </a:bodyPr>
          <a:lstStyle/>
          <a:p>
            <a:r>
              <a:rPr lang="uk-UA" sz="4000" dirty="0"/>
              <a:t>П</a:t>
            </a:r>
            <a:r>
              <a:rPr lang="uk-UA" sz="4000" dirty="0" smtClean="0"/>
              <a:t>оліомієліт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10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/>
              <a:t>поліомієлітні</a:t>
            </a:r>
            <a:r>
              <a:rPr lang="ru-RU" dirty="0"/>
              <a:t> </a:t>
            </a:r>
            <a:r>
              <a:rPr lang="ru-RU" dirty="0" err="1"/>
              <a:t>вакцини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в 1950-1960-х роках. Вони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знизили</a:t>
            </a:r>
            <a:r>
              <a:rPr lang="ru-RU" dirty="0"/>
              <a:t> </a:t>
            </a:r>
            <a:r>
              <a:rPr lang="ru-RU" dirty="0" err="1"/>
              <a:t>захворюваність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типи</a:t>
            </a:r>
            <a:r>
              <a:rPr lang="ru-RU" dirty="0"/>
              <a:t> вакцин: </a:t>
            </a:r>
            <a:r>
              <a:rPr lang="ru-RU" dirty="0" err="1"/>
              <a:t>інактирована</a:t>
            </a:r>
            <a:r>
              <a:rPr lang="ru-RU" dirty="0"/>
              <a:t> Солка (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імуногенність</a:t>
            </a:r>
            <a:r>
              <a:rPr lang="ru-RU" dirty="0"/>
              <a:t> для </a:t>
            </a:r>
            <a:r>
              <a:rPr lang="ru-RU" dirty="0" err="1"/>
              <a:t>підшкірного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) і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вакцини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/>
              <a:t>Себіна</a:t>
            </a:r>
            <a:r>
              <a:rPr lang="ru-RU" dirty="0"/>
              <a:t> (для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 smtClean="0"/>
              <a:t>). </a:t>
            </a:r>
            <a:r>
              <a:rPr lang="ru-RU" dirty="0"/>
              <a:t>Для </a:t>
            </a:r>
            <a:r>
              <a:rPr lang="ru-RU" dirty="0" err="1"/>
              <a:t>планової</a:t>
            </a:r>
            <a:r>
              <a:rPr lang="ru-RU" dirty="0"/>
              <a:t> </a:t>
            </a:r>
            <a:r>
              <a:rPr lang="ru-RU" dirty="0" err="1"/>
              <a:t>вакцинопрофілактики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тривалентні</a:t>
            </a:r>
            <a:r>
              <a:rPr lang="ru-RU" dirty="0"/>
              <a:t> </a:t>
            </a:r>
            <a:r>
              <a:rPr lang="ru-RU" dirty="0" err="1"/>
              <a:t>вакцини</a:t>
            </a:r>
            <a:r>
              <a:rPr lang="ru-RU" dirty="0"/>
              <a:t>. </a:t>
            </a:r>
            <a:r>
              <a:rPr lang="ru-RU" dirty="0" err="1"/>
              <a:t>Моновалентну</a:t>
            </a:r>
            <a:r>
              <a:rPr lang="ru-RU" dirty="0"/>
              <a:t> рекомендовано </a:t>
            </a:r>
            <a:r>
              <a:rPr lang="ru-RU" dirty="0" err="1"/>
              <a:t>застосовувати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епідеміологічного</a:t>
            </a:r>
            <a:r>
              <a:rPr lang="ru-RU" dirty="0"/>
              <a:t> </a:t>
            </a:r>
            <a:r>
              <a:rPr lang="ru-RU" dirty="0" err="1"/>
              <a:t>спалаху</a:t>
            </a:r>
            <a:r>
              <a:rPr lang="ru-RU" dirty="0"/>
              <a:t>, </a:t>
            </a:r>
            <a:r>
              <a:rPr lang="ru-RU" dirty="0" err="1"/>
              <a:t>викликаного</a:t>
            </a:r>
            <a:r>
              <a:rPr lang="ru-RU" dirty="0"/>
              <a:t> одним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.</a:t>
            </a:r>
          </a:p>
          <a:p>
            <a:r>
              <a:rPr lang="ru-RU" dirty="0" err="1" smtClean="0"/>
              <a:t>Інактивована</a:t>
            </a:r>
            <a:r>
              <a:rPr lang="ru-RU" dirty="0" smtClean="0"/>
              <a:t> </a:t>
            </a:r>
            <a:r>
              <a:rPr lang="ru-RU" dirty="0"/>
              <a:t>вакцина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, </a:t>
            </a:r>
            <a:r>
              <a:rPr lang="ru-RU" dirty="0" err="1"/>
              <a:t>убитий</a:t>
            </a:r>
            <a:r>
              <a:rPr lang="ru-RU" dirty="0"/>
              <a:t> </a:t>
            </a:r>
            <a:r>
              <a:rPr lang="ru-RU" dirty="0" err="1"/>
              <a:t>формаліном</a:t>
            </a:r>
            <a:r>
              <a:rPr lang="ru-RU" dirty="0"/>
              <a:t>. Вона вводиться </a:t>
            </a:r>
            <a:r>
              <a:rPr lang="ru-RU" dirty="0" err="1"/>
              <a:t>трикратно</a:t>
            </a:r>
            <a:r>
              <a:rPr lang="ru-RU" dirty="0"/>
              <a:t> </a:t>
            </a:r>
            <a:r>
              <a:rPr lang="ru-RU" dirty="0" err="1"/>
              <a:t>внутрішньом'язово</a:t>
            </a:r>
            <a:r>
              <a:rPr lang="ru-RU" dirty="0"/>
              <a:t> і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специфічного</a:t>
            </a:r>
            <a:r>
              <a:rPr lang="ru-RU" dirty="0"/>
              <a:t> гуморального </a:t>
            </a:r>
            <a:r>
              <a:rPr lang="ru-RU" dirty="0" err="1"/>
              <a:t>імунітету</a:t>
            </a:r>
            <a:r>
              <a:rPr lang="ru-RU" dirty="0"/>
              <a:t>. Жива </a:t>
            </a:r>
            <a:r>
              <a:rPr lang="ru-RU" dirty="0" err="1"/>
              <a:t>поліомієлітна</a:t>
            </a:r>
            <a:r>
              <a:rPr lang="ru-RU" dirty="0"/>
              <a:t> вакцина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живий</a:t>
            </a:r>
            <a:r>
              <a:rPr lang="ru-RU" dirty="0"/>
              <a:t> </a:t>
            </a:r>
            <a:r>
              <a:rPr lang="ru-RU" dirty="0" smtClean="0"/>
              <a:t>ослаблений) </a:t>
            </a:r>
            <a:r>
              <a:rPr lang="ru-RU" dirty="0" err="1"/>
              <a:t>вірус</a:t>
            </a:r>
            <a:r>
              <a:rPr lang="ru-RU" dirty="0"/>
              <a:t>, вводиться перорально,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гуморального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тканинний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</a:t>
            </a:r>
          </a:p>
          <a:p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/>
              <a:t>імунізують</a:t>
            </a:r>
            <a:r>
              <a:rPr lang="ru-RU" dirty="0"/>
              <a:t> живою вакциною, </a:t>
            </a:r>
            <a:r>
              <a:rPr lang="ru-RU" dirty="0" err="1"/>
              <a:t>починаючи</a:t>
            </a:r>
            <a:r>
              <a:rPr lang="ru-RU" dirty="0"/>
              <a:t> з 1,5-однорічного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за </a:t>
            </a:r>
            <a:r>
              <a:rPr lang="ru-RU" dirty="0" err="1"/>
              <a:t>певною</a:t>
            </a:r>
            <a:r>
              <a:rPr lang="ru-RU" dirty="0"/>
              <a:t> схемою, з </a:t>
            </a:r>
            <a:r>
              <a:rPr lang="ru-RU" dirty="0" err="1"/>
              <a:t>інтервалами</a:t>
            </a:r>
            <a:r>
              <a:rPr lang="ru-RU" dirty="0"/>
              <a:t> в 45 </a:t>
            </a:r>
            <a:r>
              <a:rPr lang="ru-RU" dirty="0" err="1"/>
              <a:t>днів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. Вакцину </a:t>
            </a:r>
            <a:r>
              <a:rPr lang="ru-RU" dirty="0" err="1"/>
              <a:t>дають</a:t>
            </a:r>
            <a:r>
              <a:rPr lang="ru-RU" dirty="0"/>
              <a:t> через рот,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цукерок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внутрішньом'язово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з 3-х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інактировану</a:t>
            </a:r>
            <a:r>
              <a:rPr lang="ru-RU" dirty="0"/>
              <a:t> (не живу) вакцину.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114800" cy="701040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ВакцинаціЯ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15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535488" cy="5517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76464" cy="77304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Різні види вакцинації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28" y="1268760"/>
            <a:ext cx="463167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069" y="2204864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318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Поліомієліт</a:t>
            </a:r>
            <a:r>
              <a:rPr lang="ru-RU" dirty="0" smtClean="0"/>
              <a:t>(</a:t>
            </a:r>
            <a:r>
              <a:rPr lang="ru-RU" dirty="0" err="1" smtClean="0"/>
              <a:t>застаріле</a:t>
            </a:r>
            <a:r>
              <a:rPr lang="ru-RU" dirty="0" smtClean="0"/>
              <a:t> </a:t>
            </a:r>
            <a:r>
              <a:rPr lang="ru-RU" dirty="0"/>
              <a:t>— дитячий </a:t>
            </a:r>
            <a:r>
              <a:rPr lang="ru-RU" dirty="0" err="1"/>
              <a:t>спинномозковий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) — </a:t>
            </a:r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вірусне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яке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поліовірусом</a:t>
            </a:r>
            <a:r>
              <a:rPr lang="ru-RU" dirty="0"/>
              <a:t> та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переважним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ЦНС з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 smtClean="0"/>
              <a:t>рухових</a:t>
            </a:r>
            <a:r>
              <a:rPr lang="ru-RU" dirty="0" smtClean="0"/>
              <a:t> </a:t>
            </a:r>
            <a:r>
              <a:rPr lang="ru-RU" dirty="0" err="1" smtClean="0"/>
              <a:t>розладів</a:t>
            </a:r>
            <a:r>
              <a:rPr lang="ru-RU" dirty="0" smtClean="0"/>
              <a:t>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 err="1"/>
              <a:t>Поліомієліт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інфекційна</a:t>
            </a:r>
            <a:r>
              <a:rPr lang="ru-RU" dirty="0"/>
              <a:t> хвороба, яка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паралічу</a:t>
            </a:r>
            <a:r>
              <a:rPr lang="ru-RU" dirty="0"/>
              <a:t> та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 </a:t>
            </a:r>
            <a:r>
              <a:rPr lang="ru-RU" dirty="0" err="1"/>
              <a:t>розповсюджується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 через </a:t>
            </a:r>
            <a:r>
              <a:rPr lang="ru-RU" dirty="0" err="1"/>
              <a:t>фекалії</a:t>
            </a:r>
            <a:r>
              <a:rPr lang="ru-RU" dirty="0"/>
              <a:t> та </a:t>
            </a:r>
            <a:r>
              <a:rPr lang="ru-RU" dirty="0" err="1"/>
              <a:t>слину</a:t>
            </a:r>
            <a:r>
              <a:rPr lang="ru-RU" dirty="0"/>
              <a:t>, особливо через </a:t>
            </a:r>
            <a:r>
              <a:rPr lang="ru-RU" dirty="0" err="1"/>
              <a:t>заражену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та воду.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вразливими</a:t>
            </a:r>
            <a:r>
              <a:rPr lang="ru-RU" dirty="0"/>
              <a:t> до </a:t>
            </a:r>
            <a:r>
              <a:rPr lang="ru-RU" dirty="0" err="1"/>
              <a:t>поліомієліту</a:t>
            </a:r>
            <a:r>
              <a:rPr lang="ru-RU" dirty="0"/>
              <a:t> є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Поліомієліт</a:t>
            </a:r>
            <a:r>
              <a:rPr lang="ru-RU" dirty="0"/>
              <a:t> не </a:t>
            </a:r>
            <a:r>
              <a:rPr lang="ru-RU" dirty="0" err="1"/>
              <a:t>виліковний</a:t>
            </a:r>
            <a:r>
              <a:rPr lang="ru-RU" dirty="0"/>
              <a:t>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шляхом </a:t>
            </a:r>
            <a:r>
              <a:rPr lang="ru-RU" dirty="0" err="1"/>
              <a:t>вакцинації</a:t>
            </a:r>
            <a:r>
              <a:rPr lang="ru-RU" dirty="0"/>
              <a:t>. Вакцина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 вводиться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328592" cy="105571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Поліомієліт-серйозна хвороба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464"/>
            <a:ext cx="4600716" cy="3450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16" y="43073"/>
            <a:ext cx="4543284" cy="6814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9280" cy="34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168352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680520" cy="98370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Історія хвороби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5796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Поліомієліт</a:t>
            </a:r>
            <a:r>
              <a:rPr lang="ru-RU" dirty="0" smtClean="0"/>
              <a:t> — хвороба,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людям уже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тисячоліть.У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джерелах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згадується</a:t>
            </a:r>
            <a:r>
              <a:rPr lang="ru-RU" dirty="0" smtClean="0"/>
              <a:t> про </a:t>
            </a:r>
            <a:r>
              <a:rPr lang="ru-RU" dirty="0" err="1" smtClean="0"/>
              <a:t>поліомієліт</a:t>
            </a:r>
            <a:r>
              <a:rPr lang="ru-RU" dirty="0" smtClean="0"/>
              <a:t>,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про </a:t>
            </a:r>
            <a:r>
              <a:rPr lang="ru-RU" dirty="0" err="1" smtClean="0"/>
              <a:t>поодинокі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 </a:t>
            </a:r>
            <a:r>
              <a:rPr lang="ru-RU" dirty="0" err="1" smtClean="0"/>
              <a:t>Найдавнішим</a:t>
            </a:r>
            <a:r>
              <a:rPr lang="ru-RU" dirty="0" smtClean="0"/>
              <a:t>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поліомієліту</a:t>
            </a:r>
            <a:r>
              <a:rPr lang="ru-RU" dirty="0" smtClean="0"/>
              <a:t> є </a:t>
            </a:r>
            <a:r>
              <a:rPr lang="ru-RU" dirty="0" err="1" smtClean="0"/>
              <a:t>кам'яна</a:t>
            </a:r>
            <a:r>
              <a:rPr lang="ru-RU" dirty="0" smtClean="0"/>
              <a:t> </a:t>
            </a:r>
            <a:r>
              <a:rPr lang="ru-RU" dirty="0" err="1" smtClean="0"/>
              <a:t>давньоєгипетська</a:t>
            </a:r>
            <a:r>
              <a:rPr lang="ru-RU" dirty="0" smtClean="0"/>
              <a:t> стела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err="1" smtClean="0"/>
              <a:t>династії</a:t>
            </a:r>
            <a:r>
              <a:rPr lang="ru-RU" dirty="0" smtClean="0"/>
              <a:t> . На </a:t>
            </a:r>
            <a:r>
              <a:rPr lang="ru-RU" dirty="0" err="1" smtClean="0"/>
              <a:t>стелі</a:t>
            </a:r>
            <a:r>
              <a:rPr lang="ru-RU" dirty="0" smtClean="0"/>
              <a:t> </a:t>
            </a:r>
            <a:r>
              <a:rPr lang="ru-RU" dirty="0" err="1" smtClean="0"/>
              <a:t>зображений</a:t>
            </a:r>
            <a:r>
              <a:rPr lang="ru-RU" dirty="0" smtClean="0"/>
              <a:t>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жрець</a:t>
            </a:r>
            <a:r>
              <a:rPr lang="ru-RU" dirty="0" smtClean="0"/>
              <a:t> з </a:t>
            </a:r>
            <a:r>
              <a:rPr lang="ru-RU" dirty="0" err="1" smtClean="0"/>
              <a:t>деформованою</a:t>
            </a:r>
            <a:r>
              <a:rPr lang="ru-RU" dirty="0" smtClean="0"/>
              <a:t> ногою та </a:t>
            </a:r>
            <a:r>
              <a:rPr lang="ru-RU" dirty="0" err="1" smtClean="0"/>
              <a:t>милицею</a:t>
            </a:r>
            <a:r>
              <a:rPr lang="ru-RU" dirty="0" smtClean="0"/>
              <a:t>. </a:t>
            </a:r>
            <a:r>
              <a:rPr lang="ru-RU" dirty="0" err="1" smtClean="0"/>
              <a:t>Рдкісною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хвороба в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Середньовіччі</a:t>
            </a:r>
            <a:r>
              <a:rPr lang="ru-RU" dirty="0" smtClean="0"/>
              <a:t>. З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поліомієліт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та США -в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на все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Хворіли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в </a:t>
            </a:r>
            <a:r>
              <a:rPr lang="ru-RU" dirty="0" err="1" smtClean="0"/>
              <a:t>ранньому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.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фіксувалися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поліомієліту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глибшого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медиками. Адольф </a:t>
            </a:r>
            <a:r>
              <a:rPr lang="ru-RU" dirty="0" err="1" smtClean="0"/>
              <a:t>Куссмауль</a:t>
            </a:r>
            <a:r>
              <a:rPr lang="ru-RU" dirty="0" smtClean="0"/>
              <a:t> </a:t>
            </a:r>
            <a:r>
              <a:rPr lang="ru-RU" dirty="0" err="1" smtClean="0"/>
              <a:t>анатомічно</a:t>
            </a:r>
            <a:r>
              <a:rPr lang="ru-RU" dirty="0" smtClean="0"/>
              <a:t> </a:t>
            </a:r>
            <a:r>
              <a:rPr lang="ru-RU" dirty="0" err="1" smtClean="0"/>
              <a:t>локалізував</a:t>
            </a:r>
            <a:r>
              <a:rPr lang="ru-RU" dirty="0" smtClean="0"/>
              <a:t> хворобу в </a:t>
            </a:r>
            <a:r>
              <a:rPr lang="ru-RU" dirty="0" err="1" smtClean="0"/>
              <a:t>сірій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і </a:t>
            </a:r>
            <a:r>
              <a:rPr lang="ru-RU" dirty="0" err="1" smtClean="0"/>
              <a:t>вперше</a:t>
            </a:r>
            <a:r>
              <a:rPr lang="ru-RU" dirty="0" smtClean="0"/>
              <a:t> у 1874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uk-UA" dirty="0" smtClean="0"/>
              <a:t>«</a:t>
            </a:r>
            <a:r>
              <a:rPr lang="ru-RU" dirty="0" err="1" smtClean="0"/>
              <a:t>гострий</a:t>
            </a:r>
            <a:r>
              <a:rPr lang="ru-RU" dirty="0" smtClean="0"/>
              <a:t> </a:t>
            </a:r>
            <a:r>
              <a:rPr lang="ru-RU" dirty="0" err="1" smtClean="0"/>
              <a:t>передній</a:t>
            </a:r>
            <a:r>
              <a:rPr lang="ru-RU" dirty="0" smtClean="0"/>
              <a:t> </a:t>
            </a:r>
            <a:r>
              <a:rPr lang="ru-RU" dirty="0" err="1" smtClean="0"/>
              <a:t>поліомієліт</a:t>
            </a:r>
            <a:r>
              <a:rPr lang="ru-RU" dirty="0" smtClean="0"/>
              <a:t>». Адольф фон </a:t>
            </a:r>
            <a:r>
              <a:rPr lang="ru-RU" dirty="0" err="1" smtClean="0"/>
              <a:t>Штрюмпель</a:t>
            </a:r>
            <a:r>
              <a:rPr lang="ru-RU" dirty="0" smtClean="0"/>
              <a:t> у 1884 р. припустив,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поліомієліт</a:t>
            </a:r>
            <a:r>
              <a:rPr lang="ru-RU" dirty="0" smtClean="0"/>
              <a:t> є </a:t>
            </a:r>
            <a:r>
              <a:rPr lang="ru-RU" dirty="0" err="1" smtClean="0"/>
              <a:t>інфекційною</a:t>
            </a:r>
            <a:r>
              <a:rPr lang="ru-RU" dirty="0" smtClean="0"/>
              <a:t> хворобою.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765621"/>
            <a:ext cx="4248472" cy="483173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 (</a:t>
            </a:r>
            <a:r>
              <a:rPr lang="en-US" dirty="0"/>
              <a:t>poliovirus </a:t>
            </a:r>
            <a:r>
              <a:rPr lang="en-US" dirty="0" err="1"/>
              <a:t>hominis</a:t>
            </a:r>
            <a:r>
              <a:rPr lang="en-US" dirty="0"/>
              <a:t>)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пікорнавірусів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ентеровірусів</a:t>
            </a:r>
            <a:r>
              <a:rPr lang="ru-RU" dirty="0"/>
              <a:t> (</a:t>
            </a:r>
            <a:r>
              <a:rPr lang="ru-RU" dirty="0" err="1"/>
              <a:t>кишкових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) та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3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(</a:t>
            </a:r>
            <a:r>
              <a:rPr lang="en-US" dirty="0"/>
              <a:t>I, II </a:t>
            </a:r>
            <a:r>
              <a:rPr lang="ru-RU" dirty="0"/>
              <a:t>і </a:t>
            </a:r>
            <a:r>
              <a:rPr lang="en-US" dirty="0"/>
              <a:t>III).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— 8—12 </a:t>
            </a:r>
            <a:r>
              <a:rPr lang="ru-RU" dirty="0" err="1"/>
              <a:t>нм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РНК. </a:t>
            </a:r>
            <a:r>
              <a:rPr lang="ru-RU" dirty="0" err="1"/>
              <a:t>Стійкий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(у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до 100 </a:t>
            </a:r>
            <a:r>
              <a:rPr lang="ru-RU" dirty="0" err="1"/>
              <a:t>діб</a:t>
            </a:r>
            <a:r>
              <a:rPr lang="ru-RU" dirty="0"/>
              <a:t>, у </a:t>
            </a:r>
            <a:r>
              <a:rPr lang="ru-RU" dirty="0" err="1"/>
              <a:t>випорожненнях</a:t>
            </a:r>
            <a:r>
              <a:rPr lang="ru-RU" dirty="0"/>
              <a:t> — до 6 </a:t>
            </a:r>
            <a:r>
              <a:rPr lang="ru-RU" dirty="0" err="1"/>
              <a:t>міс</a:t>
            </a:r>
            <a:r>
              <a:rPr lang="ru-RU" dirty="0"/>
              <a:t>), добре переносить </a:t>
            </a:r>
            <a:r>
              <a:rPr lang="ru-RU" dirty="0" err="1"/>
              <a:t>замороження</a:t>
            </a:r>
            <a:r>
              <a:rPr lang="ru-RU" dirty="0"/>
              <a:t>, </a:t>
            </a:r>
            <a:r>
              <a:rPr lang="ru-RU" dirty="0" err="1"/>
              <a:t>висушення</a:t>
            </a:r>
            <a:r>
              <a:rPr lang="ru-RU" dirty="0"/>
              <a:t>. Не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травним</a:t>
            </a:r>
            <a:r>
              <a:rPr lang="ru-RU" dirty="0"/>
              <a:t> соком та </a:t>
            </a:r>
            <a:r>
              <a:rPr lang="ru-RU" dirty="0" err="1"/>
              <a:t>антибіотиками</a:t>
            </a:r>
            <a:r>
              <a:rPr lang="ru-RU" dirty="0"/>
              <a:t>. </a:t>
            </a:r>
            <a:r>
              <a:rPr lang="ru-RU" dirty="0" err="1"/>
              <a:t>Культивується</a:t>
            </a:r>
            <a:r>
              <a:rPr lang="ru-RU" dirty="0"/>
              <a:t> на </a:t>
            </a:r>
            <a:r>
              <a:rPr lang="ru-RU" dirty="0" err="1"/>
              <a:t>клітковинних</a:t>
            </a:r>
            <a:r>
              <a:rPr lang="ru-RU" dirty="0"/>
              <a:t> культурах, характерна </a:t>
            </a:r>
            <a:r>
              <a:rPr lang="ru-RU" dirty="0" err="1"/>
              <a:t>цитопатогенна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. Гине при </a:t>
            </a:r>
            <a:r>
              <a:rPr lang="ru-RU" dirty="0" err="1"/>
              <a:t>кип'ятінні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та </a:t>
            </a:r>
            <a:r>
              <a:rPr lang="ru-RU" dirty="0" err="1"/>
              <a:t>дезінфекуючих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1937" y="332656"/>
            <a:ext cx="4433664" cy="1055712"/>
          </a:xfrm>
        </p:spPr>
        <p:txBody>
          <a:bodyPr>
            <a:noAutofit/>
          </a:bodyPr>
          <a:lstStyle/>
          <a:p>
            <a:r>
              <a:rPr lang="ru-RU" sz="3200" dirty="0" err="1"/>
              <a:t>Збудник</a:t>
            </a:r>
            <a:r>
              <a:rPr lang="ru-RU" sz="3200" dirty="0"/>
              <a:t> </a:t>
            </a:r>
            <a:r>
              <a:rPr lang="ru-RU" sz="3200" dirty="0" err="1"/>
              <a:t>поліомієліту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283" y="2265348"/>
            <a:ext cx="5092379" cy="38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— </a:t>
            </a:r>
            <a:r>
              <a:rPr lang="ru-RU" dirty="0" err="1"/>
              <a:t>людина</a:t>
            </a:r>
            <a:r>
              <a:rPr lang="ru-RU" dirty="0"/>
              <a:t> (хвора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переносить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безсимптомно</a:t>
            </a:r>
            <a:r>
              <a:rPr lang="ru-RU" dirty="0"/>
              <a:t>);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через рот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),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випорожненнями</a:t>
            </a:r>
            <a:r>
              <a:rPr lang="ru-RU" dirty="0"/>
              <a:t>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й </a:t>
            </a:r>
            <a:r>
              <a:rPr lang="ru-RU" dirty="0" err="1"/>
              <a:t>місяців</a:t>
            </a:r>
            <a:r>
              <a:rPr lang="ru-RU" dirty="0"/>
              <a:t>).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повітряно-крапельним</a:t>
            </a:r>
            <a:r>
              <a:rPr lang="ru-RU" dirty="0"/>
              <a:t> шляхом, але </a:t>
            </a:r>
            <a:r>
              <a:rPr lang="ru-RU" dirty="0" err="1"/>
              <a:t>частіше</a:t>
            </a:r>
            <a:r>
              <a:rPr lang="ru-RU" dirty="0"/>
              <a:t> — при </a:t>
            </a:r>
            <a:r>
              <a:rPr lang="ru-RU" dirty="0" err="1"/>
              <a:t>потраплянні</a:t>
            </a:r>
            <a:r>
              <a:rPr lang="ru-RU" dirty="0"/>
              <a:t> до рота активного </a:t>
            </a:r>
            <a:r>
              <a:rPr lang="ru-RU" dirty="0" err="1"/>
              <a:t>вірусу</a:t>
            </a:r>
            <a:r>
              <a:rPr lang="ru-RU" dirty="0"/>
              <a:t> (через </a:t>
            </a:r>
            <a:r>
              <a:rPr lang="ru-RU" dirty="0" err="1"/>
              <a:t>забруднені</a:t>
            </a:r>
            <a:r>
              <a:rPr lang="ru-RU" dirty="0"/>
              <a:t> руки, </a:t>
            </a:r>
            <a:r>
              <a:rPr lang="ru-RU" dirty="0" err="1"/>
              <a:t>їжу</a:t>
            </a:r>
            <a:r>
              <a:rPr lang="ru-RU" dirty="0"/>
              <a:t>). </a:t>
            </a:r>
            <a:r>
              <a:rPr lang="ru-RU" dirty="0" err="1"/>
              <a:t>Механічним</a:t>
            </a:r>
            <a:r>
              <a:rPr lang="ru-RU" dirty="0"/>
              <a:t> переносчиком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мухи.</a:t>
            </a:r>
          </a:p>
          <a:p>
            <a:endParaRPr lang="ru-RU" dirty="0"/>
          </a:p>
          <a:p>
            <a:r>
              <a:rPr lang="ru-RU" dirty="0" err="1"/>
              <a:t>Захворюваність</a:t>
            </a:r>
            <a:r>
              <a:rPr lang="ru-RU" dirty="0"/>
              <a:t> </a:t>
            </a:r>
            <a:r>
              <a:rPr lang="ru-RU" dirty="0" err="1"/>
              <a:t>поліомієлітом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у </a:t>
            </a:r>
            <a:r>
              <a:rPr lang="ru-RU" dirty="0" err="1"/>
              <a:t>літньо-осінні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хворіють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</a:t>
            </a:r>
            <a:r>
              <a:rPr lang="ru-RU" dirty="0" err="1"/>
              <a:t>місяців</a:t>
            </a:r>
            <a:r>
              <a:rPr lang="ru-RU" dirty="0"/>
              <a:t> до 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вірусом</a:t>
            </a:r>
            <a:r>
              <a:rPr lang="ru-RU" dirty="0"/>
              <a:t> типу </a:t>
            </a:r>
            <a:r>
              <a:rPr lang="en-US" dirty="0"/>
              <a:t>I.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648072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Епідеміологія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25117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14800" cy="917064"/>
          </a:xfrm>
        </p:spPr>
        <p:txBody>
          <a:bodyPr>
            <a:noAutofit/>
          </a:bodyPr>
          <a:lstStyle/>
          <a:p>
            <a:r>
              <a:rPr lang="ru-RU" sz="2800" dirty="0" err="1"/>
              <a:t>Диференціальна</a:t>
            </a:r>
            <a:r>
              <a:rPr lang="ru-RU" sz="2800" dirty="0"/>
              <a:t> </a:t>
            </a:r>
            <a:r>
              <a:rPr lang="ru-RU" sz="2800" dirty="0" err="1"/>
              <a:t>діагностика</a:t>
            </a:r>
            <a:r>
              <a:rPr lang="ru-RU" sz="2800" dirty="0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04441"/>
              </p:ext>
            </p:extLst>
          </p:nvPr>
        </p:nvGraphicFramePr>
        <p:xfrm>
          <a:off x="683568" y="1844824"/>
          <a:ext cx="7920880" cy="476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5449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Ознака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Поліомієліт</a:t>
                      </a:r>
                      <a:endParaRPr lang="ru-RU" dirty="0"/>
                    </a:p>
                  </a:txBody>
                  <a:tcPr/>
                </a:tc>
              </a:tr>
              <a:tr h="66935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Прогресування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паралічу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Розвивається</a:t>
                      </a:r>
                      <a:r>
                        <a:rPr lang="ru-RU" dirty="0" smtClean="0"/>
                        <a:t> через 24-48 годин</a:t>
                      </a:r>
                      <a:endParaRPr lang="ru-RU" dirty="0"/>
                    </a:p>
                  </a:txBody>
                  <a:tcPr/>
                </a:tc>
              </a:tr>
              <a:tr h="92630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Лихоманка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на початку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захворювання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супроводжує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млявого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паралічу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наступного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дня проходить</a:t>
                      </a:r>
                      <a:endParaRPr lang="ru-RU" dirty="0"/>
                    </a:p>
                  </a:txBody>
                  <a:tcPr/>
                </a:tc>
              </a:tr>
              <a:tr h="648415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М'язовий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тонус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ураженій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кінцівці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відсутній</a:t>
                      </a:r>
                      <a:endParaRPr lang="ru-RU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Сухожильні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</a:t>
                      </a:r>
                      <a:endParaRPr lang="ru-RU" dirty="0"/>
                    </a:p>
                  </a:txBody>
                  <a:tcPr/>
                </a:tc>
              </a:tr>
              <a:tr h="648415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Поразка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черепних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ураженні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стовбура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endParaRPr lang="ru-RU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сечовипускання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Рідко</a:t>
                      </a:r>
                      <a:endParaRPr lang="ru-RU" dirty="0"/>
                    </a:p>
                  </a:txBody>
                  <a:tcPr/>
                </a:tc>
              </a:tr>
              <a:tr h="387799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Дихальна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недостатність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ураженні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стовбура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мозку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435280" cy="453650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на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та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епідемії</a:t>
            </a:r>
            <a:r>
              <a:rPr lang="ru-RU" dirty="0"/>
              <a:t> у </a:t>
            </a:r>
            <a:r>
              <a:rPr lang="ru-RU" dirty="0" err="1"/>
              <a:t>Афганістані</a:t>
            </a:r>
            <a:r>
              <a:rPr lang="ru-RU" dirty="0"/>
              <a:t>, </a:t>
            </a:r>
            <a:r>
              <a:rPr lang="ru-RU" dirty="0" err="1"/>
              <a:t>Нігерії</a:t>
            </a:r>
            <a:r>
              <a:rPr lang="ru-RU" dirty="0"/>
              <a:t> та </a:t>
            </a:r>
            <a:r>
              <a:rPr lang="ru-RU" dirty="0" err="1"/>
              <a:t>Пакистані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частими</a:t>
            </a:r>
            <a:r>
              <a:rPr lang="ru-RU" dirty="0"/>
              <a:t> </a:t>
            </a:r>
            <a:r>
              <a:rPr lang="ru-RU" dirty="0" err="1"/>
              <a:t>переміщенням</a:t>
            </a:r>
            <a:r>
              <a:rPr lang="ru-RU" dirty="0"/>
              <a:t> людей та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вакцинації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 smtClean="0"/>
              <a:t>.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err="1"/>
              <a:t>Менше</a:t>
            </a:r>
            <a:r>
              <a:rPr lang="ru-RU" dirty="0"/>
              <a:t> 50%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до 1 року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вакциновані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поліомієліту</a:t>
            </a:r>
            <a:r>
              <a:rPr lang="ru-RU" dirty="0" smtClean="0"/>
              <a:t>.</a:t>
            </a:r>
          </a:p>
          <a:p>
            <a:pPr marL="457200" indent="-457200" algn="l">
              <a:buFont typeface="+mj-lt"/>
              <a:buAutoNum type="arabicParenR"/>
            </a:pP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13 </a:t>
            </a:r>
            <a:r>
              <a:rPr lang="ru-RU" dirty="0" err="1"/>
              <a:t>країн</a:t>
            </a:r>
            <a:r>
              <a:rPr lang="ru-RU" dirty="0"/>
              <a:t> з «</a:t>
            </a:r>
            <a:r>
              <a:rPr lang="ru-RU" dirty="0" err="1"/>
              <a:t>червоного</a:t>
            </a:r>
            <a:r>
              <a:rPr lang="ru-RU" dirty="0"/>
              <a:t>» </a:t>
            </a:r>
            <a:r>
              <a:rPr lang="ru-RU" dirty="0" err="1"/>
              <a:t>переліку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спалаху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. </a:t>
            </a:r>
            <a:r>
              <a:rPr lang="ru-RU" dirty="0" err="1"/>
              <a:t>Іншими</a:t>
            </a:r>
            <a:r>
              <a:rPr lang="ru-RU" dirty="0"/>
              <a:t> є </a:t>
            </a:r>
            <a:r>
              <a:rPr lang="ru-RU" dirty="0" err="1"/>
              <a:t>Ємен</a:t>
            </a:r>
            <a:r>
              <a:rPr lang="ru-RU" dirty="0"/>
              <a:t>, </a:t>
            </a:r>
            <a:r>
              <a:rPr lang="ru-RU" dirty="0" err="1"/>
              <a:t>Центральноафриканська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Уганда, </a:t>
            </a:r>
            <a:r>
              <a:rPr lang="ru-RU" dirty="0" err="1"/>
              <a:t>Сирія</a:t>
            </a:r>
            <a:r>
              <a:rPr lang="ru-RU" dirty="0"/>
              <a:t>, </a:t>
            </a:r>
            <a:r>
              <a:rPr lang="ru-RU" dirty="0" err="1"/>
              <a:t>Ліван</a:t>
            </a:r>
            <a:r>
              <a:rPr lang="ru-RU" dirty="0"/>
              <a:t>, </a:t>
            </a:r>
            <a:r>
              <a:rPr lang="ru-RU" dirty="0" err="1"/>
              <a:t>Йорданія</a:t>
            </a:r>
            <a:r>
              <a:rPr lang="ru-RU" dirty="0"/>
              <a:t>, </a:t>
            </a:r>
            <a:r>
              <a:rPr lang="ru-RU" dirty="0" err="1"/>
              <a:t>Південний</a:t>
            </a:r>
            <a:r>
              <a:rPr lang="ru-RU" dirty="0"/>
              <a:t> Судан, Судан, </a:t>
            </a:r>
            <a:r>
              <a:rPr lang="ru-RU" dirty="0" err="1"/>
              <a:t>Ірак</a:t>
            </a:r>
            <a:r>
              <a:rPr lang="ru-RU" dirty="0"/>
              <a:t>, </a:t>
            </a:r>
            <a:r>
              <a:rPr lang="ru-RU" dirty="0" err="1"/>
              <a:t>Малі</a:t>
            </a:r>
            <a:r>
              <a:rPr lang="ru-RU" dirty="0"/>
              <a:t>, </a:t>
            </a:r>
            <a:r>
              <a:rPr lang="ru-RU" dirty="0" err="1"/>
              <a:t>Джибуті</a:t>
            </a:r>
            <a:r>
              <a:rPr lang="ru-RU" dirty="0"/>
              <a:t> та </a:t>
            </a:r>
            <a:r>
              <a:rPr lang="ru-RU" dirty="0" err="1"/>
              <a:t>Еритрея</a:t>
            </a:r>
            <a:endParaRPr lang="ru-RU" dirty="0" smtClean="0"/>
          </a:p>
          <a:p>
            <a:pPr marL="457200" indent="-457200" algn="l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536504" cy="1487760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Загроза</a:t>
            </a:r>
            <a:r>
              <a:rPr lang="ru-RU" sz="3100" dirty="0"/>
              <a:t> </a:t>
            </a:r>
            <a:r>
              <a:rPr lang="ru-RU" sz="3100" dirty="0" err="1"/>
              <a:t>поліомієліту</a:t>
            </a:r>
            <a:r>
              <a:rPr lang="ru-RU" sz="3100" dirty="0"/>
              <a:t> для </a:t>
            </a:r>
            <a:r>
              <a:rPr lang="ru-RU" sz="3100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53920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Головну роль у </a:t>
            </a:r>
            <a:r>
              <a:rPr lang="ru-RU" sz="2400" dirty="0" err="1"/>
              <a:t>профілактиці</a:t>
            </a:r>
            <a:r>
              <a:rPr lang="ru-RU" sz="2400" dirty="0"/>
              <a:t> </a:t>
            </a:r>
            <a:r>
              <a:rPr lang="ru-RU" sz="2400" dirty="0" err="1"/>
              <a:t>поліомієліту</a:t>
            </a:r>
            <a:r>
              <a:rPr lang="ru-RU" sz="2400" dirty="0"/>
              <a:t> </a:t>
            </a:r>
            <a:r>
              <a:rPr lang="ru-RU" sz="2400" dirty="0" err="1"/>
              <a:t>відіграє</a:t>
            </a:r>
            <a:r>
              <a:rPr lang="ru-RU" sz="2400" dirty="0"/>
              <a:t> </a:t>
            </a:r>
            <a:r>
              <a:rPr lang="ru-RU" sz="2400" dirty="0" err="1" smtClean="0"/>
              <a:t>вакцинація</a:t>
            </a:r>
            <a:r>
              <a:rPr lang="ru-RU" sz="2400" dirty="0" smtClean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вакцинації</a:t>
            </a:r>
            <a:r>
              <a:rPr lang="ru-RU" sz="2400" dirty="0"/>
              <a:t>, ВООЗ в 1988 </a:t>
            </a:r>
            <a:r>
              <a:rPr lang="ru-RU" sz="2400" dirty="0" err="1"/>
              <a:t>році</a:t>
            </a:r>
            <a:r>
              <a:rPr lang="ru-RU" sz="2400" dirty="0"/>
              <a:t> дала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 з </a:t>
            </a:r>
            <a:r>
              <a:rPr lang="ru-RU" sz="2400" dirty="0" err="1"/>
              <a:t>профілактики</a:t>
            </a:r>
            <a:r>
              <a:rPr lang="ru-RU" sz="2400" dirty="0"/>
              <a:t>: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400" dirty="0" err="1" smtClean="0"/>
              <a:t>Домогтися</a:t>
            </a:r>
            <a:r>
              <a:rPr lang="ru-RU" sz="2400" dirty="0" smtClean="0"/>
              <a:t> </a:t>
            </a:r>
            <a:r>
              <a:rPr lang="ru-RU" sz="2400" dirty="0"/>
              <a:t>широкого </a:t>
            </a:r>
            <a:r>
              <a:rPr lang="ru-RU" sz="2400" dirty="0" err="1"/>
              <a:t>охоплення</a:t>
            </a:r>
            <a:r>
              <a:rPr lang="ru-RU" sz="2400" dirty="0"/>
              <a:t> </a:t>
            </a:r>
            <a:r>
              <a:rPr lang="ru-RU" sz="2400" dirty="0" err="1"/>
              <a:t>вакцинацією</a:t>
            </a:r>
            <a:r>
              <a:rPr lang="ru-RU" sz="2400" dirty="0"/>
              <a:t> </a:t>
            </a:r>
            <a:r>
              <a:rPr lang="ru-RU" sz="2400" dirty="0" err="1"/>
              <a:t>немовлят</a:t>
            </a:r>
            <a:r>
              <a:rPr lang="ru-RU" sz="2400" dirty="0"/>
              <a:t>, для того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скоротити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сприйнятливих</a:t>
            </a:r>
            <a:r>
              <a:rPr lang="ru-RU" sz="2400" dirty="0"/>
              <a:t> до </a:t>
            </a:r>
            <a:r>
              <a:rPr lang="ru-RU" sz="2400" dirty="0" err="1"/>
              <a:t>поліомієліту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 smtClean="0"/>
              <a:t>;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400" dirty="0" err="1"/>
              <a:t>Організувати</a:t>
            </a:r>
            <a:r>
              <a:rPr lang="ru-RU" sz="2400" dirty="0"/>
              <a:t> </a:t>
            </a:r>
            <a:r>
              <a:rPr lang="ru-RU" sz="2400" dirty="0" err="1"/>
              <a:t>кампанії</a:t>
            </a:r>
            <a:r>
              <a:rPr lang="ru-RU" sz="2400" dirty="0"/>
              <a:t> з </a:t>
            </a:r>
            <a:r>
              <a:rPr lang="ru-RU" sz="2400" dirty="0" err="1"/>
              <a:t>імунізації</a:t>
            </a:r>
            <a:r>
              <a:rPr lang="ru-RU" sz="2400" dirty="0"/>
              <a:t> </a:t>
            </a:r>
            <a:r>
              <a:rPr lang="ru-RU" sz="2400" dirty="0" err="1"/>
              <a:t>вдома</a:t>
            </a:r>
            <a:r>
              <a:rPr lang="ru-RU" sz="2400" dirty="0" smtClean="0"/>
              <a:t>;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400" dirty="0" err="1"/>
              <a:t>Організувати</a:t>
            </a:r>
            <a:r>
              <a:rPr lang="ru-RU" sz="2400" dirty="0"/>
              <a:t> систему </a:t>
            </a:r>
            <a:r>
              <a:rPr lang="ru-RU" sz="2400" dirty="0" err="1"/>
              <a:t>нагляду</a:t>
            </a:r>
            <a:r>
              <a:rPr lang="ru-RU" sz="2400" dirty="0"/>
              <a:t> за </a:t>
            </a:r>
            <a:r>
              <a:rPr lang="ru-RU" sz="2400" dirty="0" err="1"/>
              <a:t>епідеміологією</a:t>
            </a:r>
            <a:r>
              <a:rPr lang="ru-RU" sz="2400" dirty="0"/>
              <a:t> </a:t>
            </a:r>
            <a:r>
              <a:rPr lang="ru-RU" sz="2400" dirty="0" err="1"/>
              <a:t>поліомієліту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;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400" dirty="0" err="1"/>
              <a:t>Організувати</a:t>
            </a:r>
            <a:r>
              <a:rPr lang="ru-RU" sz="2400" dirty="0"/>
              <a:t> систему </a:t>
            </a:r>
            <a:r>
              <a:rPr lang="ru-RU" sz="2400" dirty="0" err="1"/>
              <a:t>нагляду</a:t>
            </a:r>
            <a:r>
              <a:rPr lang="ru-RU" sz="2400" dirty="0"/>
              <a:t> за </a:t>
            </a:r>
            <a:r>
              <a:rPr lang="ru-RU" sz="2400" dirty="0" err="1"/>
              <a:t>епідеміологією</a:t>
            </a:r>
            <a:r>
              <a:rPr lang="ru-RU" sz="2400" dirty="0"/>
              <a:t> </a:t>
            </a:r>
            <a:r>
              <a:rPr lang="ru-RU" sz="2400" dirty="0" err="1"/>
              <a:t>поліомієліту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114800" cy="70104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Профілактика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90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66</TotalTime>
  <Words>801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Поліомієліт</vt:lpstr>
      <vt:lpstr>Поліомієліт-серйозна хвороба</vt:lpstr>
      <vt:lpstr>Презентация PowerPoint</vt:lpstr>
      <vt:lpstr>Історія хвороби</vt:lpstr>
      <vt:lpstr>Збудник поліомієліту</vt:lpstr>
      <vt:lpstr>Епідеміологія </vt:lpstr>
      <vt:lpstr>Диференціальна діагностика </vt:lpstr>
      <vt:lpstr>Загроза поліомієліту для України </vt:lpstr>
      <vt:lpstr>Профілактика</vt:lpstr>
      <vt:lpstr>ВакцинаціЯ</vt:lpstr>
      <vt:lpstr>Різні види вакцинації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Поліомієліт</dc:title>
  <dc:creator>Владелец</dc:creator>
  <cp:lastModifiedBy>Владелец</cp:lastModifiedBy>
  <cp:revision>7</cp:revision>
  <dcterms:created xsi:type="dcterms:W3CDTF">2014-04-13T12:48:11Z</dcterms:created>
  <dcterms:modified xsi:type="dcterms:W3CDTF">2014-04-13T13:54:46Z</dcterms:modified>
</cp:coreProperties>
</file>