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9" r:id="rId5"/>
    <p:sldId id="260" r:id="rId6"/>
    <p:sldId id="262" r:id="rId7"/>
    <p:sldId id="261" r:id="rId8"/>
    <p:sldId id="265" r:id="rId9"/>
    <p:sldId id="264" r:id="rId10"/>
    <p:sldId id="266" r:id="rId11"/>
    <p:sldId id="268" r:id="rId12"/>
    <p:sldId id="269" r:id="rId13"/>
    <p:sldId id="270"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7286"/>
    <a:srgbClr val="000066"/>
    <a:srgbClr val="663300"/>
    <a:srgbClr val="800000"/>
    <a:srgbClr val="7DC9B1"/>
    <a:srgbClr val="843F06"/>
    <a:srgbClr val="0060A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02" y="-1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21.04.2015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21.04.2015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21.04.2015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8000" r="-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21.04.2015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profguide.ru/professions/bankir.html" TargetMode="Externa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hyperlink" Target="http://korrespondent.net/business/career/1538064-korrespondent-nazval-luchshie-vuzy-strany" TargetMode="External"/><Relationship Id="rId5" Type="http://schemas.openxmlformats.org/officeDocument/2006/relationships/hyperlink" Target="http://www.osvita.com.ua/universities/?city=82&amp;directions=37&amp;desc=1" TargetMode="External"/><Relationship Id="rId4" Type="http://schemas.openxmlformats.org/officeDocument/2006/relationships/hyperlink" Target="http://www.proprof.ru/stati/careera/vybor-professii/o-professiyah/professiya-bankir"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339752" y="-27384"/>
            <a:ext cx="6804248" cy="2862322"/>
          </a:xfrm>
          <a:prstGeom prst="rect">
            <a:avLst/>
          </a:prstGeom>
          <a:noFill/>
        </p:spPr>
        <p:txBody>
          <a:bodyPr wrap="square" lIns="91440" tIns="45720" rIns="91440" bIns="45720">
            <a:spAutoFit/>
          </a:bodyPr>
          <a:lstStyle/>
          <a:p>
            <a:pPr algn="r"/>
            <a:r>
              <a:rPr lang="ru-RU" sz="6000" b="1" dirty="0" smtClean="0">
                <a:ln w="31550" cmpd="sng">
                  <a:solidFill>
                    <a:schemeClr val="accent2">
                      <a:lumMod val="50000"/>
                    </a:schemeClr>
                  </a:solidFill>
                  <a:prstDash val="solid"/>
                </a:ln>
                <a:solidFill>
                  <a:srgbClr val="FFFFFF"/>
                </a:solidFill>
                <a:effectLst>
                  <a:outerShdw blurRad="41275" dist="12700" dir="12000000" algn="tl" rotWithShape="0">
                    <a:srgbClr val="000000">
                      <a:alpha val="40000"/>
                    </a:srgbClr>
                  </a:outerShdw>
                </a:effectLst>
              </a:rPr>
              <a:t>Банковское дело.</a:t>
            </a:r>
            <a:br>
              <a:rPr lang="ru-RU" sz="6000" b="1" dirty="0" smtClean="0">
                <a:ln w="31550" cmpd="sng">
                  <a:solidFill>
                    <a:schemeClr val="accent2">
                      <a:lumMod val="50000"/>
                    </a:schemeClr>
                  </a:solidFill>
                  <a:prstDash val="solid"/>
                </a:ln>
                <a:solidFill>
                  <a:srgbClr val="FFFFFF"/>
                </a:solidFill>
                <a:effectLst>
                  <a:outerShdw blurRad="41275" dist="12700" dir="12000000" algn="tl" rotWithShape="0">
                    <a:srgbClr val="000000">
                      <a:alpha val="40000"/>
                    </a:srgbClr>
                  </a:outerShdw>
                </a:effectLst>
              </a:rPr>
            </a:br>
            <a:r>
              <a:rPr lang="uk-UA" sz="6000" b="1" dirty="0" smtClean="0">
                <a:ln w="31550" cmpd="sng">
                  <a:solidFill>
                    <a:schemeClr val="accent2">
                      <a:lumMod val="50000"/>
                    </a:schemeClr>
                  </a:solidFill>
                  <a:prstDash val="solid"/>
                </a:ln>
                <a:solidFill>
                  <a:srgbClr val="FFFFFF"/>
                </a:solidFill>
                <a:effectLst>
                  <a:outerShdw blurRad="41275" dist="12700" dir="12000000" algn="tl" rotWithShape="0">
                    <a:srgbClr val="000000">
                      <a:alpha val="40000"/>
                    </a:srgbClr>
                  </a:outerShdw>
                </a:effectLst>
              </a:rPr>
              <a:t>Профессия банкир.</a:t>
            </a:r>
          </a:p>
          <a:p>
            <a:pPr algn="r"/>
            <a:endParaRPr lang="ru-RU" sz="6000" b="1" dirty="0">
              <a:ln w="31550" cmpd="sng">
                <a:solidFill>
                  <a:schemeClr val="accent2">
                    <a:lumMod val="50000"/>
                  </a:schemeClr>
                </a:solidFill>
                <a:prstDash val="solid"/>
              </a:ln>
              <a:solidFill>
                <a:srgbClr val="FFFFFF"/>
              </a:solidFill>
              <a:effectLst>
                <a:outerShdw blurRad="41275" dist="12700" dir="12000000" algn="tl" rotWithShape="0">
                  <a:srgbClr val="000000">
                    <a:alpha val="40000"/>
                  </a:srgbClr>
                </a:outerShdw>
              </a:effectLst>
            </a:endParaRPr>
          </a:p>
        </p:txBody>
      </p:sp>
      <p:sp>
        <p:nvSpPr>
          <p:cNvPr id="3" name="Прямоугольник 2"/>
          <p:cNvSpPr/>
          <p:nvPr/>
        </p:nvSpPr>
        <p:spPr>
          <a:xfrm>
            <a:off x="6599714" y="6027003"/>
            <a:ext cx="2544286" cy="830997"/>
          </a:xfrm>
          <a:prstGeom prst="rect">
            <a:avLst/>
          </a:prstGeom>
          <a:noFill/>
        </p:spPr>
        <p:txBody>
          <a:bodyPr wrap="none" lIns="91440" tIns="45720" rIns="91440" bIns="45720">
            <a:spAutoFit/>
          </a:bodyPr>
          <a:lstStyle/>
          <a:p>
            <a:pPr algn="r"/>
            <a:r>
              <a:rPr lang="ru-RU" sz="2400" b="1" dirty="0" smtClean="0">
                <a:ln w="10541" cmpd="sng">
                  <a:solidFill>
                    <a:schemeClr val="accent1">
                      <a:shade val="88000"/>
                      <a:satMod val="110000"/>
                    </a:schemeClr>
                  </a:solidFill>
                  <a:prstDash val="solid"/>
                </a:ln>
                <a:solidFill>
                  <a:schemeClr val="tx1">
                    <a:lumMod val="95000"/>
                    <a:lumOff val="5000"/>
                  </a:schemeClr>
                </a:solidFill>
              </a:rPr>
              <a:t>Иванова </a:t>
            </a:r>
            <a:r>
              <a:rPr lang="ru-RU" sz="2400" b="1" dirty="0" err="1" smtClean="0">
                <a:ln w="10541" cmpd="sng">
                  <a:solidFill>
                    <a:schemeClr val="accent1">
                      <a:shade val="88000"/>
                      <a:satMod val="110000"/>
                    </a:schemeClr>
                  </a:solidFill>
                  <a:prstDash val="solid"/>
                </a:ln>
                <a:solidFill>
                  <a:schemeClr val="tx1">
                    <a:lumMod val="95000"/>
                    <a:lumOff val="5000"/>
                  </a:schemeClr>
                </a:solidFill>
              </a:rPr>
              <a:t>Милена</a:t>
            </a:r>
            <a:r>
              <a:rPr lang="ru-RU" sz="2400" b="1" dirty="0" smtClean="0">
                <a:ln w="10541" cmpd="sng">
                  <a:solidFill>
                    <a:schemeClr val="accent1">
                      <a:shade val="88000"/>
                      <a:satMod val="110000"/>
                    </a:schemeClr>
                  </a:solidFill>
                  <a:prstDash val="solid"/>
                </a:ln>
                <a:solidFill>
                  <a:schemeClr val="tx1">
                    <a:lumMod val="95000"/>
                    <a:lumOff val="5000"/>
                  </a:schemeClr>
                </a:solidFill>
              </a:rPr>
              <a:t/>
            </a:r>
            <a:br>
              <a:rPr lang="ru-RU" sz="2400" b="1" dirty="0" smtClean="0">
                <a:ln w="10541" cmpd="sng">
                  <a:solidFill>
                    <a:schemeClr val="accent1">
                      <a:shade val="88000"/>
                      <a:satMod val="110000"/>
                    </a:schemeClr>
                  </a:solidFill>
                  <a:prstDash val="solid"/>
                </a:ln>
                <a:solidFill>
                  <a:schemeClr val="tx1">
                    <a:lumMod val="95000"/>
                    <a:lumOff val="5000"/>
                  </a:schemeClr>
                </a:solidFill>
              </a:rPr>
            </a:br>
            <a:r>
              <a:rPr lang="ru-RU" sz="2400" b="1" dirty="0" smtClean="0">
                <a:ln w="10541" cmpd="sng">
                  <a:solidFill>
                    <a:schemeClr val="accent1">
                      <a:shade val="88000"/>
                      <a:satMod val="110000"/>
                    </a:schemeClr>
                  </a:solidFill>
                  <a:prstDash val="solid"/>
                </a:ln>
                <a:solidFill>
                  <a:schemeClr val="tx1">
                    <a:lumMod val="95000"/>
                    <a:lumOff val="5000"/>
                  </a:schemeClr>
                </a:solidFill>
              </a:rPr>
              <a:t> 11-а</a:t>
            </a:r>
            <a:endParaRPr lang="ru-RU" sz="2400" b="1" dirty="0">
              <a:ln w="10541" cmpd="sng">
                <a:solidFill>
                  <a:schemeClr val="accent1">
                    <a:shade val="88000"/>
                    <a:satMod val="110000"/>
                  </a:schemeClr>
                </a:solidFill>
                <a:prstDash val="solid"/>
              </a:ln>
              <a:solidFill>
                <a:schemeClr val="tx1">
                  <a:lumMod val="95000"/>
                  <a:lumOff val="5000"/>
                </a:schemeClr>
              </a:solidFill>
            </a:endParaRPr>
          </a:p>
        </p:txBody>
      </p:sp>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C:\Users\root\Desktop\экономика\41534.jpeg"/>
          <p:cNvPicPr>
            <a:picLocks noChangeAspect="1" noChangeArrowheads="1"/>
          </p:cNvPicPr>
          <p:nvPr/>
        </p:nvPicPr>
        <p:blipFill>
          <a:blip r:embed="rId2" cstate="print"/>
          <a:srcRect/>
          <a:stretch>
            <a:fillRect/>
          </a:stretch>
        </p:blipFill>
        <p:spPr bwMode="auto">
          <a:xfrm>
            <a:off x="3708920" y="2592288"/>
            <a:ext cx="5687616" cy="4265712"/>
          </a:xfrm>
          <a:prstGeom prst="rect">
            <a:avLst/>
          </a:prstGeom>
          <a:ln>
            <a:noFill/>
          </a:ln>
          <a:effectLst>
            <a:softEdge rad="112500"/>
          </a:effectLst>
        </p:spPr>
      </p:pic>
      <p:sp>
        <p:nvSpPr>
          <p:cNvPr id="2" name="Прямоугольник 1"/>
          <p:cNvSpPr/>
          <p:nvPr/>
        </p:nvSpPr>
        <p:spPr>
          <a:xfrm>
            <a:off x="971600" y="116632"/>
            <a:ext cx="2017925"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Где</a:t>
            </a:r>
            <a:r>
              <a:rPr lang="uk-U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учат</a:t>
            </a:r>
            <a:endParaRPr lang="uk-U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трелка вправо 2"/>
          <p:cNvSpPr/>
          <p:nvPr/>
        </p:nvSpPr>
        <p:spPr>
          <a:xfrm>
            <a:off x="107504" y="260648"/>
            <a:ext cx="720080" cy="36004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uk-UA"/>
          </a:p>
        </p:txBody>
      </p:sp>
      <p:sp>
        <p:nvSpPr>
          <p:cNvPr id="4" name="Прямоугольник 3"/>
          <p:cNvSpPr/>
          <p:nvPr/>
        </p:nvSpPr>
        <p:spPr>
          <a:xfrm>
            <a:off x="35496" y="836712"/>
            <a:ext cx="9036496" cy="1200329"/>
          </a:xfrm>
          <a:prstGeom prst="rect">
            <a:avLst/>
          </a:prstGeom>
        </p:spPr>
        <p:txBody>
          <a:bodyPr wrap="square">
            <a:spAutoFit/>
          </a:bodyPr>
          <a:lstStyle/>
          <a:p>
            <a:r>
              <a:rPr lang="en-US" sz="2400" dirty="0" smtClean="0">
                <a:ln>
                  <a:solidFill>
                    <a:schemeClr val="tx1">
                      <a:lumMod val="95000"/>
                      <a:lumOff val="5000"/>
                    </a:schemeClr>
                  </a:solidFill>
                </a:ln>
                <a:solidFill>
                  <a:schemeClr val="tx1">
                    <a:lumMod val="85000"/>
                    <a:lumOff val="15000"/>
                  </a:schemeClr>
                </a:solidFill>
              </a:rPr>
              <a:t>  </a:t>
            </a:r>
            <a:r>
              <a:rPr lang="ru-RU" sz="2400" dirty="0" smtClean="0">
                <a:ln>
                  <a:solidFill>
                    <a:schemeClr val="tx1">
                      <a:lumMod val="95000"/>
                      <a:lumOff val="5000"/>
                    </a:schemeClr>
                  </a:solidFill>
                </a:ln>
                <a:solidFill>
                  <a:schemeClr val="tx1">
                    <a:lumMod val="85000"/>
                    <a:lumOff val="15000"/>
                  </a:schemeClr>
                </a:solidFill>
              </a:rPr>
              <a:t>Стать специалистом банковского дела можно в профильных ВУЗах на экономических или финансовых факультетах по специальностям </a:t>
            </a:r>
            <a:r>
              <a:rPr lang="ru-RU" sz="2400" dirty="0" smtClean="0">
                <a:ln>
                  <a:solidFill>
                    <a:schemeClr val="tx1">
                      <a:lumMod val="95000"/>
                      <a:lumOff val="5000"/>
                    </a:schemeClr>
                  </a:solidFill>
                </a:ln>
                <a:solidFill>
                  <a:schemeClr val="tx1">
                    <a:lumMod val="85000"/>
                    <a:lumOff val="15000"/>
                  </a:schemeClr>
                </a:solidFill>
                <a:effectLst>
                  <a:outerShdw blurRad="38100" dist="38100" dir="2700000" algn="tl">
                    <a:srgbClr val="000000">
                      <a:alpha val="43137"/>
                    </a:srgbClr>
                  </a:outerShdw>
                </a:effectLst>
              </a:rPr>
              <a:t>«</a:t>
            </a:r>
            <a:r>
              <a:rPr lang="ru-RU" sz="2400" i="1" dirty="0" smtClean="0">
                <a:ln>
                  <a:solidFill>
                    <a:schemeClr val="tx1">
                      <a:lumMod val="95000"/>
                      <a:lumOff val="5000"/>
                    </a:schemeClr>
                  </a:solidFill>
                </a:ln>
                <a:solidFill>
                  <a:schemeClr val="tx1">
                    <a:lumMod val="85000"/>
                    <a:lumOff val="15000"/>
                  </a:schemeClr>
                </a:solidFill>
                <a:effectLst>
                  <a:outerShdw blurRad="38100" dist="38100" dir="2700000" algn="tl">
                    <a:srgbClr val="000000">
                      <a:alpha val="43137"/>
                    </a:srgbClr>
                  </a:outerShdw>
                </a:effectLst>
              </a:rPr>
              <a:t>Банковское дело</a:t>
            </a:r>
            <a:r>
              <a:rPr lang="ru-RU" sz="2400" dirty="0" smtClean="0">
                <a:ln>
                  <a:solidFill>
                    <a:schemeClr val="tx1">
                      <a:lumMod val="95000"/>
                      <a:lumOff val="5000"/>
                    </a:schemeClr>
                  </a:solidFill>
                </a:ln>
                <a:solidFill>
                  <a:schemeClr val="tx1">
                    <a:lumMod val="85000"/>
                    <a:lumOff val="15000"/>
                  </a:schemeClr>
                </a:solidFill>
                <a:effectLst>
                  <a:outerShdw blurRad="38100" dist="38100" dir="2700000" algn="tl">
                    <a:srgbClr val="000000">
                      <a:alpha val="43137"/>
                    </a:srgbClr>
                  </a:outerShdw>
                </a:effectLst>
              </a:rPr>
              <a:t>»</a:t>
            </a:r>
            <a:r>
              <a:rPr lang="ru-RU" sz="2400" dirty="0" smtClean="0">
                <a:ln>
                  <a:solidFill>
                    <a:schemeClr val="tx1">
                      <a:lumMod val="95000"/>
                      <a:lumOff val="5000"/>
                    </a:schemeClr>
                  </a:solidFill>
                </a:ln>
                <a:solidFill>
                  <a:schemeClr val="tx1">
                    <a:lumMod val="85000"/>
                    <a:lumOff val="15000"/>
                  </a:schemeClr>
                </a:solidFill>
              </a:rPr>
              <a:t>,</a:t>
            </a:r>
            <a:r>
              <a:rPr lang="ru-RU" sz="2400" dirty="0" smtClean="0">
                <a:ln>
                  <a:solidFill>
                    <a:schemeClr val="tx1">
                      <a:lumMod val="95000"/>
                      <a:lumOff val="5000"/>
                    </a:schemeClr>
                  </a:solidFill>
                </a:ln>
                <a:solidFill>
                  <a:schemeClr val="tx1">
                    <a:lumMod val="85000"/>
                    <a:lumOff val="15000"/>
                  </a:schemeClr>
                </a:solidFill>
                <a:effectLst>
                  <a:outerShdw blurRad="38100" dist="38100" dir="2700000" algn="tl">
                    <a:srgbClr val="000000">
                      <a:alpha val="43137"/>
                    </a:srgbClr>
                  </a:outerShdw>
                </a:effectLst>
              </a:rPr>
              <a:t> «</a:t>
            </a:r>
            <a:r>
              <a:rPr lang="ru-RU" sz="2400" i="1" dirty="0" smtClean="0">
                <a:ln>
                  <a:solidFill>
                    <a:schemeClr val="tx1">
                      <a:lumMod val="95000"/>
                      <a:lumOff val="5000"/>
                    </a:schemeClr>
                  </a:solidFill>
                </a:ln>
                <a:solidFill>
                  <a:schemeClr val="tx1">
                    <a:lumMod val="85000"/>
                    <a:lumOff val="15000"/>
                  </a:schemeClr>
                </a:solidFill>
                <a:effectLst>
                  <a:outerShdw blurRad="38100" dist="38100" dir="2700000" algn="tl">
                    <a:srgbClr val="000000">
                      <a:alpha val="43137"/>
                    </a:srgbClr>
                  </a:outerShdw>
                </a:effectLst>
              </a:rPr>
              <a:t>Финансы и кредит</a:t>
            </a:r>
            <a:r>
              <a:rPr lang="ru-RU" sz="2400" dirty="0" smtClean="0">
                <a:ln>
                  <a:solidFill>
                    <a:schemeClr val="tx1">
                      <a:lumMod val="95000"/>
                      <a:lumOff val="5000"/>
                    </a:schemeClr>
                  </a:solidFill>
                </a:ln>
                <a:solidFill>
                  <a:schemeClr val="tx1">
                    <a:lumMod val="85000"/>
                    <a:lumOff val="15000"/>
                  </a:schemeClr>
                </a:solidFill>
                <a:effectLst>
                  <a:outerShdw blurRad="38100" dist="38100" dir="2700000" algn="tl">
                    <a:srgbClr val="000000">
                      <a:alpha val="43137"/>
                    </a:srgbClr>
                  </a:outerShdw>
                </a:effectLst>
              </a:rPr>
              <a:t>»</a:t>
            </a:r>
            <a:r>
              <a:rPr lang="ru-RU" sz="2400" dirty="0" smtClean="0">
                <a:ln>
                  <a:solidFill>
                    <a:schemeClr val="tx1">
                      <a:lumMod val="95000"/>
                      <a:lumOff val="5000"/>
                    </a:schemeClr>
                  </a:solidFill>
                </a:ln>
                <a:solidFill>
                  <a:schemeClr val="tx1">
                    <a:lumMod val="85000"/>
                    <a:lumOff val="15000"/>
                  </a:schemeClr>
                </a:solidFill>
              </a:rPr>
              <a:t>.</a:t>
            </a:r>
            <a:endParaRPr lang="uk-UA" sz="2400" dirty="0">
              <a:ln>
                <a:solidFill>
                  <a:schemeClr val="tx1">
                    <a:lumMod val="95000"/>
                    <a:lumOff val="5000"/>
                  </a:schemeClr>
                </a:solidFill>
              </a:ln>
              <a:solidFill>
                <a:schemeClr val="tx1">
                  <a:lumMod val="85000"/>
                  <a:lumOff val="15000"/>
                </a:schemeClr>
              </a:solidFill>
            </a:endParaRPr>
          </a:p>
        </p:txBody>
      </p:sp>
      <p:sp>
        <p:nvSpPr>
          <p:cNvPr id="5" name="Прямоугольник 4"/>
          <p:cNvSpPr/>
          <p:nvPr/>
        </p:nvSpPr>
        <p:spPr>
          <a:xfrm>
            <a:off x="107504" y="2060848"/>
            <a:ext cx="8712968" cy="954107"/>
          </a:xfrm>
          <a:prstGeom prst="rect">
            <a:avLst/>
          </a:prstGeom>
        </p:spPr>
        <p:txBody>
          <a:bodyPr wrap="square">
            <a:spAutoFit/>
          </a:bodyPr>
          <a:lstStyle/>
          <a:p>
            <a:r>
              <a:rPr lang="ru-RU" sz="2800" b="1" dirty="0" smtClean="0">
                <a:ln>
                  <a:solidFill>
                    <a:schemeClr val="accent5">
                      <a:lumMod val="75000"/>
                    </a:schemeClr>
                  </a:solidFill>
                </a:ln>
                <a:solidFill>
                  <a:srgbClr val="2A7286"/>
                </a:solidFill>
                <a:effectLst>
                  <a:outerShdw blurRad="38100" dist="38100" dir="2700000" algn="tl">
                    <a:srgbClr val="000000">
                      <a:alpha val="43137"/>
                    </a:srgbClr>
                  </a:outerShdw>
                </a:effectLst>
              </a:rPr>
              <a:t>Обучение по данной специальности дает комплекс знаний в области:</a:t>
            </a:r>
            <a:endParaRPr lang="uk-UA" sz="2800" b="1" dirty="0">
              <a:ln>
                <a:solidFill>
                  <a:schemeClr val="accent5">
                    <a:lumMod val="75000"/>
                  </a:schemeClr>
                </a:solidFill>
              </a:ln>
              <a:solidFill>
                <a:srgbClr val="2A7286"/>
              </a:solidFill>
              <a:effectLst>
                <a:outerShdw blurRad="38100" dist="38100" dir="2700000" algn="tl">
                  <a:srgbClr val="000000">
                    <a:alpha val="43137"/>
                  </a:srgbClr>
                </a:outerShdw>
              </a:effectLst>
            </a:endParaRPr>
          </a:p>
        </p:txBody>
      </p:sp>
      <p:sp>
        <p:nvSpPr>
          <p:cNvPr id="6" name="Прямоугольник 5"/>
          <p:cNvSpPr/>
          <p:nvPr/>
        </p:nvSpPr>
        <p:spPr>
          <a:xfrm>
            <a:off x="-36512" y="2996952"/>
            <a:ext cx="4392488" cy="3416320"/>
          </a:xfrm>
          <a:prstGeom prst="rect">
            <a:avLst/>
          </a:prstGeom>
        </p:spPr>
        <p:txBody>
          <a:bodyPr wrap="square">
            <a:spAutoFit/>
          </a:bodyPr>
          <a:lstStyle/>
          <a:p>
            <a:pPr>
              <a:buClr>
                <a:srgbClr val="00B0F0"/>
              </a:buClr>
              <a:buFont typeface="Wingdings" pitchFamily="2" charset="2"/>
              <a:buChar char="v"/>
            </a:pPr>
            <a:r>
              <a:rPr lang="ru-RU" sz="2400" b="1" dirty="0" smtClean="0">
                <a:ln>
                  <a:solidFill>
                    <a:schemeClr val="tx1"/>
                  </a:solidFill>
                </a:ln>
                <a:solidFill>
                  <a:schemeClr val="tx1">
                    <a:lumMod val="85000"/>
                    <a:lumOff val="15000"/>
                  </a:schemeClr>
                </a:solidFill>
                <a:effectLst>
                  <a:outerShdw blurRad="38100" dist="38100" dir="2700000" algn="tl">
                    <a:srgbClr val="000000">
                      <a:alpha val="43137"/>
                    </a:srgbClr>
                  </a:outerShdw>
                </a:effectLst>
              </a:rPr>
              <a:t>банковских операций; </a:t>
            </a:r>
            <a:endParaRPr lang="en-US" sz="2400" b="1" dirty="0" smtClean="0">
              <a:ln>
                <a:solidFill>
                  <a:schemeClr val="tx1"/>
                </a:solidFill>
              </a:ln>
              <a:solidFill>
                <a:schemeClr val="tx1">
                  <a:lumMod val="85000"/>
                  <a:lumOff val="15000"/>
                </a:schemeClr>
              </a:solidFill>
              <a:effectLst>
                <a:outerShdw blurRad="38100" dist="38100" dir="2700000" algn="tl">
                  <a:srgbClr val="000000">
                    <a:alpha val="43137"/>
                  </a:srgbClr>
                </a:outerShdw>
              </a:effectLst>
            </a:endParaRPr>
          </a:p>
          <a:p>
            <a:pPr>
              <a:buClr>
                <a:srgbClr val="00B0F0"/>
              </a:buClr>
              <a:buFont typeface="Wingdings" pitchFamily="2" charset="2"/>
              <a:buChar char="v"/>
            </a:pPr>
            <a:r>
              <a:rPr lang="ru-RU" sz="2400" b="1" dirty="0" smtClean="0">
                <a:ln>
                  <a:solidFill>
                    <a:schemeClr val="tx1"/>
                  </a:solidFill>
                </a:ln>
                <a:solidFill>
                  <a:schemeClr val="tx1">
                    <a:lumMod val="85000"/>
                    <a:lumOff val="15000"/>
                  </a:schemeClr>
                </a:solidFill>
                <a:effectLst>
                  <a:outerShdw blurRad="38100" dist="38100" dir="2700000" algn="tl">
                    <a:srgbClr val="000000">
                      <a:alpha val="43137"/>
                    </a:srgbClr>
                  </a:outerShdw>
                </a:effectLst>
              </a:rPr>
              <a:t>финансов и денежного обращения; </a:t>
            </a:r>
            <a:endParaRPr lang="en-US" sz="2400" b="1" dirty="0" smtClean="0">
              <a:ln>
                <a:solidFill>
                  <a:schemeClr val="tx1"/>
                </a:solidFill>
              </a:ln>
              <a:solidFill>
                <a:schemeClr val="tx1">
                  <a:lumMod val="85000"/>
                  <a:lumOff val="15000"/>
                </a:schemeClr>
              </a:solidFill>
              <a:effectLst>
                <a:outerShdw blurRad="38100" dist="38100" dir="2700000" algn="tl">
                  <a:srgbClr val="000000">
                    <a:alpha val="43137"/>
                  </a:srgbClr>
                </a:outerShdw>
              </a:effectLst>
            </a:endParaRPr>
          </a:p>
          <a:p>
            <a:pPr>
              <a:buClr>
                <a:srgbClr val="00B0F0"/>
              </a:buClr>
              <a:buFont typeface="Wingdings" pitchFamily="2" charset="2"/>
              <a:buChar char="v"/>
            </a:pPr>
            <a:r>
              <a:rPr lang="ru-RU" sz="2400" b="1" dirty="0" smtClean="0">
                <a:ln>
                  <a:solidFill>
                    <a:schemeClr val="tx1"/>
                  </a:solidFill>
                </a:ln>
                <a:solidFill>
                  <a:schemeClr val="tx1">
                    <a:lumMod val="85000"/>
                    <a:lumOff val="15000"/>
                  </a:schemeClr>
                </a:solidFill>
                <a:effectLst>
                  <a:outerShdw blurRad="38100" dist="38100" dir="2700000" algn="tl">
                    <a:srgbClr val="000000">
                      <a:alpha val="43137"/>
                    </a:srgbClr>
                  </a:outerShdw>
                </a:effectLst>
              </a:rPr>
              <a:t>бухгалтерского учета в банках; </a:t>
            </a:r>
            <a:endParaRPr lang="en-US" sz="2400" b="1" dirty="0" smtClean="0">
              <a:ln>
                <a:solidFill>
                  <a:schemeClr val="tx1"/>
                </a:solidFill>
              </a:ln>
              <a:solidFill>
                <a:schemeClr val="tx1">
                  <a:lumMod val="85000"/>
                  <a:lumOff val="15000"/>
                </a:schemeClr>
              </a:solidFill>
              <a:effectLst>
                <a:outerShdw blurRad="38100" dist="38100" dir="2700000" algn="tl">
                  <a:srgbClr val="000000">
                    <a:alpha val="43137"/>
                  </a:srgbClr>
                </a:outerShdw>
              </a:effectLst>
            </a:endParaRPr>
          </a:p>
          <a:p>
            <a:pPr>
              <a:buClr>
                <a:srgbClr val="00B0F0"/>
              </a:buClr>
              <a:buFont typeface="Wingdings" pitchFamily="2" charset="2"/>
              <a:buChar char="v"/>
            </a:pPr>
            <a:r>
              <a:rPr lang="ru-RU" sz="2400" b="1" dirty="0" smtClean="0">
                <a:ln>
                  <a:solidFill>
                    <a:schemeClr val="tx1"/>
                  </a:solidFill>
                </a:ln>
                <a:solidFill>
                  <a:schemeClr val="tx1">
                    <a:lumMod val="85000"/>
                    <a:lumOff val="15000"/>
                  </a:schemeClr>
                </a:solidFill>
                <a:effectLst>
                  <a:outerShdw blurRad="38100" dist="38100" dir="2700000" algn="tl">
                    <a:srgbClr val="000000">
                      <a:alpha val="43137"/>
                    </a:srgbClr>
                  </a:outerShdw>
                </a:effectLst>
              </a:rPr>
              <a:t>экономического анализа; </a:t>
            </a:r>
            <a:endParaRPr lang="en-US" sz="2400" b="1" dirty="0" smtClean="0">
              <a:ln>
                <a:solidFill>
                  <a:schemeClr val="tx1"/>
                </a:solidFill>
              </a:ln>
              <a:solidFill>
                <a:schemeClr val="tx1">
                  <a:lumMod val="85000"/>
                  <a:lumOff val="15000"/>
                </a:schemeClr>
              </a:solidFill>
              <a:effectLst>
                <a:outerShdw blurRad="38100" dist="38100" dir="2700000" algn="tl">
                  <a:srgbClr val="000000">
                    <a:alpha val="43137"/>
                  </a:srgbClr>
                </a:outerShdw>
              </a:effectLst>
            </a:endParaRPr>
          </a:p>
          <a:p>
            <a:pPr>
              <a:buClr>
                <a:srgbClr val="00B0F0"/>
              </a:buClr>
              <a:buFont typeface="Wingdings" pitchFamily="2" charset="2"/>
              <a:buChar char="v"/>
            </a:pPr>
            <a:r>
              <a:rPr lang="ru-RU" sz="2400" b="1" dirty="0" smtClean="0">
                <a:ln>
                  <a:solidFill>
                    <a:schemeClr val="tx1"/>
                  </a:solidFill>
                </a:ln>
                <a:solidFill>
                  <a:schemeClr val="tx1">
                    <a:lumMod val="85000"/>
                    <a:lumOff val="15000"/>
                  </a:schemeClr>
                </a:solidFill>
                <a:effectLst>
                  <a:outerShdw blurRad="38100" dist="38100" dir="2700000" algn="tl">
                    <a:srgbClr val="000000">
                      <a:alpha val="43137"/>
                    </a:srgbClr>
                  </a:outerShdw>
                </a:effectLst>
              </a:rPr>
              <a:t>бухгалтерского учета и экономики организации</a:t>
            </a:r>
            <a:r>
              <a:rPr lang="en-US" sz="2400" b="1" dirty="0" smtClean="0">
                <a:ln>
                  <a:solidFill>
                    <a:schemeClr val="tx1"/>
                  </a:solidFill>
                </a:ln>
                <a:solidFill>
                  <a:schemeClr val="tx1">
                    <a:lumMod val="85000"/>
                    <a:lumOff val="15000"/>
                  </a:schemeClr>
                </a:solidFill>
                <a:effectLst>
                  <a:outerShdw blurRad="38100" dist="38100" dir="2700000" algn="tl">
                    <a:srgbClr val="000000">
                      <a:alpha val="43137"/>
                    </a:srgbClr>
                  </a:outerShdw>
                </a:effectLst>
              </a:rPr>
              <a:t>                                    </a:t>
            </a:r>
            <a:r>
              <a:rPr lang="ru-RU" sz="2400" b="1" dirty="0" smtClean="0">
                <a:ln>
                  <a:solidFill>
                    <a:schemeClr val="tx1"/>
                  </a:solidFill>
                </a:ln>
                <a:solidFill>
                  <a:schemeClr val="tx1">
                    <a:lumMod val="85000"/>
                    <a:lumOff val="15000"/>
                  </a:schemeClr>
                </a:solidFill>
                <a:effectLst>
                  <a:outerShdw blurRad="38100" dist="38100" dir="2700000" algn="tl">
                    <a:srgbClr val="000000">
                      <a:alpha val="43137"/>
                    </a:srgbClr>
                  </a:outerShdw>
                </a:effectLst>
              </a:rPr>
              <a:t> </a:t>
            </a:r>
            <a:r>
              <a:rPr lang="en-US" sz="2400" b="1" dirty="0" smtClean="0">
                <a:ln>
                  <a:solidFill>
                    <a:schemeClr val="tx1"/>
                  </a:solidFill>
                </a:ln>
                <a:solidFill>
                  <a:schemeClr val="tx1">
                    <a:lumMod val="85000"/>
                    <a:lumOff val="15000"/>
                  </a:schemeClr>
                </a:solidFill>
                <a:effectLst>
                  <a:outerShdw blurRad="38100" dist="38100" dir="2700000" algn="tl">
                    <a:srgbClr val="000000">
                      <a:alpha val="43137"/>
                    </a:srgbClr>
                  </a:outerShdw>
                </a:effectLst>
              </a:rPr>
              <a:t>      </a:t>
            </a:r>
            <a:r>
              <a:rPr lang="ru-RU" sz="2400" b="1" dirty="0" smtClean="0">
                <a:ln>
                  <a:solidFill>
                    <a:schemeClr val="tx1"/>
                  </a:solidFill>
                </a:ln>
                <a:solidFill>
                  <a:schemeClr val="tx1">
                    <a:lumMod val="85000"/>
                    <a:lumOff val="15000"/>
                  </a:schemeClr>
                </a:solidFill>
                <a:effectLst>
                  <a:outerShdw blurRad="38100" dist="38100" dir="2700000" algn="tl">
                    <a:srgbClr val="000000">
                      <a:alpha val="43137"/>
                    </a:srgbClr>
                  </a:outerShdw>
                </a:effectLst>
              </a:rPr>
              <a:t>(предприятия).</a:t>
            </a:r>
            <a:endParaRPr lang="uk-UA" sz="2400" b="1" dirty="0">
              <a:ln>
                <a:solidFill>
                  <a:schemeClr val="tx1"/>
                </a:solidFill>
              </a:ln>
              <a:solidFill>
                <a:schemeClr val="tx1">
                  <a:lumMod val="85000"/>
                  <a:lumOff val="15000"/>
                </a:schemeClr>
              </a:solidFill>
              <a:effectLst>
                <a:outerShdw blurRad="38100" dist="38100" dir="2700000" algn="tl">
                  <a:srgbClr val="000000">
                    <a:alpha val="43137"/>
                  </a:srgbClr>
                </a:outerShdw>
              </a:effectLst>
            </a:endParaRPr>
          </a:p>
        </p:txBody>
      </p:sp>
      <p:sp>
        <p:nvSpPr>
          <p:cNvPr id="7" name="Прямоугольник 6"/>
          <p:cNvSpPr/>
          <p:nvPr/>
        </p:nvSpPr>
        <p:spPr>
          <a:xfrm>
            <a:off x="-180528" y="6664288"/>
            <a:ext cx="9505056" cy="38742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uk-UA"/>
          </a:p>
        </p:txBody>
      </p:sp>
    </p:spTree>
  </p:cSld>
  <p:clrMapOvr>
    <a:masterClrMapping/>
  </p:clrMapOvr>
  <p:transition spd="slow">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080120" y="44624"/>
            <a:ext cx="7884368" cy="14465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Вузы Украины, где готовят наиболее квалифицированных специалистов по направлению </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uk-UA"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Экономика</a:t>
            </a: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и </a:t>
            </a:r>
            <a:r>
              <a:rPr lang="uk-UA"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финансы”</a:t>
            </a:r>
            <a:endPar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Фигура, имеющая форму буквы L 3"/>
          <p:cNvSpPr/>
          <p:nvPr/>
        </p:nvSpPr>
        <p:spPr>
          <a:xfrm rot="13961082">
            <a:off x="102730" y="261615"/>
            <a:ext cx="755887" cy="790250"/>
          </a:xfrm>
          <a:prstGeom prst="corner">
            <a:avLst>
              <a:gd name="adj1" fmla="val 50000"/>
              <a:gd name="adj2" fmla="val 5217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uk-UA"/>
          </a:p>
        </p:txBody>
      </p:sp>
      <p:sp>
        <p:nvSpPr>
          <p:cNvPr id="5" name="Прямоугольник 4"/>
          <p:cNvSpPr/>
          <p:nvPr/>
        </p:nvSpPr>
        <p:spPr>
          <a:xfrm>
            <a:off x="107504" y="1412776"/>
            <a:ext cx="8964488" cy="892552"/>
          </a:xfrm>
          <a:prstGeom prst="rect">
            <a:avLst/>
          </a:prstGeom>
        </p:spPr>
        <p:txBody>
          <a:bodyPr wrap="square">
            <a:spAutoFit/>
          </a:bodyPr>
          <a:lstStyle/>
          <a:p>
            <a:r>
              <a:rPr lang="ru-RU" sz="2800" b="1" cap="all" dirty="0" smtClean="0">
                <a:ln w="9000" cmpd="sng">
                  <a:solidFill>
                    <a:schemeClr val="accent3">
                      <a:lumMod val="50000"/>
                    </a:schemeClr>
                  </a:solidFill>
                  <a:prstDash val="solid"/>
                </a:ln>
                <a:solidFill>
                  <a:srgbClr val="00B050"/>
                </a:solidFill>
                <a:effectLst>
                  <a:outerShdw blurRad="38100" dist="38100" dir="2700000" algn="tl">
                    <a:srgbClr val="000000">
                      <a:alpha val="43137"/>
                    </a:srgbClr>
                  </a:outerShdw>
                  <a:reflection blurRad="12700" stA="28000" endPos="45000" dist="1000" dir="5400000" sy="-100000" algn="bl" rotWithShape="0"/>
                </a:effectLst>
              </a:rPr>
              <a:t>№1 </a:t>
            </a:r>
            <a:r>
              <a:rPr lang="ru-RU" sz="2400" b="1" i="1" cap="all" dirty="0" smtClean="0">
                <a:ln w="9000" cmpd="sng">
                  <a:solidFill>
                    <a:schemeClr val="accent3">
                      <a:lumMod val="50000"/>
                    </a:schemeClr>
                  </a:solidFill>
                  <a:prstDash val="solid"/>
                </a:ln>
                <a:solidFill>
                  <a:srgbClr val="00B050"/>
                </a:solidFill>
                <a:effectLst>
                  <a:reflection blurRad="12700" stA="28000" endPos="45000" dist="1000" dir="5400000" sy="-100000" algn="bl" rotWithShape="0"/>
                </a:effectLst>
              </a:rPr>
              <a:t>Киевский национальный экономический университет им. Вадима </a:t>
            </a:r>
            <a:r>
              <a:rPr lang="ru-RU" sz="2400" b="1" i="1" cap="all" dirty="0" err="1" smtClean="0">
                <a:ln w="9000" cmpd="sng">
                  <a:solidFill>
                    <a:schemeClr val="accent3">
                      <a:lumMod val="50000"/>
                    </a:schemeClr>
                  </a:solidFill>
                  <a:prstDash val="solid"/>
                </a:ln>
                <a:solidFill>
                  <a:srgbClr val="00B050"/>
                </a:solidFill>
                <a:effectLst>
                  <a:reflection blurRad="12700" stA="28000" endPos="45000" dist="1000" dir="5400000" sy="-100000" algn="bl" rotWithShape="0"/>
                </a:effectLst>
              </a:rPr>
              <a:t>Гетьмана</a:t>
            </a:r>
            <a:endParaRPr lang="uk-UA" sz="2400" b="1" i="1" cap="all" dirty="0">
              <a:ln w="9000" cmpd="sng">
                <a:solidFill>
                  <a:schemeClr val="accent3">
                    <a:lumMod val="50000"/>
                  </a:schemeClr>
                </a:solidFill>
                <a:prstDash val="solid"/>
              </a:ln>
              <a:solidFill>
                <a:srgbClr val="00B050"/>
              </a:solidFill>
              <a:effectLst>
                <a:reflection blurRad="12700" stA="28000" endPos="45000" dist="1000" dir="5400000" sy="-100000" algn="bl" rotWithShape="0"/>
              </a:effectLst>
            </a:endParaRPr>
          </a:p>
        </p:txBody>
      </p:sp>
      <p:sp>
        <p:nvSpPr>
          <p:cNvPr id="6" name="Прямоугольник 5"/>
          <p:cNvSpPr/>
          <p:nvPr/>
        </p:nvSpPr>
        <p:spPr>
          <a:xfrm>
            <a:off x="107504" y="3573016"/>
            <a:ext cx="10297144" cy="461665"/>
          </a:xfrm>
          <a:prstGeom prst="rect">
            <a:avLst/>
          </a:prstGeom>
        </p:spPr>
        <p:txBody>
          <a:bodyPr wrap="square">
            <a:spAutoFit/>
          </a:bodyPr>
          <a:lstStyle/>
          <a:p>
            <a:r>
              <a:rPr lang="ru-RU" sz="2400" b="1" cap="all" dirty="0" smtClean="0">
                <a:ln w="9000" cmpd="sng">
                  <a:solidFill>
                    <a:schemeClr val="accent3">
                      <a:lumMod val="50000"/>
                    </a:schemeClr>
                  </a:solidFill>
                  <a:prstDash val="solid"/>
                </a:ln>
                <a:solidFill>
                  <a:srgbClr val="00B050"/>
                </a:solidFill>
                <a:effectLst>
                  <a:outerShdw blurRad="38100" dist="38100" dir="2700000" algn="tl">
                    <a:srgbClr val="000000">
                      <a:alpha val="43137"/>
                    </a:srgbClr>
                  </a:outerShdw>
                  <a:reflection blurRad="12700" stA="28000" endPos="45000" dist="1000" dir="5400000" sy="-100000" algn="bl" rotWithShape="0"/>
                </a:effectLst>
              </a:rPr>
              <a:t>№2 </a:t>
            </a:r>
            <a:r>
              <a:rPr lang="ru-RU" sz="2200" b="1" i="1" cap="all" dirty="0" smtClean="0">
                <a:ln w="9000" cmpd="sng">
                  <a:solidFill>
                    <a:schemeClr val="accent3">
                      <a:lumMod val="50000"/>
                    </a:schemeClr>
                  </a:solidFill>
                  <a:prstDash val="solid"/>
                </a:ln>
                <a:solidFill>
                  <a:srgbClr val="00B050"/>
                </a:solidFill>
                <a:effectLst>
                  <a:reflection blurRad="12700" stA="28000" endPos="45000" dist="1000" dir="5400000" sy="-100000" algn="bl" rotWithShape="0"/>
                </a:effectLst>
              </a:rPr>
              <a:t>Киевский национальный университет им. Тараса Шевченко</a:t>
            </a:r>
            <a:endParaRPr lang="uk-UA" sz="2200" b="1" i="1" cap="all" dirty="0">
              <a:ln w="9000" cmpd="sng">
                <a:solidFill>
                  <a:schemeClr val="accent3">
                    <a:lumMod val="50000"/>
                  </a:schemeClr>
                </a:solidFill>
                <a:prstDash val="solid"/>
              </a:ln>
              <a:solidFill>
                <a:srgbClr val="00B050"/>
              </a:solidFill>
              <a:effectLst>
                <a:reflection blurRad="12700" stA="28000" endPos="45000" dist="1000" dir="5400000" sy="-100000" algn="bl" rotWithShape="0"/>
              </a:effectLst>
            </a:endParaRPr>
          </a:p>
        </p:txBody>
      </p:sp>
      <p:sp>
        <p:nvSpPr>
          <p:cNvPr id="7" name="Прямоугольник 6"/>
          <p:cNvSpPr/>
          <p:nvPr/>
        </p:nvSpPr>
        <p:spPr>
          <a:xfrm>
            <a:off x="107504" y="5005045"/>
            <a:ext cx="8424936" cy="800219"/>
          </a:xfrm>
          <a:prstGeom prst="rect">
            <a:avLst/>
          </a:prstGeom>
        </p:spPr>
        <p:txBody>
          <a:bodyPr wrap="square">
            <a:spAutoFit/>
          </a:bodyPr>
          <a:lstStyle/>
          <a:p>
            <a:r>
              <a:rPr lang="uk-UA" sz="2400" b="1" cap="all" dirty="0" smtClean="0">
                <a:ln w="9000" cmpd="sng">
                  <a:solidFill>
                    <a:schemeClr val="accent3">
                      <a:lumMod val="50000"/>
                    </a:schemeClr>
                  </a:solidFill>
                  <a:prstDash val="solid"/>
                </a:ln>
                <a:solidFill>
                  <a:srgbClr val="00B050"/>
                </a:solidFill>
                <a:effectLst>
                  <a:outerShdw blurRad="38100" dist="38100" dir="2700000" algn="tl">
                    <a:srgbClr val="000000">
                      <a:alpha val="43137"/>
                    </a:srgbClr>
                  </a:outerShdw>
                  <a:reflection blurRad="12700" stA="28000" endPos="45000" dist="1000" dir="5400000" sy="-100000" algn="bl" rotWithShape="0"/>
                </a:effectLst>
              </a:rPr>
              <a:t>№3 </a:t>
            </a:r>
            <a:r>
              <a:rPr lang="uk-UA" sz="2200" b="1" i="1" cap="all" dirty="0" err="1" smtClean="0">
                <a:ln w="9000" cmpd="sng">
                  <a:solidFill>
                    <a:schemeClr val="accent3">
                      <a:lumMod val="50000"/>
                    </a:schemeClr>
                  </a:solidFill>
                  <a:prstDash val="solid"/>
                </a:ln>
                <a:solidFill>
                  <a:srgbClr val="00B050"/>
                </a:solidFill>
                <a:effectLst>
                  <a:reflection blurRad="12700" stA="28000" endPos="45000" dist="1000" dir="5400000" sy="-100000" algn="bl" rotWithShape="0"/>
                </a:effectLst>
              </a:rPr>
              <a:t>Национальный</a:t>
            </a:r>
            <a:r>
              <a:rPr lang="uk-UA" sz="2200" b="1" i="1" cap="all" dirty="0" smtClean="0">
                <a:ln w="9000" cmpd="sng">
                  <a:solidFill>
                    <a:schemeClr val="accent3">
                      <a:lumMod val="50000"/>
                    </a:schemeClr>
                  </a:solidFill>
                  <a:prstDash val="solid"/>
                </a:ln>
                <a:solidFill>
                  <a:srgbClr val="00B050"/>
                </a:solidFill>
                <a:effectLst>
                  <a:reflection blurRad="12700" stA="28000" endPos="45000" dist="1000" dir="5400000" sy="-100000" algn="bl" rotWithShape="0"/>
                </a:effectLst>
              </a:rPr>
              <a:t> </a:t>
            </a:r>
            <a:r>
              <a:rPr lang="uk-UA" sz="2200" b="1" i="1" cap="all" dirty="0" err="1" smtClean="0">
                <a:ln w="9000" cmpd="sng">
                  <a:solidFill>
                    <a:schemeClr val="accent3">
                      <a:lumMod val="50000"/>
                    </a:schemeClr>
                  </a:solidFill>
                  <a:prstDash val="solid"/>
                </a:ln>
                <a:solidFill>
                  <a:srgbClr val="00B050"/>
                </a:solidFill>
                <a:effectLst>
                  <a:reflection blurRad="12700" stA="28000" endPos="45000" dist="1000" dir="5400000" sy="-100000" algn="bl" rotWithShape="0"/>
                </a:effectLst>
              </a:rPr>
              <a:t>университет</a:t>
            </a:r>
            <a:r>
              <a:rPr lang="uk-UA" sz="2200" b="1" i="1" cap="all" dirty="0" smtClean="0">
                <a:ln w="9000" cmpd="sng">
                  <a:solidFill>
                    <a:schemeClr val="accent3">
                      <a:lumMod val="50000"/>
                    </a:schemeClr>
                  </a:solidFill>
                  <a:prstDash val="solid"/>
                </a:ln>
                <a:solidFill>
                  <a:srgbClr val="00B050"/>
                </a:solidFill>
                <a:effectLst>
                  <a:reflection blurRad="12700" stA="28000" endPos="45000" dist="1000" dir="5400000" sy="-100000" algn="bl" rotWithShape="0"/>
                </a:effectLst>
              </a:rPr>
              <a:t> </a:t>
            </a:r>
            <a:r>
              <a:rPr lang="uk-UA" sz="2200" b="1" i="1" cap="all" dirty="0" err="1" smtClean="0">
                <a:ln w="9000" cmpd="sng">
                  <a:solidFill>
                    <a:schemeClr val="accent3">
                      <a:lumMod val="50000"/>
                    </a:schemeClr>
                  </a:solidFill>
                  <a:prstDash val="solid"/>
                </a:ln>
                <a:solidFill>
                  <a:srgbClr val="00B050"/>
                </a:solidFill>
                <a:effectLst>
                  <a:reflection blurRad="12700" stA="28000" endPos="45000" dist="1000" dir="5400000" sy="-100000" algn="bl" rotWithShape="0"/>
                </a:effectLst>
              </a:rPr>
              <a:t>Киево-Могилянская</a:t>
            </a:r>
            <a:r>
              <a:rPr lang="uk-UA" sz="2200" b="1" i="1" cap="all" dirty="0" smtClean="0">
                <a:ln w="9000" cmpd="sng">
                  <a:solidFill>
                    <a:schemeClr val="accent3">
                      <a:lumMod val="50000"/>
                    </a:schemeClr>
                  </a:solidFill>
                  <a:prstDash val="solid"/>
                </a:ln>
                <a:solidFill>
                  <a:srgbClr val="00B050"/>
                </a:solidFill>
                <a:effectLst>
                  <a:reflection blurRad="12700" stA="28000" endPos="45000" dist="1000" dir="5400000" sy="-100000" algn="bl" rotWithShape="0"/>
                </a:effectLst>
              </a:rPr>
              <a:t> </a:t>
            </a:r>
            <a:r>
              <a:rPr lang="uk-UA" sz="2200" b="1" i="1" cap="all" dirty="0" err="1" smtClean="0">
                <a:ln w="9000" cmpd="sng">
                  <a:solidFill>
                    <a:schemeClr val="accent3">
                      <a:lumMod val="50000"/>
                    </a:schemeClr>
                  </a:solidFill>
                  <a:prstDash val="solid"/>
                </a:ln>
                <a:solidFill>
                  <a:srgbClr val="00B050"/>
                </a:solidFill>
                <a:effectLst>
                  <a:reflection blurRad="12700" stA="28000" endPos="45000" dist="1000" dir="5400000" sy="-100000" algn="bl" rotWithShape="0"/>
                </a:effectLst>
              </a:rPr>
              <a:t>академия</a:t>
            </a:r>
            <a:endParaRPr lang="uk-UA" sz="2200" b="1" i="1" cap="all" dirty="0">
              <a:ln w="9000" cmpd="sng">
                <a:solidFill>
                  <a:schemeClr val="accent3">
                    <a:lumMod val="50000"/>
                  </a:schemeClr>
                </a:solidFill>
                <a:prstDash val="solid"/>
              </a:ln>
              <a:solidFill>
                <a:srgbClr val="00B050"/>
              </a:solidFill>
              <a:effectLst>
                <a:reflection blurRad="12700" stA="28000" endPos="45000" dist="1000" dir="5400000" sy="-100000" algn="bl" rotWithShape="0"/>
              </a:effectLst>
            </a:endParaRPr>
          </a:p>
        </p:txBody>
      </p:sp>
      <p:sp>
        <p:nvSpPr>
          <p:cNvPr id="9" name="Прямоугольник 8"/>
          <p:cNvSpPr/>
          <p:nvPr/>
        </p:nvSpPr>
        <p:spPr>
          <a:xfrm>
            <a:off x="107504" y="2249577"/>
            <a:ext cx="8928992" cy="132343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ru-RU" sz="2000" b="1" dirty="0" smtClean="0">
                <a:solidFill>
                  <a:schemeClr val="tx1">
                    <a:lumMod val="85000"/>
                    <a:lumOff val="15000"/>
                  </a:schemeClr>
                </a:solidFill>
              </a:rPr>
              <a:t>ГВУЗ "Киевский национальный экономический университет имени Вадима </a:t>
            </a:r>
            <a:r>
              <a:rPr lang="ru-RU" sz="2000" b="1" dirty="0" err="1" smtClean="0">
                <a:solidFill>
                  <a:schemeClr val="tx1">
                    <a:lumMod val="85000"/>
                    <a:lumOff val="15000"/>
                  </a:schemeClr>
                </a:solidFill>
              </a:rPr>
              <a:t>Гетьмана</a:t>
            </a:r>
            <a:r>
              <a:rPr lang="ru-RU" sz="2000" b="1" dirty="0" smtClean="0">
                <a:solidFill>
                  <a:schemeClr val="tx1">
                    <a:lumMod val="85000"/>
                    <a:lumOff val="15000"/>
                  </a:schemeClr>
                </a:solidFill>
              </a:rPr>
              <a:t> является самым мощным учреждением высшего экономического образования Украины с более чем 108-летней историей, что подтверждается высокими рейтингами среди работодателей</a:t>
            </a:r>
            <a:endParaRPr lang="uk-UA" sz="2000" b="1" dirty="0">
              <a:solidFill>
                <a:schemeClr val="tx1">
                  <a:lumMod val="85000"/>
                  <a:lumOff val="15000"/>
                </a:schemeClr>
              </a:solidFill>
            </a:endParaRPr>
          </a:p>
        </p:txBody>
      </p:sp>
      <p:sp>
        <p:nvSpPr>
          <p:cNvPr id="10" name="Прямоугольник 9"/>
          <p:cNvSpPr/>
          <p:nvPr/>
        </p:nvSpPr>
        <p:spPr>
          <a:xfrm>
            <a:off x="107504" y="4005064"/>
            <a:ext cx="8928992" cy="101566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ru-RU" sz="2000" b="1" dirty="0" smtClean="0">
                <a:solidFill>
                  <a:schemeClr val="tx1">
                    <a:lumMod val="85000"/>
                    <a:lumOff val="15000"/>
                  </a:schemeClr>
                </a:solidFill>
              </a:rPr>
              <a:t>Киевский национальный университет имени Тараса Шевченко (экономический факультет) занимает одно из первых мест в Украине в рейтингах по направлению экономическое и бизнес-образование.</a:t>
            </a:r>
            <a:endParaRPr lang="uk-UA" sz="2000" b="1" dirty="0">
              <a:solidFill>
                <a:schemeClr val="tx1">
                  <a:lumMod val="85000"/>
                  <a:lumOff val="15000"/>
                </a:schemeClr>
              </a:solidFill>
            </a:endParaRPr>
          </a:p>
        </p:txBody>
      </p:sp>
      <p:sp>
        <p:nvSpPr>
          <p:cNvPr id="11" name="Прямоугольник 10"/>
          <p:cNvSpPr/>
          <p:nvPr/>
        </p:nvSpPr>
        <p:spPr>
          <a:xfrm>
            <a:off x="107504" y="5797713"/>
            <a:ext cx="8856984" cy="101566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ru-RU" sz="2000" b="1" dirty="0" smtClean="0">
                <a:solidFill>
                  <a:schemeClr val="tx1">
                    <a:lumMod val="85000"/>
                    <a:lumOff val="15000"/>
                  </a:schemeClr>
                </a:solidFill>
              </a:rPr>
              <a:t>Практика подтвердила эффективность учебного процесса на экономическом факультете - его выпускники имеют высокую профессиональную репутацию на отечественных и зарубежных рынках труда.</a:t>
            </a:r>
            <a:endParaRPr lang="uk-UA" sz="2000" b="1" dirty="0">
              <a:solidFill>
                <a:schemeClr val="tx1">
                  <a:lumMod val="85000"/>
                  <a:lumOff val="15000"/>
                </a:schemeClr>
              </a:solidFill>
            </a:endParaRPr>
          </a:p>
        </p:txBody>
      </p:sp>
    </p:spTree>
  </p:cSld>
  <p:clrMapOvr>
    <a:masterClrMapping/>
  </p:clrMapOvr>
  <p:transition spd="med">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C:\Users\root\Desktop\экономика\bigstock_student_2737328.jpg"/>
          <p:cNvPicPr>
            <a:picLocks noChangeAspect="1" noChangeArrowheads="1"/>
          </p:cNvPicPr>
          <p:nvPr/>
        </p:nvPicPr>
        <p:blipFill>
          <a:blip r:embed="rId2" cstate="print"/>
          <a:srcRect/>
          <a:stretch>
            <a:fillRect/>
          </a:stretch>
        </p:blipFill>
        <p:spPr bwMode="auto">
          <a:xfrm>
            <a:off x="0" y="3284984"/>
            <a:ext cx="5359524" cy="3573016"/>
          </a:xfrm>
          <a:prstGeom prst="rect">
            <a:avLst/>
          </a:prstGeom>
          <a:noFill/>
        </p:spPr>
      </p:pic>
      <p:sp>
        <p:nvSpPr>
          <p:cNvPr id="3" name="Прямоугольник 2"/>
          <p:cNvSpPr/>
          <p:nvPr/>
        </p:nvSpPr>
        <p:spPr>
          <a:xfrm>
            <a:off x="107504" y="44624"/>
            <a:ext cx="4132863" cy="1015663"/>
          </a:xfrm>
          <a:prstGeom prst="rect">
            <a:avLst/>
          </a:prstGeom>
          <a:noFill/>
        </p:spPr>
        <p:txBody>
          <a:bodyPr wrap="none" lIns="91440" tIns="45720" rIns="91440" bIns="45720">
            <a:spAutoFit/>
          </a:bodyPr>
          <a:lstStyle/>
          <a:p>
            <a:pPr algn="ctr"/>
            <a:r>
              <a:rPr lang="ru-RU" sz="6000" b="1" dirty="0" smtClean="0">
                <a:ln w="19050" cmpd="sng">
                  <a:solidFill>
                    <a:schemeClr val="tx1">
                      <a:lumMod val="85000"/>
                      <a:lumOff val="15000"/>
                    </a:scheme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rPr>
              <a:t>Источники :</a:t>
            </a:r>
            <a:endParaRPr lang="ru-RU" sz="6000" b="1" dirty="0">
              <a:ln w="19050" cmpd="sng">
                <a:solidFill>
                  <a:schemeClr val="tx1">
                    <a:lumMod val="85000"/>
                    <a:lumOff val="15000"/>
                  </a:scheme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endParaRPr>
          </a:p>
        </p:txBody>
      </p:sp>
      <p:sp>
        <p:nvSpPr>
          <p:cNvPr id="4" name="Прямоугольник 3">
            <a:hlinkClick r:id="rId3"/>
          </p:cNvPr>
          <p:cNvSpPr/>
          <p:nvPr/>
        </p:nvSpPr>
        <p:spPr>
          <a:xfrm>
            <a:off x="179512" y="1239143"/>
            <a:ext cx="6336704"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400" dirty="0" smtClean="0"/>
              <a:t>http://www.profguide.ru/professions/bankir.html</a:t>
            </a:r>
            <a:endParaRPr lang="uk-UA" sz="2400" dirty="0"/>
          </a:p>
        </p:txBody>
      </p:sp>
      <p:sp>
        <p:nvSpPr>
          <p:cNvPr id="5" name="Прямоугольник 4">
            <a:hlinkClick r:id="rId4"/>
          </p:cNvPr>
          <p:cNvSpPr/>
          <p:nvPr/>
        </p:nvSpPr>
        <p:spPr>
          <a:xfrm>
            <a:off x="1043608" y="1916832"/>
            <a:ext cx="576064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dirty="0" smtClean="0"/>
              <a:t>http://www.proprof.ru/stati/careera/vybor-professii/o-professiyah/professiya-bankir</a:t>
            </a:r>
            <a:endParaRPr lang="uk-UA" sz="2400" dirty="0"/>
          </a:p>
        </p:txBody>
      </p:sp>
      <p:sp>
        <p:nvSpPr>
          <p:cNvPr id="6" name="Прямоугольник 5">
            <a:hlinkClick r:id="rId5"/>
          </p:cNvPr>
          <p:cNvSpPr/>
          <p:nvPr/>
        </p:nvSpPr>
        <p:spPr>
          <a:xfrm>
            <a:off x="2502024" y="3105835"/>
            <a:ext cx="4878288"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dirty="0" smtClean="0"/>
              <a:t>http://www.osvita.com.ua/universities/?city=82&amp;directions=37&amp;desc=1</a:t>
            </a:r>
            <a:endParaRPr lang="uk-UA" sz="2400" dirty="0"/>
          </a:p>
        </p:txBody>
      </p:sp>
      <p:sp>
        <p:nvSpPr>
          <p:cNvPr id="7" name="Прямоугольник 6">
            <a:hlinkClick r:id="rId6"/>
          </p:cNvPr>
          <p:cNvSpPr/>
          <p:nvPr/>
        </p:nvSpPr>
        <p:spPr>
          <a:xfrm>
            <a:off x="4104456" y="4221088"/>
            <a:ext cx="4572000" cy="1200329"/>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r>
              <a:rPr lang="en-US" sz="2400" dirty="0" smtClean="0"/>
              <a:t>http://korrespondent.net/business/career/1538064-korrespondent-nazval-luchshie-vuzy-strany</a:t>
            </a:r>
            <a:endParaRPr lang="uk-UA" sz="2400" dirty="0"/>
          </a:p>
        </p:txBody>
      </p:sp>
    </p:spTree>
  </p:cSld>
  <p:clrMapOvr>
    <a:masterClrMapping/>
  </p:clrMapOvr>
  <p:transition spd="med">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181492" y="548680"/>
            <a:ext cx="6781023" cy="923330"/>
          </a:xfrm>
          <a:prstGeom prst="rect">
            <a:avLst/>
          </a:prstGeom>
          <a:noFill/>
        </p:spPr>
        <p:txBody>
          <a:bodyPr wrap="none" lIns="91440" tIns="45720" rIns="91440" bIns="45720">
            <a:prstTxWarp prst="textArchUp">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5400" b="1" dirty="0" smtClean="0">
                <a:ln>
                  <a:solidFill>
                    <a:srgbClr val="7030A0"/>
                  </a:solidFill>
                  <a:prstDash val="solid"/>
                </a:ln>
                <a:solidFill>
                  <a:srgbClr val="7030A0"/>
                </a:solidFill>
                <a:effectLst>
                  <a:outerShdw blurRad="88000" dist="50800" dir="5040000" algn="tl">
                    <a:schemeClr val="accent4">
                      <a:tint val="80000"/>
                      <a:satMod val="250000"/>
                      <a:alpha val="45000"/>
                    </a:schemeClr>
                  </a:outerShdw>
                </a:effectLst>
              </a:rPr>
              <a:t>Спасибо за внимание!</a:t>
            </a:r>
            <a:endParaRPr lang="ru-RU" sz="5400" b="1" dirty="0">
              <a:ln>
                <a:solidFill>
                  <a:srgbClr val="7030A0"/>
                </a:solidFill>
                <a:prstDash val="solid"/>
              </a:ln>
              <a:solidFill>
                <a:srgbClr val="7030A0"/>
              </a:solidFill>
              <a:effectLst>
                <a:outerShdw blurRad="88000" dist="50800" dir="5040000" algn="tl">
                  <a:schemeClr val="accent4">
                    <a:tint val="80000"/>
                    <a:satMod val="250000"/>
                    <a:alpha val="45000"/>
                  </a:schemeClr>
                </a:outerShdw>
              </a:effectLst>
            </a:endParaRPr>
          </a:p>
        </p:txBody>
      </p:sp>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692696"/>
            <a:ext cx="7560840" cy="1569660"/>
          </a:xfrm>
          <a:prstGeom prst="rect">
            <a:avLst/>
          </a:prstGeom>
          <a:noFill/>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ru-RU" sz="3200" b="1" dirty="0" smtClean="0">
                <a:ln w="10541" cmpd="sng">
                  <a:solidFill>
                    <a:schemeClr val="tx1"/>
                  </a:solidFill>
                  <a:prstDash val="solid"/>
                </a:ln>
              </a:rPr>
              <a:t>Широко известная в настоящее время профессия банкир очень модна и востребована на сегодняшний день. </a:t>
            </a:r>
            <a:endParaRPr lang="uk-UA" sz="3200" b="1" dirty="0">
              <a:ln w="10541" cmpd="sng">
                <a:solidFill>
                  <a:schemeClr val="tx1"/>
                </a:solidFill>
                <a:prstDash val="solid"/>
              </a:ln>
            </a:endParaRPr>
          </a:p>
        </p:txBody>
      </p:sp>
      <p:sp>
        <p:nvSpPr>
          <p:cNvPr id="3" name="Прямоугольник 2"/>
          <p:cNvSpPr/>
          <p:nvPr/>
        </p:nvSpPr>
        <p:spPr>
          <a:xfrm>
            <a:off x="827584" y="2254220"/>
            <a:ext cx="7560840" cy="2554545"/>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r>
              <a:rPr lang="ru-RU" sz="3200" b="1" dirty="0" smtClean="0">
                <a:ln w="10541" cmpd="sng">
                  <a:solidFill>
                    <a:schemeClr val="tx1"/>
                  </a:solidFill>
                  <a:prstDash val="solid"/>
                </a:ln>
              </a:rPr>
              <a:t>Название профессии </a:t>
            </a:r>
            <a:r>
              <a:rPr lang="ru-RU" sz="3200" b="1" i="1" dirty="0" smtClean="0">
                <a:ln w="10541" cmpd="sng">
                  <a:solidFill>
                    <a:schemeClr val="tx1"/>
                  </a:solidFill>
                  <a:prstDash val="solid"/>
                </a:ln>
                <a:solidFill>
                  <a:schemeClr val="tx1">
                    <a:lumMod val="85000"/>
                    <a:lumOff val="15000"/>
                  </a:schemeClr>
                </a:solidFill>
              </a:rPr>
              <a:t>«банкир» </a:t>
            </a:r>
            <a:r>
              <a:rPr lang="ru-RU" sz="3200" b="1" dirty="0" smtClean="0">
                <a:ln w="10541" cmpd="sng">
                  <a:solidFill>
                    <a:schemeClr val="tx1"/>
                  </a:solidFill>
                  <a:prstDash val="solid"/>
                </a:ln>
              </a:rPr>
              <a:t>подразумевает, как собственника банковского</a:t>
            </a:r>
            <a:br>
              <a:rPr lang="ru-RU" sz="3200" b="1" dirty="0" smtClean="0">
                <a:ln w="10541" cmpd="sng">
                  <a:solidFill>
                    <a:schemeClr val="tx1"/>
                  </a:solidFill>
                  <a:prstDash val="solid"/>
                </a:ln>
              </a:rPr>
            </a:br>
            <a:r>
              <a:rPr lang="ru-RU" sz="3200" b="1" dirty="0" smtClean="0">
                <a:ln w="10541" cmpd="sng">
                  <a:solidFill>
                    <a:schemeClr val="tx1"/>
                  </a:solidFill>
                  <a:prstDash val="solid"/>
                </a:ln>
              </a:rPr>
              <a:t>капитала, или управляющего банком, так и менеджера любого звена в банке.</a:t>
            </a:r>
            <a:endParaRPr lang="uk-UA" sz="3200" b="1" dirty="0">
              <a:ln w="10541" cmpd="sng">
                <a:solidFill>
                  <a:schemeClr val="tx1"/>
                </a:solidFill>
                <a:prstDash val="solid"/>
              </a:ln>
            </a:endParaRPr>
          </a:p>
        </p:txBody>
      </p:sp>
      <p:sp>
        <p:nvSpPr>
          <p:cNvPr id="4" name="Половина рамки 3"/>
          <p:cNvSpPr/>
          <p:nvPr/>
        </p:nvSpPr>
        <p:spPr>
          <a:xfrm>
            <a:off x="0" y="0"/>
            <a:ext cx="3995936" cy="4365104"/>
          </a:xfrm>
          <a:prstGeom prst="halfFrame">
            <a:avLst>
              <a:gd name="adj1" fmla="val 7676"/>
              <a:gd name="adj2" fmla="val 1662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uk-UA">
              <a:solidFill>
                <a:schemeClr val="tx1"/>
              </a:solidFill>
            </a:endParaRPr>
          </a:p>
        </p:txBody>
      </p:sp>
      <p:sp>
        <p:nvSpPr>
          <p:cNvPr id="5" name="Половина рамки 4"/>
          <p:cNvSpPr/>
          <p:nvPr/>
        </p:nvSpPr>
        <p:spPr>
          <a:xfrm flipH="1">
            <a:off x="5292080" y="0"/>
            <a:ext cx="3851920" cy="4365104"/>
          </a:xfrm>
          <a:prstGeom prst="halfFrame">
            <a:avLst>
              <a:gd name="adj1" fmla="val 7676"/>
              <a:gd name="adj2" fmla="val 1662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uk-UA">
              <a:solidFill>
                <a:schemeClr val="tx1"/>
              </a:solidFill>
            </a:endParaRPr>
          </a:p>
        </p:txBody>
      </p:sp>
      <p:sp>
        <p:nvSpPr>
          <p:cNvPr id="6" name="Прямоугольник 5"/>
          <p:cNvSpPr/>
          <p:nvPr/>
        </p:nvSpPr>
        <p:spPr>
          <a:xfrm>
            <a:off x="-396552" y="6713984"/>
            <a:ext cx="10009112" cy="38742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uk-UA"/>
          </a:p>
        </p:txBody>
      </p:sp>
      <p:sp>
        <p:nvSpPr>
          <p:cNvPr id="7" name="4-конечная звезда 6"/>
          <p:cNvSpPr/>
          <p:nvPr/>
        </p:nvSpPr>
        <p:spPr>
          <a:xfrm rot="20147216">
            <a:off x="8018502" y="38536"/>
            <a:ext cx="982513" cy="1440160"/>
          </a:xfrm>
          <a:prstGeom prst="star4">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uk-UA"/>
          </a:p>
        </p:txBody>
      </p:sp>
      <p:sp>
        <p:nvSpPr>
          <p:cNvPr id="8" name="4-конечная звезда 7"/>
          <p:cNvSpPr/>
          <p:nvPr/>
        </p:nvSpPr>
        <p:spPr>
          <a:xfrm rot="20151784">
            <a:off x="8510508" y="592465"/>
            <a:ext cx="683499" cy="743243"/>
          </a:xfrm>
          <a:prstGeom prst="star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uk-UA"/>
          </a:p>
        </p:txBody>
      </p:sp>
    </p:spTree>
  </p:cSld>
  <p:clrMapOvr>
    <a:masterClrMapping/>
  </p:clrMapOvr>
  <p:transition spd="med">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0" y="44624"/>
            <a:ext cx="9144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4" name="Прямая соединительная линия 3"/>
          <p:cNvCxnSpPr/>
          <p:nvPr/>
        </p:nvCxnSpPr>
        <p:spPr>
          <a:xfrm>
            <a:off x="0" y="188640"/>
            <a:ext cx="9144000" cy="0"/>
          </a:xfrm>
          <a:prstGeom prst="line">
            <a:avLst/>
          </a:prstGeom>
        </p:spPr>
        <p:style>
          <a:lnRef idx="3">
            <a:schemeClr val="accent6"/>
          </a:lnRef>
          <a:fillRef idx="0">
            <a:schemeClr val="accent6"/>
          </a:fillRef>
          <a:effectRef idx="2">
            <a:schemeClr val="accent6"/>
          </a:effectRef>
          <a:fontRef idx="minor">
            <a:schemeClr val="tx1"/>
          </a:fontRef>
        </p:style>
      </p:cxnSp>
      <p:sp>
        <p:nvSpPr>
          <p:cNvPr id="9" name="Прямоугольник 8"/>
          <p:cNvSpPr/>
          <p:nvPr/>
        </p:nvSpPr>
        <p:spPr>
          <a:xfrm>
            <a:off x="1403648" y="116632"/>
            <a:ext cx="6440738" cy="707886"/>
          </a:xfrm>
          <a:prstGeom prst="rect">
            <a:avLst/>
          </a:prstGeom>
        </p:spPr>
        <p:txBody>
          <a:bodyPr wrap="none">
            <a:spAutoFit/>
          </a:bodyPr>
          <a:lstStyle/>
          <a:p>
            <a:r>
              <a:rPr lang="uk-UA" sz="4000" b="1" dirty="0" err="1" smtClean="0">
                <a:solidFill>
                  <a:srgbClr val="663300"/>
                </a:solidFill>
              </a:rPr>
              <a:t>Портет</a:t>
            </a:r>
            <a:r>
              <a:rPr lang="uk-UA" sz="4000" b="1" dirty="0" smtClean="0">
                <a:solidFill>
                  <a:srgbClr val="663300"/>
                </a:solidFill>
              </a:rPr>
              <a:t> </a:t>
            </a:r>
            <a:r>
              <a:rPr lang="uk-UA" sz="4000" b="1" dirty="0" err="1" smtClean="0">
                <a:solidFill>
                  <a:srgbClr val="663300"/>
                </a:solidFill>
              </a:rPr>
              <a:t>идеального</a:t>
            </a:r>
            <a:r>
              <a:rPr lang="uk-UA" sz="4000" b="1" dirty="0" smtClean="0">
                <a:solidFill>
                  <a:srgbClr val="663300"/>
                </a:solidFill>
              </a:rPr>
              <a:t> </a:t>
            </a:r>
            <a:r>
              <a:rPr lang="uk-UA" sz="4000" b="1" dirty="0" err="1" smtClean="0">
                <a:solidFill>
                  <a:srgbClr val="663300"/>
                </a:solidFill>
              </a:rPr>
              <a:t>банкира</a:t>
            </a:r>
            <a:endParaRPr lang="uk-UA" sz="4000" b="1" dirty="0">
              <a:solidFill>
                <a:srgbClr val="663300"/>
              </a:solidFill>
            </a:endParaRPr>
          </a:p>
        </p:txBody>
      </p:sp>
      <p:sp>
        <p:nvSpPr>
          <p:cNvPr id="11" name="Прямоугольник 10"/>
          <p:cNvSpPr/>
          <p:nvPr/>
        </p:nvSpPr>
        <p:spPr>
          <a:xfrm>
            <a:off x="0" y="776019"/>
            <a:ext cx="9180512" cy="61093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2300" dirty="0" smtClean="0"/>
              <a:t>Известного банкира </a:t>
            </a:r>
            <a:r>
              <a:rPr lang="ru-RU" sz="2300" dirty="0" smtClean="0">
                <a:effectLst>
                  <a:outerShdw blurRad="38100" dist="38100" dir="2700000" algn="tl">
                    <a:srgbClr val="000000">
                      <a:alpha val="43137"/>
                    </a:srgbClr>
                  </a:outerShdw>
                </a:effectLst>
              </a:rPr>
              <a:t>Евгения </a:t>
            </a:r>
            <a:r>
              <a:rPr lang="ru-RU" sz="2300" dirty="0" err="1" smtClean="0">
                <a:effectLst>
                  <a:outerShdw blurRad="38100" dist="38100" dir="2700000" algn="tl">
                    <a:srgbClr val="000000">
                      <a:alpha val="43137"/>
                    </a:srgbClr>
                  </a:outerShdw>
                </a:effectLst>
              </a:rPr>
              <a:t>Бернштама</a:t>
            </a:r>
            <a:r>
              <a:rPr lang="ru-RU" sz="2300" dirty="0" smtClean="0">
                <a:effectLst>
                  <a:outerShdw blurRad="38100" dist="38100" dir="2700000" algn="tl">
                    <a:srgbClr val="000000">
                      <a:alpha val="43137"/>
                    </a:srgbClr>
                  </a:outerShdw>
                </a:effectLst>
              </a:rPr>
              <a:t> </a:t>
            </a:r>
            <a:r>
              <a:rPr lang="ru-RU" sz="2300" dirty="0" smtClean="0"/>
              <a:t>несколько лет назад в интервью спросили, кто такой банкир. Он ответил, что </a:t>
            </a:r>
            <a:r>
              <a:rPr lang="ru-RU" sz="2300" i="1" dirty="0" smtClean="0"/>
              <a:t>«банкир – это, прежде всего, вменяемый человек»</a:t>
            </a:r>
            <a:r>
              <a:rPr lang="ru-RU" sz="2300" dirty="0" smtClean="0"/>
              <a:t>. Современный банкир должен иметь хорошее профильное образование, уметь разбираться не только в банковских продуктах, но и в жизни, прекрасно знать психологию людей. Очень важное качество для банкира – умение эффективно работать в команде. Необходимо иметь собственную позицию, вести определенный стиль жизни, расширять свой кругозор, уметь заставлять себя идти к цели и самосовершенствоваться. Некоторые клиенты могут дать фору по экономической грамотности многим банкирам. И если экономически образованный клиент сталкивается с неосведомленностью сотрудника банка, он перестает уважать, но не самого сотрудника как личность, а банк, с которым этот сотрудник ассоциируется в сознании клиента. Чем профессиональнее, последовательнее и целеустремленнее сотрудники, тем успешнее банк, в котором они работают, тем динамичнее и увереннее развивается банковская структура государства.</a:t>
            </a:r>
            <a:endParaRPr lang="uk-UA" sz="2300" dirty="0"/>
          </a:p>
        </p:txBody>
      </p:sp>
      <p:cxnSp>
        <p:nvCxnSpPr>
          <p:cNvPr id="10" name="Прямая соединительная линия 9"/>
          <p:cNvCxnSpPr/>
          <p:nvPr/>
        </p:nvCxnSpPr>
        <p:spPr>
          <a:xfrm>
            <a:off x="0" y="764704"/>
            <a:ext cx="9144000" cy="0"/>
          </a:xfrm>
          <a:prstGeom prst="line">
            <a:avLst/>
          </a:prstGeom>
        </p:spPr>
        <p:style>
          <a:lnRef idx="3">
            <a:schemeClr val="accent6"/>
          </a:lnRef>
          <a:fillRef idx="0">
            <a:schemeClr val="accent6"/>
          </a:fillRef>
          <a:effectRef idx="2">
            <a:schemeClr val="accent6"/>
          </a:effectRef>
          <a:fontRef idx="minor">
            <a:schemeClr val="tx1"/>
          </a:fontRef>
        </p:style>
      </p:cxnSp>
      <p:sp>
        <p:nvSpPr>
          <p:cNvPr id="7" name="Прямоугольник 6"/>
          <p:cNvSpPr/>
          <p:nvPr/>
        </p:nvSpPr>
        <p:spPr>
          <a:xfrm>
            <a:off x="899592" y="332656"/>
            <a:ext cx="432048" cy="36004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uk-UA"/>
          </a:p>
        </p:txBody>
      </p:sp>
      <p:sp>
        <p:nvSpPr>
          <p:cNvPr id="8" name="Прямоугольник 7"/>
          <p:cNvSpPr/>
          <p:nvPr/>
        </p:nvSpPr>
        <p:spPr>
          <a:xfrm>
            <a:off x="7812360" y="332656"/>
            <a:ext cx="432048" cy="36004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uk-UA"/>
          </a:p>
        </p:txBody>
      </p:sp>
      <p:sp>
        <p:nvSpPr>
          <p:cNvPr id="12" name="Прямоугольник 11"/>
          <p:cNvSpPr/>
          <p:nvPr/>
        </p:nvSpPr>
        <p:spPr>
          <a:xfrm>
            <a:off x="8388424" y="404664"/>
            <a:ext cx="288032" cy="21602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uk-UA"/>
          </a:p>
        </p:txBody>
      </p:sp>
      <p:sp>
        <p:nvSpPr>
          <p:cNvPr id="13" name="Прямоугольник 12"/>
          <p:cNvSpPr/>
          <p:nvPr/>
        </p:nvSpPr>
        <p:spPr>
          <a:xfrm>
            <a:off x="467544" y="404664"/>
            <a:ext cx="288032" cy="21602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uk-UA"/>
          </a:p>
        </p:txBody>
      </p:sp>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620688"/>
            <a:ext cx="7488832" cy="1815882"/>
          </a:xfrm>
          <a:prstGeom prst="rect">
            <a:avLst/>
          </a:prstGeom>
          <a:noFill/>
          <a:ln>
            <a:solidFill>
              <a:srgbClr val="00B050"/>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ru-RU" sz="2800" b="1" u="sng" dirty="0" smtClean="0"/>
              <a:t>Банк</a:t>
            </a:r>
            <a:r>
              <a:rPr lang="ru-RU" sz="2800" dirty="0" smtClean="0"/>
              <a:t> - это</a:t>
            </a:r>
            <a:r>
              <a:rPr lang="ru-RU" sz="2800" b="1" dirty="0" smtClean="0"/>
              <a:t> </a:t>
            </a:r>
            <a:r>
              <a:rPr lang="ru-RU" sz="2800" dirty="0" smtClean="0"/>
              <a:t>финансовое учреждение, основные виды деятельности которого – операции с деньгами, драгоценными металлам и ценными бумагами.</a:t>
            </a:r>
            <a:endParaRPr lang="uk-UA" sz="2800" dirty="0"/>
          </a:p>
        </p:txBody>
      </p:sp>
      <p:sp>
        <p:nvSpPr>
          <p:cNvPr id="3" name="Половина рамки 2"/>
          <p:cNvSpPr/>
          <p:nvPr/>
        </p:nvSpPr>
        <p:spPr>
          <a:xfrm>
            <a:off x="0" y="0"/>
            <a:ext cx="3995936" cy="4365104"/>
          </a:xfrm>
          <a:prstGeom prst="halfFrame">
            <a:avLst>
              <a:gd name="adj1" fmla="val 7676"/>
              <a:gd name="adj2" fmla="val 16622"/>
            </a:avLst>
          </a:prstGeom>
          <a:solidFill>
            <a:srgbClr val="7DC9B1"/>
          </a:solidFill>
          <a:effectLst>
            <a:glow rad="228600">
              <a:srgbClr val="00B050">
                <a:alpha val="40000"/>
              </a:srgb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uk-UA">
              <a:solidFill>
                <a:schemeClr val="tx1"/>
              </a:solidFill>
            </a:endParaRPr>
          </a:p>
        </p:txBody>
      </p:sp>
      <p:sp>
        <p:nvSpPr>
          <p:cNvPr id="4" name="Половина рамки 3"/>
          <p:cNvSpPr/>
          <p:nvPr/>
        </p:nvSpPr>
        <p:spPr>
          <a:xfrm flipH="1">
            <a:off x="5292080" y="0"/>
            <a:ext cx="3851920" cy="4365104"/>
          </a:xfrm>
          <a:prstGeom prst="halfFrame">
            <a:avLst>
              <a:gd name="adj1" fmla="val 7676"/>
              <a:gd name="adj2" fmla="val 16622"/>
            </a:avLst>
          </a:prstGeom>
          <a:solidFill>
            <a:srgbClr val="7DC9B1"/>
          </a:solidFill>
          <a:effectLst>
            <a:glow rad="228600">
              <a:srgbClr val="00B050">
                <a:alpha val="40000"/>
              </a:srgb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uk-UA">
              <a:solidFill>
                <a:schemeClr val="tx1"/>
              </a:solidFill>
            </a:endParaRPr>
          </a:p>
        </p:txBody>
      </p:sp>
      <p:sp>
        <p:nvSpPr>
          <p:cNvPr id="5" name="Прямоугольник 4"/>
          <p:cNvSpPr/>
          <p:nvPr/>
        </p:nvSpPr>
        <p:spPr>
          <a:xfrm>
            <a:off x="827584" y="2492896"/>
            <a:ext cx="7488832" cy="2308324"/>
          </a:xfrm>
          <a:prstGeom prst="rect">
            <a:avLst/>
          </a:prstGeom>
          <a:noFill/>
          <a:ln>
            <a:solidFill>
              <a:srgbClr val="00B050"/>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ru-RU" sz="2400" b="1" u="sng" dirty="0" smtClean="0"/>
              <a:t>Специалисты банковского дела </a:t>
            </a:r>
            <a:r>
              <a:rPr lang="ru-RU" sz="2400" dirty="0" smtClean="0"/>
              <a:t>- это сотрудники банка. Круг обязанностей банкира зависит от занимаемой должности. В основном, это работа с клиентами: обслуживание, консультирование по различным вопросам, а также аналитическая деятельность, планирование, прогнозирование.</a:t>
            </a:r>
            <a:endParaRPr lang="uk-UA" sz="2400" dirty="0"/>
          </a:p>
        </p:txBody>
      </p:sp>
      <p:pic>
        <p:nvPicPr>
          <p:cNvPr id="2050" name="Picture 2" descr="C:\Users\root\Desktop\экономика\114961617_3965942_b13499560327943.jpg"/>
          <p:cNvPicPr>
            <a:picLocks noChangeAspect="1" noChangeArrowheads="1"/>
          </p:cNvPicPr>
          <p:nvPr/>
        </p:nvPicPr>
        <p:blipFill>
          <a:blip r:embed="rId2" cstate="print"/>
          <a:srcRect/>
          <a:stretch>
            <a:fillRect/>
          </a:stretch>
        </p:blipFill>
        <p:spPr bwMode="auto">
          <a:xfrm flipH="1">
            <a:off x="360040" y="4875829"/>
            <a:ext cx="2771800" cy="20095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107921"/>
            <a:ext cx="7984237"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Особенности</a:t>
            </a:r>
            <a:r>
              <a:rPr lang="uk-UA"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r>
              <a:rPr lang="uk-UA"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профессии</a:t>
            </a:r>
            <a:r>
              <a:rPr lang="uk-UA"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банкир </a:t>
            </a:r>
            <a:endParaRPr lang="uk-U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3" name="Прямоугольник 2"/>
          <p:cNvSpPr/>
          <p:nvPr/>
        </p:nvSpPr>
        <p:spPr>
          <a:xfrm>
            <a:off x="179512" y="836712"/>
            <a:ext cx="7200800" cy="461665"/>
          </a:xfrm>
          <a:prstGeom prst="rect">
            <a:avLst/>
          </a:prstGeom>
        </p:spPr>
        <p:txBody>
          <a:bodyPr wrap="square">
            <a:spAutoFit/>
          </a:bodyPr>
          <a:lstStyle/>
          <a:p>
            <a:r>
              <a:rPr lang="ru-RU" sz="2400" b="1" dirty="0" smtClean="0">
                <a:solidFill>
                  <a:schemeClr val="accent2">
                    <a:lumMod val="50000"/>
                  </a:schemeClr>
                </a:solidFill>
              </a:rPr>
              <a:t>У любого банка много направлений деятельности:</a:t>
            </a:r>
            <a:endParaRPr lang="uk-UA" sz="2400" b="1" dirty="0">
              <a:solidFill>
                <a:schemeClr val="accent2">
                  <a:lumMod val="50000"/>
                </a:schemeClr>
              </a:solidFill>
            </a:endParaRPr>
          </a:p>
        </p:txBody>
      </p:sp>
      <p:sp>
        <p:nvSpPr>
          <p:cNvPr id="4" name="Прямоугольник 3"/>
          <p:cNvSpPr/>
          <p:nvPr/>
        </p:nvSpPr>
        <p:spPr>
          <a:xfrm>
            <a:off x="179512" y="1383734"/>
            <a:ext cx="8784976" cy="3477875"/>
          </a:xfrm>
          <a:prstGeom prst="rect">
            <a:avLst/>
          </a:prstGeom>
        </p:spPr>
        <p:txBody>
          <a:bodyPr wrap="square">
            <a:spAutoFit/>
          </a:bodyPr>
          <a:lstStyle/>
          <a:p>
            <a:pPr>
              <a:buClr>
                <a:schemeClr val="tx1">
                  <a:lumMod val="95000"/>
                  <a:lumOff val="5000"/>
                </a:schemeClr>
              </a:buClr>
              <a:buFont typeface="Wingdings" pitchFamily="2" charset="2"/>
              <a:buChar char="q"/>
            </a:pPr>
            <a:r>
              <a:rPr lang="ru-RU" sz="2200" dirty="0" smtClean="0">
                <a:solidFill>
                  <a:srgbClr val="0060A8"/>
                </a:solidFill>
              </a:rPr>
              <a:t>кредитование физических и юридических лиц </a:t>
            </a:r>
            <a:r>
              <a:rPr lang="ru-RU" sz="2200" dirty="0" smtClean="0"/>
              <a:t>(это оценка финансового состояния заемщика и выдача кредитов);</a:t>
            </a:r>
          </a:p>
          <a:p>
            <a:pPr>
              <a:buClr>
                <a:schemeClr val="tx1">
                  <a:lumMod val="95000"/>
                  <a:lumOff val="5000"/>
                </a:schemeClr>
              </a:buClr>
              <a:buFont typeface="Wingdings" pitchFamily="2" charset="2"/>
              <a:buChar char="q"/>
            </a:pPr>
            <a:r>
              <a:rPr lang="ru-RU" sz="2200" dirty="0" smtClean="0">
                <a:solidFill>
                  <a:srgbClr val="0060A8"/>
                </a:solidFill>
              </a:rPr>
              <a:t>работа отдела ценных бумаг и фондового отдела </a:t>
            </a:r>
            <a:r>
              <a:rPr lang="ru-RU" sz="2200" dirty="0" smtClean="0"/>
              <a:t>(размещение ценных бумаг на рынке и бирже, выпуск векселей банка);</a:t>
            </a:r>
          </a:p>
          <a:p>
            <a:pPr>
              <a:buClr>
                <a:schemeClr val="tx1">
                  <a:lumMod val="95000"/>
                  <a:lumOff val="5000"/>
                </a:schemeClr>
              </a:buClr>
              <a:buFont typeface="Wingdings" pitchFamily="2" charset="2"/>
              <a:buChar char="q"/>
            </a:pPr>
            <a:r>
              <a:rPr lang="ru-RU" sz="2200" dirty="0" smtClean="0">
                <a:solidFill>
                  <a:srgbClr val="0060A8"/>
                </a:solidFill>
              </a:rPr>
              <a:t>работа отдела </a:t>
            </a:r>
            <a:r>
              <a:rPr lang="ru-RU" sz="2200" dirty="0" err="1" smtClean="0">
                <a:solidFill>
                  <a:srgbClr val="0060A8"/>
                </a:solidFill>
              </a:rPr>
              <a:t>дилинга</a:t>
            </a:r>
            <a:r>
              <a:rPr lang="ru-RU" sz="2200" dirty="0" smtClean="0"/>
              <a:t> (занимается покупкой и продажей валюты) ;</a:t>
            </a:r>
          </a:p>
          <a:p>
            <a:pPr>
              <a:buClr>
                <a:schemeClr val="tx1">
                  <a:lumMod val="95000"/>
                  <a:lumOff val="5000"/>
                </a:schemeClr>
              </a:buClr>
              <a:buFont typeface="Wingdings" pitchFamily="2" charset="2"/>
              <a:buChar char="q"/>
            </a:pPr>
            <a:r>
              <a:rPr lang="ru-RU" sz="2200" dirty="0" smtClean="0">
                <a:solidFill>
                  <a:srgbClr val="0060A8"/>
                </a:solidFill>
              </a:rPr>
              <a:t>операционное обслуживание физических и юридических лиц </a:t>
            </a:r>
            <a:r>
              <a:rPr lang="ru-RU" sz="2200" dirty="0" smtClean="0"/>
              <a:t>(это перевод денежных средств со счетов клиентов по их распоряжению);</a:t>
            </a:r>
          </a:p>
          <a:p>
            <a:pPr>
              <a:buClr>
                <a:schemeClr val="tx1">
                  <a:lumMod val="95000"/>
                  <a:lumOff val="5000"/>
                </a:schemeClr>
              </a:buClr>
              <a:buFont typeface="Wingdings" pitchFamily="2" charset="2"/>
              <a:buChar char="q"/>
            </a:pPr>
            <a:r>
              <a:rPr lang="ru-RU" sz="2200" dirty="0" smtClean="0">
                <a:solidFill>
                  <a:srgbClr val="0060A8"/>
                </a:solidFill>
              </a:rPr>
              <a:t>работа юридического отдела </a:t>
            </a:r>
            <a:r>
              <a:rPr lang="ru-RU" sz="2200" dirty="0" smtClean="0"/>
              <a:t>(правовая оценка договоров, представительство в суде)</a:t>
            </a:r>
            <a:r>
              <a:rPr lang="ru-RU" sz="2200" dirty="0" smtClean="0">
                <a:solidFill>
                  <a:srgbClr val="0060A8"/>
                </a:solidFill>
              </a:rPr>
              <a:t> и отдела экономического анализа</a:t>
            </a:r>
            <a:r>
              <a:rPr lang="ru-RU" sz="2200" dirty="0" smtClean="0"/>
              <a:t>;</a:t>
            </a:r>
          </a:p>
          <a:p>
            <a:pPr>
              <a:buClr>
                <a:schemeClr val="tx1">
                  <a:lumMod val="95000"/>
                  <a:lumOff val="5000"/>
                </a:schemeClr>
              </a:buClr>
              <a:buFont typeface="Wingdings" pitchFamily="2" charset="2"/>
              <a:buChar char="q"/>
            </a:pPr>
            <a:r>
              <a:rPr lang="ru-RU" sz="2200" dirty="0" smtClean="0">
                <a:solidFill>
                  <a:srgbClr val="0060A8"/>
                </a:solidFill>
              </a:rPr>
              <a:t>работа отдела информационных технологий </a:t>
            </a:r>
            <a:r>
              <a:rPr lang="ru-RU" sz="2200" dirty="0" smtClean="0"/>
              <a:t>(например, поддержка</a:t>
            </a:r>
            <a:endParaRPr lang="ru-RU" sz="2200" dirty="0"/>
          </a:p>
        </p:txBody>
      </p:sp>
      <p:sp>
        <p:nvSpPr>
          <p:cNvPr id="5" name="Стрелка вправо 4"/>
          <p:cNvSpPr/>
          <p:nvPr/>
        </p:nvSpPr>
        <p:spPr>
          <a:xfrm>
            <a:off x="107504" y="260648"/>
            <a:ext cx="720080" cy="36004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uk-UA"/>
          </a:p>
        </p:txBody>
      </p:sp>
      <p:sp>
        <p:nvSpPr>
          <p:cNvPr id="7" name="Прямоугольник 6"/>
          <p:cNvSpPr/>
          <p:nvPr/>
        </p:nvSpPr>
        <p:spPr>
          <a:xfrm>
            <a:off x="179512" y="4734342"/>
            <a:ext cx="6264696" cy="1446550"/>
          </a:xfrm>
          <a:prstGeom prst="rect">
            <a:avLst/>
          </a:prstGeom>
        </p:spPr>
        <p:txBody>
          <a:bodyPr wrap="square">
            <a:spAutoFit/>
          </a:bodyPr>
          <a:lstStyle/>
          <a:p>
            <a:pPr>
              <a:buClr>
                <a:schemeClr val="tx1">
                  <a:lumMod val="95000"/>
                  <a:lumOff val="5000"/>
                </a:schemeClr>
              </a:buClr>
            </a:pPr>
            <a:r>
              <a:rPr lang="ru-RU" sz="2200" dirty="0" smtClean="0"/>
              <a:t>работы системы клиент-банк) </a:t>
            </a:r>
            <a:r>
              <a:rPr lang="ru-RU" sz="2200" dirty="0" smtClean="0">
                <a:solidFill>
                  <a:srgbClr val="0070C0"/>
                </a:solidFill>
              </a:rPr>
              <a:t>и маркетингового отдела</a:t>
            </a:r>
            <a:r>
              <a:rPr lang="ru-RU" sz="2200" dirty="0" smtClean="0"/>
              <a:t> (привлечение в банк новых клиентов);</a:t>
            </a:r>
          </a:p>
          <a:p>
            <a:pPr>
              <a:buClr>
                <a:schemeClr val="tx1">
                  <a:lumMod val="95000"/>
                  <a:lumOff val="5000"/>
                </a:schemeClr>
              </a:buClr>
              <a:buFont typeface="Wingdings" pitchFamily="2" charset="2"/>
              <a:buChar char="q"/>
            </a:pPr>
            <a:r>
              <a:rPr lang="ru-RU" sz="2200" dirty="0" smtClean="0">
                <a:solidFill>
                  <a:srgbClr val="0070C0"/>
                </a:solidFill>
              </a:rPr>
              <a:t>работа отдела пластиковых карт</a:t>
            </a:r>
            <a:br>
              <a:rPr lang="ru-RU" sz="2200" dirty="0" smtClean="0">
                <a:solidFill>
                  <a:srgbClr val="0070C0"/>
                </a:solidFill>
              </a:rPr>
            </a:br>
            <a:r>
              <a:rPr lang="ru-RU" sz="2200" dirty="0" smtClean="0">
                <a:solidFill>
                  <a:srgbClr val="0070C0"/>
                </a:solidFill>
              </a:rPr>
              <a:t> и отдела отчетности.</a:t>
            </a:r>
            <a:endParaRPr lang="ru-RU" sz="2200" dirty="0">
              <a:solidFill>
                <a:srgbClr val="0070C0"/>
              </a:solidFill>
            </a:endParaRPr>
          </a:p>
        </p:txBody>
      </p:sp>
      <p:sp>
        <p:nvSpPr>
          <p:cNvPr id="8" name="Прямоугольный треугольник 7"/>
          <p:cNvSpPr/>
          <p:nvPr/>
        </p:nvSpPr>
        <p:spPr>
          <a:xfrm flipH="1" flipV="1">
            <a:off x="8388424" y="0"/>
            <a:ext cx="755576" cy="764704"/>
          </a:xfrm>
          <a:prstGeom prst="r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uk-UA"/>
          </a:p>
        </p:txBody>
      </p:sp>
      <p:sp>
        <p:nvSpPr>
          <p:cNvPr id="9" name="Прямоугольный треугольник 8"/>
          <p:cNvSpPr/>
          <p:nvPr/>
        </p:nvSpPr>
        <p:spPr>
          <a:xfrm rot="10800000" flipH="1" flipV="1">
            <a:off x="0" y="5976664"/>
            <a:ext cx="755576" cy="764704"/>
          </a:xfrm>
          <a:prstGeom prst="r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uk-UA"/>
          </a:p>
        </p:txBody>
      </p:sp>
      <p:sp>
        <p:nvSpPr>
          <p:cNvPr id="10" name="Прямоугольник 9"/>
          <p:cNvSpPr/>
          <p:nvPr/>
        </p:nvSpPr>
        <p:spPr>
          <a:xfrm>
            <a:off x="-180528" y="6713984"/>
            <a:ext cx="9505056" cy="38742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uk-UA"/>
          </a:p>
        </p:txBody>
      </p:sp>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Равно 6"/>
          <p:cNvSpPr/>
          <p:nvPr/>
        </p:nvSpPr>
        <p:spPr>
          <a:xfrm rot="2743400">
            <a:off x="6066914" y="-332357"/>
            <a:ext cx="4681451" cy="2016224"/>
          </a:xfrm>
          <a:prstGeom prst="mathEqual">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uk-UA">
              <a:solidFill>
                <a:schemeClr val="tx1"/>
              </a:solidFill>
            </a:endParaRPr>
          </a:p>
        </p:txBody>
      </p:sp>
      <p:pic>
        <p:nvPicPr>
          <p:cNvPr id="1027" name="Picture 3" descr="C:\Users\root\Desktop\экономика\5e56ffc7d39c31901fd9e013eaa40b02.jpg"/>
          <p:cNvPicPr>
            <a:picLocks noChangeAspect="1" noChangeArrowheads="1"/>
          </p:cNvPicPr>
          <p:nvPr/>
        </p:nvPicPr>
        <p:blipFill>
          <a:blip r:embed="rId2" cstate="print"/>
          <a:srcRect/>
          <a:stretch>
            <a:fillRect/>
          </a:stretch>
        </p:blipFill>
        <p:spPr bwMode="auto">
          <a:xfrm>
            <a:off x="-396552" y="3501009"/>
            <a:ext cx="5508104" cy="3356992"/>
          </a:xfrm>
          <a:prstGeom prst="rect">
            <a:avLst/>
          </a:prstGeom>
          <a:noFill/>
        </p:spPr>
      </p:pic>
      <p:pic>
        <p:nvPicPr>
          <p:cNvPr id="1028" name="Picture 4" descr="C:\Users\root\Desktop\экономика\1345858616_0f26c7f1241a36996304715f1ab0a308.jpg"/>
          <p:cNvPicPr>
            <a:picLocks noChangeAspect="1" noChangeArrowheads="1"/>
          </p:cNvPicPr>
          <p:nvPr/>
        </p:nvPicPr>
        <p:blipFill>
          <a:blip r:embed="rId3" cstate="print"/>
          <a:srcRect/>
          <a:stretch>
            <a:fillRect/>
          </a:stretch>
        </p:blipFill>
        <p:spPr bwMode="auto">
          <a:xfrm>
            <a:off x="4499992" y="3501008"/>
            <a:ext cx="4644008" cy="3356992"/>
          </a:xfrm>
          <a:prstGeom prst="rect">
            <a:avLst/>
          </a:prstGeom>
          <a:noFill/>
        </p:spPr>
      </p:pic>
      <p:sp>
        <p:nvSpPr>
          <p:cNvPr id="5" name="Прямоугольник 4"/>
          <p:cNvSpPr/>
          <p:nvPr/>
        </p:nvSpPr>
        <p:spPr>
          <a:xfrm>
            <a:off x="179512" y="116632"/>
            <a:ext cx="8964488" cy="1077218"/>
          </a:xfrm>
          <a:prstGeom prst="rect">
            <a:avLst/>
          </a:prstGeom>
        </p:spPr>
        <p:txBody>
          <a:bodyPr wrap="square">
            <a:spAutoFit/>
          </a:bodyPr>
          <a:lstStyle/>
          <a:p>
            <a:r>
              <a:rPr lang="ru-RU" sz="3200" b="1" dirty="0" smtClean="0">
                <a:ln w="10541" cmpd="sng">
                  <a:solidFill>
                    <a:schemeClr val="accent1">
                      <a:shade val="88000"/>
                      <a:satMod val="110000"/>
                    </a:schemeClr>
                  </a:solidFill>
                  <a:prstDash val="solid"/>
                </a:ln>
                <a:solidFill>
                  <a:srgbClr val="002060"/>
                </a:solidFill>
              </a:rPr>
              <a:t>Поэтому в банке нужны представители различных специальностей: </a:t>
            </a:r>
            <a:endParaRPr lang="uk-UA" sz="3200" b="1" dirty="0">
              <a:ln w="10541" cmpd="sng">
                <a:solidFill>
                  <a:schemeClr val="accent1">
                    <a:shade val="88000"/>
                    <a:satMod val="110000"/>
                  </a:schemeClr>
                </a:solidFill>
                <a:prstDash val="solid"/>
              </a:ln>
              <a:solidFill>
                <a:srgbClr val="002060"/>
              </a:solidFill>
            </a:endParaRPr>
          </a:p>
        </p:txBody>
      </p:sp>
      <p:sp>
        <p:nvSpPr>
          <p:cNvPr id="6" name="Прямоугольник 5"/>
          <p:cNvSpPr/>
          <p:nvPr/>
        </p:nvSpPr>
        <p:spPr>
          <a:xfrm>
            <a:off x="251520" y="1124744"/>
            <a:ext cx="7776864" cy="2251065"/>
          </a:xfrm>
          <a:prstGeom prst="rect">
            <a:avLst/>
          </a:prstGeom>
        </p:spPr>
        <p:txBody>
          <a:bodyPr wrap="square">
            <a:spAutoFit/>
          </a:bodyPr>
          <a:lstStyle/>
          <a:p>
            <a:pPr>
              <a:lnSpc>
                <a:spcPct val="150000"/>
              </a:lnSpc>
              <a:buClr>
                <a:srgbClr val="00B050"/>
              </a:buClr>
              <a:buFont typeface="Wingdings" pitchFamily="2" charset="2"/>
              <a:buChar char="ü"/>
            </a:pPr>
            <a:r>
              <a:rPr lang="ru-RU" sz="2400" b="1" dirty="0" smtClean="0">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rPr>
              <a:t>экономисты и бухгалтеры, </a:t>
            </a:r>
            <a:endParaRPr lang="ru-RU" sz="2400" b="1" u="sng" dirty="0" smtClean="0">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endParaRPr>
          </a:p>
          <a:p>
            <a:pPr>
              <a:lnSpc>
                <a:spcPct val="150000"/>
              </a:lnSpc>
              <a:buClr>
                <a:srgbClr val="00B050"/>
              </a:buClr>
              <a:buFont typeface="Wingdings" pitchFamily="2" charset="2"/>
              <a:buChar char="ü"/>
            </a:pPr>
            <a:r>
              <a:rPr lang="ru-RU" sz="2400" b="1" dirty="0" smtClean="0">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rPr>
              <a:t>юристы  и специалисты по ценным бумагам,</a:t>
            </a:r>
          </a:p>
          <a:p>
            <a:pPr>
              <a:lnSpc>
                <a:spcPct val="150000"/>
              </a:lnSpc>
              <a:buClr>
                <a:srgbClr val="00B050"/>
              </a:buClr>
              <a:buFont typeface="Wingdings" pitchFamily="2" charset="2"/>
              <a:buChar char="ü"/>
            </a:pPr>
            <a:r>
              <a:rPr lang="ru-RU" sz="2400" b="1" dirty="0" smtClean="0">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rPr>
              <a:t>программисты и сетевые администраторы,</a:t>
            </a:r>
          </a:p>
          <a:p>
            <a:pPr>
              <a:lnSpc>
                <a:spcPct val="150000"/>
              </a:lnSpc>
              <a:buClr>
                <a:srgbClr val="00B050"/>
              </a:buClr>
              <a:buFont typeface="Wingdings" pitchFamily="2" charset="2"/>
              <a:buChar char="ü"/>
            </a:pPr>
            <a:r>
              <a:rPr lang="ru-RU" sz="2400" b="1" dirty="0" smtClean="0">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rPr>
              <a:t>менеджеры по маркетингу. </a:t>
            </a:r>
            <a:endParaRPr lang="ru-RU" sz="2400" b="1" dirty="0">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endParaRPr>
          </a:p>
        </p:txBody>
      </p:sp>
    </p:spTree>
  </p:cSld>
  <p:clrMapOvr>
    <a:masterClrMapping/>
  </p:clrMapOvr>
  <p:transition spd="med">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C:\Users\root\Desktop\экономика\97475675_18500.jpg"/>
          <p:cNvPicPr>
            <a:picLocks noChangeAspect="1" noChangeArrowheads="1"/>
          </p:cNvPicPr>
          <p:nvPr/>
        </p:nvPicPr>
        <p:blipFill>
          <a:blip r:embed="rId2" cstate="print"/>
          <a:srcRect/>
          <a:stretch>
            <a:fillRect/>
          </a:stretch>
        </p:blipFill>
        <p:spPr bwMode="auto">
          <a:xfrm>
            <a:off x="-36512" y="-27384"/>
            <a:ext cx="12424084" cy="8613576"/>
          </a:xfrm>
          <a:prstGeom prst="rect">
            <a:avLst/>
          </a:prstGeom>
          <a:noFill/>
        </p:spPr>
      </p:pic>
      <p:sp>
        <p:nvSpPr>
          <p:cNvPr id="2" name="Прямоугольник 1"/>
          <p:cNvSpPr/>
          <p:nvPr/>
        </p:nvSpPr>
        <p:spPr>
          <a:xfrm>
            <a:off x="899592" y="116632"/>
            <a:ext cx="7906075"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Требования</a:t>
            </a:r>
            <a:r>
              <a:rPr lang="uk-UA"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к </a:t>
            </a:r>
            <a:r>
              <a:rPr lang="uk-UA"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профессии</a:t>
            </a:r>
            <a:r>
              <a:rPr lang="uk-UA"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банкир</a:t>
            </a:r>
            <a:endParaRPr lang="uk-U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3" name="Стрелка вправо 2"/>
          <p:cNvSpPr/>
          <p:nvPr/>
        </p:nvSpPr>
        <p:spPr>
          <a:xfrm>
            <a:off x="107504" y="260648"/>
            <a:ext cx="720080" cy="36004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uk-UA"/>
          </a:p>
        </p:txBody>
      </p:sp>
      <p:sp>
        <p:nvSpPr>
          <p:cNvPr id="4" name="Прямоугольник 3"/>
          <p:cNvSpPr/>
          <p:nvPr/>
        </p:nvSpPr>
        <p:spPr>
          <a:xfrm>
            <a:off x="179512" y="620688"/>
            <a:ext cx="8856984" cy="1077218"/>
          </a:xfrm>
          <a:prstGeom prst="rect">
            <a:avLst/>
          </a:prstGeom>
        </p:spPr>
        <p:txBody>
          <a:bodyPr wrap="square">
            <a:spAutoFit/>
          </a:bodyPr>
          <a:lstStyle/>
          <a:p>
            <a:r>
              <a:rPr lang="ru-RU" sz="3200" b="1" dirty="0" smtClean="0">
                <a:ln>
                  <a:solidFill>
                    <a:srgbClr val="843F06"/>
                  </a:solidFill>
                </a:ln>
                <a:solidFill>
                  <a:srgbClr val="FFC000"/>
                </a:solidFill>
              </a:rPr>
              <a:t>Работники банка должны иметь определенные черты характера: </a:t>
            </a:r>
            <a:endParaRPr lang="uk-UA" sz="3200" b="1" dirty="0">
              <a:ln>
                <a:solidFill>
                  <a:srgbClr val="843F06"/>
                </a:solidFill>
              </a:ln>
              <a:solidFill>
                <a:srgbClr val="FFC000"/>
              </a:solidFill>
            </a:endParaRPr>
          </a:p>
        </p:txBody>
      </p:sp>
      <p:sp>
        <p:nvSpPr>
          <p:cNvPr id="6" name="Прямоугольник 5"/>
          <p:cNvSpPr/>
          <p:nvPr/>
        </p:nvSpPr>
        <p:spPr>
          <a:xfrm>
            <a:off x="107504" y="2052131"/>
            <a:ext cx="4608512" cy="4401205"/>
          </a:xfrm>
          <a:prstGeom prst="rect">
            <a:avLst/>
          </a:prstGeom>
        </p:spPr>
        <p:txBody>
          <a:bodyPr wrap="square">
            <a:spAutoFit/>
          </a:bodyPr>
          <a:lstStyle/>
          <a:p>
            <a:pPr>
              <a:buClr>
                <a:srgbClr val="FFFF00"/>
              </a:buClr>
              <a:buFont typeface="Wingdings" pitchFamily="2" charset="2"/>
              <a:buChar char="Ø"/>
            </a:pPr>
            <a:r>
              <a:rPr lang="ru-RU" sz="2800" dirty="0" err="1" smtClean="0">
                <a:solidFill>
                  <a:srgbClr val="000066"/>
                </a:solidFill>
                <a:latin typeface="Georgia"/>
              </a:rPr>
              <a:t>амбициозность</a:t>
            </a:r>
            <a:r>
              <a:rPr lang="ru-RU" sz="2800" dirty="0" smtClean="0">
                <a:solidFill>
                  <a:srgbClr val="000066"/>
                </a:solidFill>
                <a:latin typeface="Georgia"/>
              </a:rPr>
              <a:t>, </a:t>
            </a:r>
          </a:p>
          <a:p>
            <a:pPr>
              <a:buClr>
                <a:srgbClr val="FFFF00"/>
              </a:buClr>
              <a:buFont typeface="Wingdings" pitchFamily="2" charset="2"/>
              <a:buChar char="Ø"/>
            </a:pPr>
            <a:r>
              <a:rPr lang="ru-RU" sz="2800" dirty="0" smtClean="0">
                <a:solidFill>
                  <a:srgbClr val="000066"/>
                </a:solidFill>
                <a:latin typeface="Georgia"/>
              </a:rPr>
              <a:t>решительность, </a:t>
            </a:r>
          </a:p>
          <a:p>
            <a:pPr>
              <a:buClr>
                <a:srgbClr val="FFFF00"/>
              </a:buClr>
              <a:buFont typeface="Wingdings" pitchFamily="2" charset="2"/>
              <a:buChar char="Ø"/>
            </a:pPr>
            <a:r>
              <a:rPr lang="ru-RU" sz="2800" dirty="0" smtClean="0">
                <a:solidFill>
                  <a:srgbClr val="000066"/>
                </a:solidFill>
                <a:latin typeface="Georgia"/>
              </a:rPr>
              <a:t>энергичность, </a:t>
            </a:r>
          </a:p>
          <a:p>
            <a:pPr>
              <a:buClr>
                <a:srgbClr val="FFFF00"/>
              </a:buClr>
              <a:buFont typeface="Wingdings" pitchFamily="2" charset="2"/>
              <a:buChar char="Ø"/>
            </a:pPr>
            <a:r>
              <a:rPr lang="ru-RU" sz="2800" dirty="0" smtClean="0">
                <a:solidFill>
                  <a:srgbClr val="000066"/>
                </a:solidFill>
                <a:latin typeface="Georgia"/>
              </a:rPr>
              <a:t>целеустремленность, </a:t>
            </a:r>
          </a:p>
          <a:p>
            <a:pPr>
              <a:buClr>
                <a:srgbClr val="FFFF00"/>
              </a:buClr>
              <a:buFont typeface="Wingdings" pitchFamily="2" charset="2"/>
              <a:buChar char="Ø"/>
            </a:pPr>
            <a:r>
              <a:rPr lang="ru-RU" sz="2800" dirty="0" smtClean="0">
                <a:solidFill>
                  <a:srgbClr val="000066"/>
                </a:solidFill>
                <a:latin typeface="Georgia"/>
              </a:rPr>
              <a:t>высокую </a:t>
            </a:r>
            <a:r>
              <a:rPr lang="ru-RU" sz="2800" dirty="0" err="1" smtClean="0">
                <a:solidFill>
                  <a:srgbClr val="000066"/>
                </a:solidFill>
                <a:latin typeface="Georgia"/>
              </a:rPr>
              <a:t>обучаемость</a:t>
            </a:r>
            <a:r>
              <a:rPr lang="ru-RU" sz="2800" dirty="0" smtClean="0">
                <a:solidFill>
                  <a:srgbClr val="000066"/>
                </a:solidFill>
                <a:latin typeface="Georgia"/>
              </a:rPr>
              <a:t>, </a:t>
            </a:r>
          </a:p>
          <a:p>
            <a:pPr>
              <a:buClr>
                <a:srgbClr val="FFFF00"/>
              </a:buClr>
              <a:buFont typeface="Wingdings" pitchFamily="2" charset="2"/>
              <a:buChar char="Ø"/>
            </a:pPr>
            <a:r>
              <a:rPr lang="ru-RU" sz="2800" dirty="0" smtClean="0">
                <a:solidFill>
                  <a:srgbClr val="000066"/>
                </a:solidFill>
                <a:latin typeface="Georgia"/>
              </a:rPr>
              <a:t>коммуникабельность, </a:t>
            </a:r>
          </a:p>
          <a:p>
            <a:pPr>
              <a:buClr>
                <a:srgbClr val="FFFF00"/>
              </a:buClr>
              <a:buFont typeface="Wingdings" pitchFamily="2" charset="2"/>
              <a:buChar char="Ø"/>
            </a:pPr>
            <a:r>
              <a:rPr lang="ru-RU" sz="2800" dirty="0" smtClean="0">
                <a:solidFill>
                  <a:srgbClr val="000066"/>
                </a:solidFill>
                <a:latin typeface="Georgia"/>
              </a:rPr>
              <a:t>быть интеллектуально развитым, </a:t>
            </a:r>
          </a:p>
          <a:p>
            <a:pPr>
              <a:buClr>
                <a:srgbClr val="FFFF00"/>
              </a:buClr>
              <a:buFont typeface="Wingdings" pitchFamily="2" charset="2"/>
              <a:buChar char="Ø"/>
            </a:pPr>
            <a:r>
              <a:rPr lang="ru-RU" sz="2800" dirty="0" smtClean="0">
                <a:solidFill>
                  <a:srgbClr val="000066"/>
                </a:solidFill>
                <a:latin typeface="Georgia"/>
              </a:rPr>
              <a:t>знать человеческую психологию. </a:t>
            </a:r>
            <a:endParaRPr lang="ru-RU" sz="2800" b="0" i="0" dirty="0">
              <a:solidFill>
                <a:srgbClr val="000066"/>
              </a:solidFill>
              <a:latin typeface="Georgia"/>
            </a:endParaRPr>
          </a:p>
        </p:txBody>
      </p:sp>
      <p:pic>
        <p:nvPicPr>
          <p:cNvPr id="3076" name="Picture 4" descr="C:\Users\root\Desktop\экономика\top.jpg"/>
          <p:cNvPicPr>
            <a:picLocks noChangeAspect="1" noChangeArrowheads="1"/>
          </p:cNvPicPr>
          <p:nvPr/>
        </p:nvPicPr>
        <p:blipFill>
          <a:blip r:embed="rId3" cstate="print"/>
          <a:srcRect/>
          <a:stretch>
            <a:fillRect/>
          </a:stretch>
        </p:blipFill>
        <p:spPr bwMode="auto">
          <a:xfrm>
            <a:off x="4716016" y="4077072"/>
            <a:ext cx="4427984" cy="2935121"/>
          </a:xfrm>
          <a:prstGeom prst="rect">
            <a:avLst/>
          </a:prstGeom>
          <a:noFill/>
        </p:spPr>
      </p:pic>
      <p:pic>
        <p:nvPicPr>
          <p:cNvPr id="3078" name="Picture 6" descr="C:\Users\root\Desktop\экономика\youngest-investment-banker.jpg"/>
          <p:cNvPicPr>
            <a:picLocks noChangeAspect="1" noChangeArrowheads="1"/>
          </p:cNvPicPr>
          <p:nvPr/>
        </p:nvPicPr>
        <p:blipFill>
          <a:blip r:embed="rId4" cstate="print"/>
          <a:srcRect/>
          <a:stretch>
            <a:fillRect/>
          </a:stretch>
        </p:blipFill>
        <p:spPr bwMode="auto">
          <a:xfrm>
            <a:off x="4715508" y="1196752"/>
            <a:ext cx="4428492" cy="2952328"/>
          </a:xfrm>
          <a:prstGeom prst="rect">
            <a:avLst/>
          </a:prstGeom>
          <a:noFill/>
        </p:spPr>
      </p:pic>
    </p:spTree>
  </p:cSld>
  <p:clrMapOvr>
    <a:masterClrMapping/>
  </p:clrMapOvr>
  <p:transition spd="med">
    <p:wheel spokes="2"/>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root\Desktop\экономика\jbnhQTqyQGdqCq.jpg"/>
          <p:cNvPicPr>
            <a:picLocks noChangeAspect="1" noChangeArrowheads="1"/>
          </p:cNvPicPr>
          <p:nvPr/>
        </p:nvPicPr>
        <p:blipFill>
          <a:blip r:embed="rId2" cstate="print"/>
          <a:srcRect/>
          <a:stretch>
            <a:fillRect/>
          </a:stretch>
        </p:blipFill>
        <p:spPr bwMode="auto">
          <a:xfrm>
            <a:off x="2163037" y="4365104"/>
            <a:ext cx="3777115" cy="2492896"/>
          </a:xfrm>
          <a:prstGeom prst="rect">
            <a:avLst/>
          </a:prstGeom>
          <a:noFill/>
        </p:spPr>
      </p:pic>
      <p:sp>
        <p:nvSpPr>
          <p:cNvPr id="2" name="Прямоугольник 1"/>
          <p:cNvSpPr/>
          <p:nvPr/>
        </p:nvSpPr>
        <p:spPr>
          <a:xfrm>
            <a:off x="860988" y="56818"/>
            <a:ext cx="8175508"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Ступеньки</a:t>
            </a:r>
            <a:r>
              <a:rPr lang="uk-U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карьеры</a:t>
            </a:r>
            <a:r>
              <a:rPr lang="uk-U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и </a:t>
            </a:r>
            <a:r>
              <a:rPr lang="uk-UA"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перспективы</a:t>
            </a:r>
            <a:endParaRPr lang="uk-U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72008" y="836712"/>
            <a:ext cx="8892480" cy="3477875"/>
          </a:xfrm>
          <a:prstGeom prst="rect">
            <a:avLst/>
          </a:prstGeom>
        </p:spPr>
        <p:txBody>
          <a:bodyPr wrap="square">
            <a:spAutoFit/>
          </a:bodyPr>
          <a:lstStyle/>
          <a:p>
            <a:pPr algn="ctr"/>
            <a:r>
              <a:rPr lang="en-US" sz="2000" dirty="0" smtClean="0"/>
              <a:t>      </a:t>
            </a:r>
            <a:r>
              <a:rPr lang="ru-RU" sz="2000" dirty="0" smtClean="0"/>
              <a:t>Высшее образование является необходимым условием для карьеры и стартовой площадкой к профессионализму. </a:t>
            </a:r>
            <a:br>
              <a:rPr lang="ru-RU" sz="2000" dirty="0" smtClean="0"/>
            </a:br>
            <a:r>
              <a:rPr lang="en-US" sz="2000" dirty="0" smtClean="0"/>
              <a:t>       </a:t>
            </a:r>
            <a:r>
              <a:rPr lang="ru-RU" sz="2000" dirty="0" smtClean="0"/>
              <a:t>Начать карьеру в банке можно с должности сотрудника службы клиентской поддержки, делопроизводителя, помощника бухгалтера. Зарплата начинающего специалиста, как правило, невысокая. Но зато присутствует возможность карьерного роста. Продвижение вверх по служебной лестнице банкира во многом зависит от усилий самого работника, опыта работы, уровня профессионального развития. В течение года можно стать менеджером среднего звена (руководителем отдела). При определенных способностях и стремлении есть возможность стать руководителем филиала банка, заместителем главы банка, директором банка.</a:t>
            </a:r>
            <a:endParaRPr lang="uk-UA" sz="2000" dirty="0"/>
          </a:p>
        </p:txBody>
      </p:sp>
      <p:sp>
        <p:nvSpPr>
          <p:cNvPr id="4" name="Стрелка вправо 3"/>
          <p:cNvSpPr/>
          <p:nvPr/>
        </p:nvSpPr>
        <p:spPr>
          <a:xfrm>
            <a:off x="107504" y="260648"/>
            <a:ext cx="720080" cy="36004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uk-UA"/>
          </a:p>
        </p:txBody>
      </p:sp>
      <p:pic>
        <p:nvPicPr>
          <p:cNvPr id="1027" name="Picture 3" descr="C:\Users\root\Desktop\экономика\fimg700660_Vstuplenie_Rossii_v_ryinok.jpg"/>
          <p:cNvPicPr>
            <a:picLocks noChangeAspect="1" noChangeArrowheads="1"/>
          </p:cNvPicPr>
          <p:nvPr/>
        </p:nvPicPr>
        <p:blipFill>
          <a:blip r:embed="rId3" cstate="print"/>
          <a:srcRect/>
          <a:stretch>
            <a:fillRect/>
          </a:stretch>
        </p:blipFill>
        <p:spPr bwMode="auto">
          <a:xfrm>
            <a:off x="5544616" y="4365104"/>
            <a:ext cx="3707904" cy="2492895"/>
          </a:xfrm>
          <a:prstGeom prst="rect">
            <a:avLst/>
          </a:prstGeom>
          <a:noFill/>
        </p:spPr>
      </p:pic>
      <p:pic>
        <p:nvPicPr>
          <p:cNvPr id="1029" name="Picture 5" descr="C:\Users\root\Desktop\экономика\big-96-456-131704332943.jpg"/>
          <p:cNvPicPr>
            <a:picLocks noChangeAspect="1" noChangeArrowheads="1"/>
          </p:cNvPicPr>
          <p:nvPr/>
        </p:nvPicPr>
        <p:blipFill>
          <a:blip r:embed="rId4" cstate="print"/>
          <a:srcRect/>
          <a:stretch>
            <a:fillRect/>
          </a:stretch>
        </p:blipFill>
        <p:spPr bwMode="auto">
          <a:xfrm>
            <a:off x="0" y="4345092"/>
            <a:ext cx="2627784" cy="2512908"/>
          </a:xfrm>
          <a:prstGeom prst="rect">
            <a:avLst/>
          </a:prstGeom>
          <a:noFill/>
        </p:spPr>
      </p:pic>
      <p:sp>
        <p:nvSpPr>
          <p:cNvPr id="9" name="Прямоугольник 8"/>
          <p:cNvSpPr/>
          <p:nvPr/>
        </p:nvSpPr>
        <p:spPr>
          <a:xfrm>
            <a:off x="-180528" y="6664288"/>
            <a:ext cx="9505056" cy="38742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uk-UA"/>
          </a:p>
        </p:txBody>
      </p:sp>
    </p:spTree>
  </p:cSld>
  <p:clrMapOvr>
    <a:masterClrMapping/>
  </p:clrMapOvr>
  <p:transition spd="med">
    <p:pull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4211960" y="4293096"/>
            <a:ext cx="4932040" cy="2736304"/>
          </a:xfrm>
          <a:prstGeom prst="rect">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uk-UA"/>
          </a:p>
        </p:txBody>
      </p:sp>
      <p:sp>
        <p:nvSpPr>
          <p:cNvPr id="2" name="Прямоугольник 1"/>
          <p:cNvSpPr/>
          <p:nvPr/>
        </p:nvSpPr>
        <p:spPr>
          <a:xfrm>
            <a:off x="827584" y="116632"/>
            <a:ext cx="7676269"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Плюсы и минусы профессии банкир</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трелка вправо 2"/>
          <p:cNvSpPr/>
          <p:nvPr/>
        </p:nvSpPr>
        <p:spPr>
          <a:xfrm>
            <a:off x="107504" y="260648"/>
            <a:ext cx="720080" cy="36004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uk-UA"/>
          </a:p>
        </p:txBody>
      </p:sp>
      <p:sp>
        <p:nvSpPr>
          <p:cNvPr id="4" name="Прямоугольник 3"/>
          <p:cNvSpPr/>
          <p:nvPr/>
        </p:nvSpPr>
        <p:spPr>
          <a:xfrm>
            <a:off x="35496" y="764704"/>
            <a:ext cx="4176464" cy="61093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300" dirty="0" smtClean="0"/>
              <a:t> </a:t>
            </a:r>
            <a:r>
              <a:rPr lang="ru-RU" sz="2300" dirty="0" smtClean="0"/>
              <a:t>Безусловно, привлекает в банковском бизнесе престижная, достойная работа в офисе. А самое главное, ради чего мы работаем – высокая оплата за труд. Преимуществом работы в банке является и то, что для амбициозных, грамотных сотрудников возможен быстрый взлет по служебной лестнице. Для разносторонних личностей это также возможность попробовать поработать в разных банковских секторах, набраться опыта и самоутвердиться.</a:t>
            </a:r>
            <a:endParaRPr lang="uk-UA" sz="2300" dirty="0"/>
          </a:p>
        </p:txBody>
      </p:sp>
      <p:sp>
        <p:nvSpPr>
          <p:cNvPr id="5" name="Прямоугольник 4"/>
          <p:cNvSpPr/>
          <p:nvPr/>
        </p:nvSpPr>
        <p:spPr>
          <a:xfrm>
            <a:off x="4283968" y="764704"/>
            <a:ext cx="4572000" cy="347787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en-US" sz="2200" dirty="0" smtClean="0"/>
              <a:t>  </a:t>
            </a:r>
            <a:r>
              <a:rPr lang="ru-RU" sz="2200" dirty="0" smtClean="0"/>
              <a:t>К минусам профессии можно отнести высочайшую ответственность, отсутствие права на ошибку, ненормированный рабочий день.</a:t>
            </a:r>
            <a:r>
              <a:rPr lang="en-US" sz="2200" dirty="0" smtClean="0"/>
              <a:t/>
            </a:r>
            <a:br>
              <a:rPr lang="en-US" sz="2200" dirty="0" smtClean="0"/>
            </a:br>
            <a:r>
              <a:rPr lang="ru-RU" sz="2200" dirty="0" smtClean="0"/>
              <a:t> </a:t>
            </a:r>
            <a:r>
              <a:rPr lang="en-US" sz="2200" dirty="0" smtClean="0"/>
              <a:t> </a:t>
            </a:r>
            <a:r>
              <a:rPr lang="ru-RU" sz="2200" dirty="0" smtClean="0"/>
              <a:t>Тем, кто хочет продвинуться по служебной лестнице, приходится задерживаться на работе, вникать в работу всех отделов банка, а на дом остается все меньше времени. </a:t>
            </a:r>
            <a:endParaRPr lang="uk-UA" sz="2200" dirty="0"/>
          </a:p>
        </p:txBody>
      </p:sp>
      <p:pic>
        <p:nvPicPr>
          <p:cNvPr id="4098" name="Picture 2" descr="C:\Users\root\Desktop\экономика\df01f332fc49299b4d7f96b7b950df23fa25e2aa.jpg"/>
          <p:cNvPicPr>
            <a:picLocks noChangeAspect="1" noChangeArrowheads="1"/>
          </p:cNvPicPr>
          <p:nvPr/>
        </p:nvPicPr>
        <p:blipFill>
          <a:blip r:embed="rId2" cstate="print"/>
          <a:srcRect/>
          <a:stretch>
            <a:fillRect/>
          </a:stretch>
        </p:blipFill>
        <p:spPr bwMode="auto">
          <a:xfrm>
            <a:off x="4932040" y="4293096"/>
            <a:ext cx="3636912" cy="3055006"/>
          </a:xfrm>
          <a:prstGeom prst="rect">
            <a:avLst/>
          </a:prstGeom>
          <a:noFill/>
        </p:spPr>
      </p:pic>
    </p:spTree>
  </p:cSld>
  <p:clrMapOvr>
    <a:masterClrMapping/>
  </p:clrMapOvr>
  <p:transition spd="med">
    <p:diamon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613</Words>
  <Application>Microsoft Office PowerPoint</Application>
  <PresentationFormat>Экран (4:3)</PresentationFormat>
  <Paragraphs>59</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root</dc:creator>
  <cp:lastModifiedBy>RePack by SPecialiST</cp:lastModifiedBy>
  <cp:revision>49</cp:revision>
  <dcterms:created xsi:type="dcterms:W3CDTF">2015-02-28T21:20:34Z</dcterms:created>
  <dcterms:modified xsi:type="dcterms:W3CDTF">2015-04-21T19:18:55Z</dcterms:modified>
</cp:coreProperties>
</file>