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BF8E1A8-A1BC-4D58-8910-9FCA362C05C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2A6148-902B-48FD-9226-135522B126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18" y="0"/>
            <a:ext cx="6357982" cy="1571636"/>
          </a:xfrm>
        </p:spPr>
        <p:txBody>
          <a:bodyPr/>
          <a:lstStyle/>
          <a:p>
            <a:pPr algn="l"/>
            <a:r>
              <a:rPr lang="uk-UA" dirty="0" err="1" smtClean="0"/>
              <a:t>Професіограма</a:t>
            </a:r>
            <a:r>
              <a:rPr lang="uk-UA" dirty="0" smtClean="0"/>
              <a:t> професії журналіст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5756752"/>
            <a:ext cx="5114778" cy="1101248"/>
          </a:xfrm>
        </p:spPr>
        <p:txBody>
          <a:bodyPr/>
          <a:lstStyle/>
          <a:p>
            <a:r>
              <a:rPr lang="uk-UA" dirty="0" smtClean="0"/>
              <a:t>Виконала учениця 11-А класу</a:t>
            </a:r>
          </a:p>
          <a:p>
            <a:r>
              <a:rPr lang="uk-UA" dirty="0" smtClean="0"/>
              <a:t>Ковальова Анастасія</a:t>
            </a:r>
            <a:endParaRPr lang="ru-RU" dirty="0"/>
          </a:p>
        </p:txBody>
      </p:sp>
      <p:pic>
        <p:nvPicPr>
          <p:cNvPr id="4" name="Рисунок 3" descr="1275683572_10000074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714488"/>
            <a:ext cx="5072098" cy="3643338"/>
          </a:xfrm>
          <a:prstGeom prst="rect">
            <a:avLst/>
          </a:prstGeom>
        </p:spPr>
      </p:pic>
      <p:pic>
        <p:nvPicPr>
          <p:cNvPr id="5" name="Рисунок 4" descr="200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43174" cy="2191276"/>
          </a:xfrm>
          <a:prstGeom prst="rect">
            <a:avLst/>
          </a:prstGeom>
        </p:spPr>
      </p:pic>
      <p:pic>
        <p:nvPicPr>
          <p:cNvPr id="6" name="Рисунок 5" descr="профессия-журнали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4620"/>
            <a:ext cx="2643174" cy="1904992"/>
          </a:xfrm>
          <a:prstGeom prst="rect">
            <a:avLst/>
          </a:prstGeom>
        </p:spPr>
      </p:pic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14950"/>
            <a:ext cx="2643174" cy="16430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680068"/>
          </a:xfrm>
        </p:spPr>
        <p:txBody>
          <a:bodyPr/>
          <a:lstStyle/>
          <a:p>
            <a:r>
              <a:rPr lang="uk-UA" dirty="0" smtClean="0"/>
              <a:t>Плюси професії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143900" cy="6143644"/>
          </a:xfrm>
        </p:spPr>
        <p:txBody>
          <a:bodyPr/>
          <a:lstStyle/>
          <a:p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творчу</a:t>
            </a:r>
            <a:r>
              <a:rPr lang="ru-RU" dirty="0" smtClean="0"/>
              <a:t> за характером </a:t>
            </a:r>
            <a:r>
              <a:rPr lang="ru-RU" dirty="0" smtClean="0"/>
              <a:t>роботу</a:t>
            </a:r>
          </a:p>
          <a:p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доносити</a:t>
            </a:r>
            <a:r>
              <a:rPr lang="ru-RU" dirty="0" smtClean="0"/>
              <a:t> до людей правду</a:t>
            </a:r>
            <a:endParaRPr lang="ru-RU" dirty="0" smtClean="0"/>
          </a:p>
          <a:p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 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суспільної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свідомості</a:t>
            </a:r>
            <a:r>
              <a:rPr lang="ru-RU" dirty="0" smtClean="0"/>
              <a:t>, </a:t>
            </a:r>
            <a:r>
              <a:rPr lang="ru-RU" dirty="0" err="1" smtClean="0"/>
              <a:t>громадської</a:t>
            </a:r>
            <a:r>
              <a:rPr lang="ru-RU" dirty="0" smtClean="0"/>
              <a:t> </a:t>
            </a:r>
            <a:r>
              <a:rPr lang="ru-RU" dirty="0" smtClean="0"/>
              <a:t>думки</a:t>
            </a:r>
          </a:p>
          <a:p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видатними</a:t>
            </a:r>
            <a:r>
              <a:rPr lang="ru-RU" dirty="0" smtClean="0"/>
              <a:t> людьми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цікаве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ж</a:t>
            </a:r>
            <a:r>
              <a:rPr lang="ru-RU" dirty="0" err="1" smtClean="0"/>
              <a:t>иття</a:t>
            </a:r>
            <a:endParaRPr lang="ru-RU" dirty="0" smtClean="0"/>
          </a:p>
          <a:p>
            <a:r>
              <a:rPr lang="ru-RU" dirty="0" err="1" smtClean="0"/>
              <a:t>зобов'язаність</a:t>
            </a:r>
            <a:r>
              <a:rPr lang="ru-RU" dirty="0" smtClean="0"/>
              <a:t> першим </a:t>
            </a:r>
            <a:r>
              <a:rPr lang="ru-RU" dirty="0" err="1" smtClean="0"/>
              <a:t>опинятися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гущині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подій</a:t>
            </a:r>
            <a:endParaRPr lang="ru-RU" dirty="0" smtClean="0"/>
          </a:p>
          <a:p>
            <a:r>
              <a:rPr lang="uk-UA" dirty="0" smtClean="0"/>
              <a:t>м</a:t>
            </a:r>
            <a:r>
              <a:rPr lang="uk-UA" dirty="0" smtClean="0"/>
              <a:t>ожливість подорожувати</a:t>
            </a:r>
          </a:p>
          <a:p>
            <a:r>
              <a:rPr lang="uk-UA" dirty="0" smtClean="0"/>
              <a:t> </a:t>
            </a:r>
            <a:r>
              <a:rPr lang="uk-UA" dirty="0" smtClean="0"/>
              <a:t>можливість стати відомим</a:t>
            </a:r>
          </a:p>
          <a:p>
            <a:r>
              <a:rPr lang="ru-RU" b="1" dirty="0" smtClean="0"/>
              <a:t> </a:t>
            </a:r>
            <a:r>
              <a:rPr lang="ru-RU" dirty="0" err="1" smtClean="0"/>
              <a:t>гарні</a:t>
            </a:r>
            <a:r>
              <a:rPr lang="ru-RU" dirty="0" smtClean="0"/>
              <a:t> </a:t>
            </a:r>
            <a:r>
              <a:rPr lang="ru-RU" dirty="0" err="1" smtClean="0"/>
              <a:t>заробітки</a:t>
            </a:r>
            <a:r>
              <a:rPr lang="ru-RU" dirty="0" smtClean="0"/>
              <a:t>, </a:t>
            </a:r>
            <a:r>
              <a:rPr lang="ru-RU" dirty="0" err="1" smtClean="0"/>
              <a:t>посідати</a:t>
            </a:r>
            <a:r>
              <a:rPr lang="ru-RU" dirty="0" smtClean="0"/>
              <a:t> </a:t>
            </a:r>
            <a:r>
              <a:rPr lang="ru-RU" dirty="0" err="1" smtClean="0"/>
              <a:t>престижне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endParaRPr lang="uk-UA" dirty="0" smtClean="0"/>
          </a:p>
          <a:p>
            <a:endParaRPr lang="ru-RU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1275" y="3929066"/>
            <a:ext cx="2752725" cy="166687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umbs-down-smiley_17-528015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0"/>
            <a:ext cx="2500298" cy="2071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71990" cy="751506"/>
          </a:xfrm>
        </p:spPr>
        <p:txBody>
          <a:bodyPr/>
          <a:lstStyle/>
          <a:p>
            <a:r>
              <a:rPr lang="uk-UA" dirty="0" smtClean="0"/>
              <a:t>Мінуси професії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143900" cy="600076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передусім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міри</a:t>
            </a:r>
            <a:r>
              <a:rPr lang="ru-RU" dirty="0" smtClean="0"/>
              <a:t> </a:t>
            </a:r>
            <a:r>
              <a:rPr lang="ru-RU" dirty="0" smtClean="0"/>
              <a:t>таланту</a:t>
            </a:r>
          </a:p>
          <a:p>
            <a:r>
              <a:rPr lang="uk-UA" dirty="0" smtClean="0"/>
              <a:t>велика конкуренція</a:t>
            </a:r>
          </a:p>
          <a:p>
            <a:r>
              <a:rPr lang="ru-RU" dirty="0" err="1" smtClean="0"/>
              <a:t>професія</a:t>
            </a:r>
            <a:r>
              <a:rPr lang="ru-RU" dirty="0" smtClean="0"/>
              <a:t> </a:t>
            </a:r>
            <a:r>
              <a:rPr lang="ru-RU" dirty="0" err="1" smtClean="0"/>
              <a:t>журналіста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безкінечне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</a:t>
            </a:r>
            <a:r>
              <a:rPr lang="ru-RU" dirty="0" err="1" smtClean="0"/>
              <a:t>амовдосконалення</a:t>
            </a:r>
            <a:endParaRPr lang="ru-RU" dirty="0" smtClean="0"/>
          </a:p>
          <a:p>
            <a:r>
              <a:rPr lang="ru-RU" dirty="0" err="1" smtClean="0"/>
              <a:t>величезна</a:t>
            </a:r>
            <a:r>
              <a:rPr lang="ru-RU" dirty="0" smtClean="0"/>
              <a:t> моральна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вимовлене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написане</a:t>
            </a:r>
            <a:r>
              <a:rPr lang="ru-RU" dirty="0" smtClean="0"/>
              <a:t> вами </a:t>
            </a:r>
            <a:r>
              <a:rPr lang="ru-RU" dirty="0" smtClean="0"/>
              <a:t>слово</a:t>
            </a:r>
          </a:p>
          <a:p>
            <a:r>
              <a:rPr lang="uk-UA" dirty="0" smtClean="0"/>
              <a:t>ніколи не знаєш чого очікувати</a:t>
            </a:r>
          </a:p>
          <a:p>
            <a:r>
              <a:rPr lang="uk-UA" dirty="0" smtClean="0"/>
              <a:t>м</a:t>
            </a:r>
            <a:r>
              <a:rPr lang="uk-UA" dirty="0" smtClean="0"/>
              <a:t>ожеш опинитися в центрі небезпечних подій</a:t>
            </a:r>
            <a:endParaRPr lang="ru-RU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7857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Перспективи кар</a:t>
            </a:r>
            <a:r>
              <a:rPr lang="en-US" dirty="0" smtClean="0"/>
              <a:t>’</a:t>
            </a:r>
            <a:r>
              <a:rPr lang="uk-UA" dirty="0" err="1" smtClean="0"/>
              <a:t>єрного</a:t>
            </a:r>
            <a:r>
              <a:rPr lang="uk-UA" dirty="0" smtClean="0"/>
              <a:t> росту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7643866" cy="335758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Перспектива </a:t>
            </a:r>
            <a:r>
              <a:rPr lang="ru-RU" dirty="0" err="1" smtClean="0"/>
              <a:t>кар'єрного</a:t>
            </a:r>
            <a:r>
              <a:rPr lang="ru-RU" dirty="0" smtClean="0"/>
              <a:t> росту </a:t>
            </a:r>
            <a:r>
              <a:rPr lang="ru-RU" dirty="0" err="1" smtClean="0"/>
              <a:t>з’явиться</a:t>
            </a:r>
            <a:r>
              <a:rPr lang="ru-RU" dirty="0" smtClean="0"/>
              <a:t> за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рубрики, </a:t>
            </a:r>
            <a:r>
              <a:rPr lang="ru-RU" dirty="0" err="1" smtClean="0"/>
              <a:t>серії</a:t>
            </a:r>
            <a:r>
              <a:rPr lang="ru-RU" dirty="0" smtClean="0"/>
              <a:t> передач на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телебаченні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ru-RU" dirty="0" err="1" smtClean="0"/>
              <a:t>радіо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шанси</a:t>
            </a:r>
            <a:r>
              <a:rPr lang="ru-RU" dirty="0" smtClean="0"/>
              <a:t> на </a:t>
            </a:r>
          </a:p>
          <a:p>
            <a:pPr>
              <a:buNone/>
            </a:pPr>
            <a:r>
              <a:rPr lang="ru-RU" dirty="0" err="1" smtClean="0"/>
              <a:t>самореалізацію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треба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пробувати</a:t>
            </a:r>
            <a:r>
              <a:rPr lang="ru-RU" dirty="0" smtClean="0"/>
              <a:t>, </a:t>
            </a:r>
            <a:r>
              <a:rPr lang="ru-RU" dirty="0" err="1" smtClean="0"/>
              <a:t>шукати</a:t>
            </a:r>
            <a:r>
              <a:rPr lang="ru-RU" dirty="0" err="1" smtClean="0"/>
              <a:t>,</a:t>
            </a:r>
            <a:r>
              <a:rPr lang="ru-RU" dirty="0" err="1" smtClean="0"/>
              <a:t>проявляти</a:t>
            </a:r>
            <a:r>
              <a:rPr lang="ru-RU" dirty="0" smtClean="0"/>
              <a:t> себе та </a:t>
            </a:r>
          </a:p>
          <a:p>
            <a:pPr>
              <a:buNone/>
            </a:pPr>
            <a:r>
              <a:rPr lang="ru-RU" dirty="0" err="1" smtClean="0"/>
              <a:t>показувати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талант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81918" cy="89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Відомі представники професії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143900" cy="5857892"/>
          </a:xfrm>
        </p:spPr>
        <p:txBody>
          <a:bodyPr/>
          <a:lstStyle/>
          <a:p>
            <a:r>
              <a:rPr lang="uk-UA" dirty="0" smtClean="0"/>
              <a:t>Катерина Осадча</a:t>
            </a:r>
          </a:p>
          <a:p>
            <a:endParaRPr lang="uk-UA" dirty="0" smtClean="0"/>
          </a:p>
          <a:p>
            <a:r>
              <a:rPr lang="uk-UA" dirty="0" smtClean="0"/>
              <a:t>Оксана Марченко</a:t>
            </a:r>
          </a:p>
          <a:p>
            <a:endParaRPr lang="uk-UA" dirty="0" smtClean="0"/>
          </a:p>
          <a:p>
            <a:r>
              <a:rPr lang="uk-UA" dirty="0" smtClean="0"/>
              <a:t>Олексій </a:t>
            </a:r>
            <a:r>
              <a:rPr lang="uk-UA" dirty="0" err="1" smtClean="0"/>
              <a:t>Ліхман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Ольга </a:t>
            </a:r>
            <a:r>
              <a:rPr lang="uk-UA" dirty="0" err="1" smtClean="0"/>
              <a:t>Фреймут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Микола </a:t>
            </a:r>
            <a:r>
              <a:rPr lang="uk-UA" dirty="0" err="1" smtClean="0"/>
              <a:t>Сванідзе</a:t>
            </a:r>
            <a:endParaRPr lang="uk-UA" dirty="0" smtClean="0"/>
          </a:p>
          <a:p>
            <a:endParaRPr lang="ru-RU" dirty="0" smtClean="0"/>
          </a:p>
          <a:p>
            <a:r>
              <a:rPr lang="ru-RU" dirty="0" err="1" smtClean="0"/>
              <a:t>Уолтер</a:t>
            </a:r>
            <a:r>
              <a:rPr lang="ru-RU" dirty="0" smtClean="0"/>
              <a:t> </a:t>
            </a:r>
            <a:r>
              <a:rPr lang="ru-RU" dirty="0" err="1" smtClean="0"/>
              <a:t>Кронкайт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383985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000504"/>
            <a:ext cx="3593592" cy="2714644"/>
          </a:xfrm>
          <a:prstGeom prst="rect">
            <a:avLst/>
          </a:prstGeom>
        </p:spPr>
      </p:pic>
      <p:pic>
        <p:nvPicPr>
          <p:cNvPr id="5" name="Рисунок 4" descr="69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000108"/>
            <a:ext cx="3286148" cy="2857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14866" cy="891560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7858180" cy="53841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журналістика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професія</a:t>
            </a:r>
            <a:r>
              <a:rPr lang="ru-RU" dirty="0" smtClean="0"/>
              <a:t> </a:t>
            </a:r>
            <a:r>
              <a:rPr lang="ru-RU" dirty="0" err="1" smtClean="0"/>
              <a:t>професій</a:t>
            </a:r>
            <a:r>
              <a:rPr lang="ru-RU" dirty="0" smtClean="0"/>
              <a:t>. Не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smtClean="0"/>
              <a:t>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суб'єкта</a:t>
            </a:r>
            <a:r>
              <a:rPr lang="ru-RU" dirty="0" smtClean="0"/>
              <a:t> </a:t>
            </a:r>
            <a:r>
              <a:rPr lang="ru-RU" dirty="0" err="1" smtClean="0"/>
              <a:t>інформаційної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обдарувань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письменника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оратора</a:t>
            </a:r>
            <a:r>
              <a:rPr lang="ru-RU" dirty="0" smtClean="0"/>
              <a:t>, учителя, </a:t>
            </a:r>
            <a:r>
              <a:rPr lang="ru-RU" dirty="0" err="1" smtClean="0"/>
              <a:t>актора</a:t>
            </a:r>
            <a:r>
              <a:rPr lang="ru-RU" dirty="0" smtClean="0"/>
              <a:t>, психолога, </a:t>
            </a:r>
            <a:r>
              <a:rPr lang="ru-RU" dirty="0" err="1" smtClean="0"/>
              <a:t>соціолога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),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універсальних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smtClean="0"/>
              <a:t>у</a:t>
            </a:r>
          </a:p>
          <a:p>
            <a:pPr>
              <a:buNone/>
            </a:pP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соціальній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 </a:t>
            </a:r>
            <a:r>
              <a:rPr lang="ru-RU" dirty="0" err="1" smtClean="0"/>
              <a:t>усталюється</a:t>
            </a:r>
            <a:r>
              <a:rPr lang="ru-RU" dirty="0" smtClean="0"/>
              <a:t>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глибша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спеціалізація</a:t>
            </a:r>
            <a:r>
              <a:rPr lang="ru-RU" dirty="0" smtClean="0"/>
              <a:t>, </a:t>
            </a:r>
            <a:r>
              <a:rPr lang="ru-RU" dirty="0" err="1" smtClean="0"/>
              <a:t>журналістика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зберігає</a:t>
            </a:r>
            <a:r>
              <a:rPr lang="ru-RU" dirty="0" smtClean="0"/>
              <a:t> свою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підкреслену</a:t>
            </a:r>
            <a:r>
              <a:rPr lang="ru-RU" dirty="0" smtClean="0"/>
              <a:t> </a:t>
            </a:r>
            <a:r>
              <a:rPr lang="ru-RU" dirty="0" err="1" smtClean="0"/>
              <a:t>універсальність</a:t>
            </a:r>
            <a:r>
              <a:rPr lang="ru-RU" dirty="0" smtClean="0"/>
              <a:t>,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професією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усезнайок</a:t>
            </a:r>
            <a:r>
              <a:rPr lang="ru-RU" dirty="0" smtClean="0"/>
              <a:t>, </a:t>
            </a:r>
            <a:r>
              <a:rPr lang="ru-RU" dirty="0" err="1" smtClean="0"/>
              <a:t>готових</a:t>
            </a:r>
            <a:r>
              <a:rPr lang="ru-RU" dirty="0" smtClean="0"/>
              <a:t> </a:t>
            </a:r>
            <a:r>
              <a:rPr lang="ru-RU" dirty="0" err="1" smtClean="0"/>
              <a:t>розповідати</a:t>
            </a:r>
            <a:r>
              <a:rPr lang="ru-RU" dirty="0" smtClean="0"/>
              <a:t> </a:t>
            </a:r>
            <a:r>
              <a:rPr lang="ru-RU" dirty="0" err="1" smtClean="0"/>
              <a:t>людству</a:t>
            </a:r>
            <a:r>
              <a:rPr lang="ru-RU" dirty="0" smtClean="0"/>
              <a:t> про </a:t>
            </a:r>
            <a:r>
              <a:rPr lang="ru-RU" dirty="0" err="1" smtClean="0"/>
              <a:t>його</a:t>
            </a:r>
            <a:r>
              <a:rPr lang="ru-RU" dirty="0" smtClean="0"/>
              <a:t> ж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професійні</a:t>
            </a:r>
            <a:r>
              <a:rPr lang="ru-RU" dirty="0" smtClean="0"/>
              <a:t> </a:t>
            </a:r>
            <a:r>
              <a:rPr lang="ru-RU" dirty="0" err="1" smtClean="0"/>
              <a:t>таємниці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секрети</a:t>
            </a:r>
            <a:r>
              <a:rPr lang="ru-RU" dirty="0" smtClean="0"/>
              <a:t>, </a:t>
            </a:r>
            <a:r>
              <a:rPr lang="ru-RU" dirty="0" err="1" smtClean="0"/>
              <a:t>занурюватися</a:t>
            </a:r>
            <a:r>
              <a:rPr lang="ru-RU" dirty="0" smtClean="0"/>
              <a:t> в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найскладнішу</a:t>
            </a:r>
            <a:r>
              <a:rPr lang="ru-RU" dirty="0" smtClean="0"/>
              <a:t> </a:t>
            </a:r>
            <a:r>
              <a:rPr lang="ru-RU" dirty="0" err="1" smtClean="0"/>
              <a:t>наукову</a:t>
            </a:r>
            <a:r>
              <a:rPr lang="ru-RU" dirty="0" smtClean="0"/>
              <a:t> проблематику, </a:t>
            </a:r>
            <a:r>
              <a:rPr lang="ru-RU" dirty="0" err="1" smtClean="0"/>
              <a:t>витлумачувати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читача</a:t>
            </a:r>
            <a:r>
              <a:rPr lang="ru-RU" dirty="0" smtClean="0"/>
              <a:t> </a:t>
            </a:r>
            <a:r>
              <a:rPr lang="ru-RU" dirty="0" err="1" smtClean="0"/>
              <a:t>найскладніші</a:t>
            </a:r>
            <a:r>
              <a:rPr lang="ru-RU" dirty="0" smtClean="0"/>
              <a:t> </a:t>
            </a:r>
            <a:r>
              <a:rPr lang="ru-RU" dirty="0" err="1" smtClean="0"/>
              <a:t>мистецькі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7696200" cy="484632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uk-UA" sz="7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увагу!</a:t>
            </a:r>
            <a:endParaRPr lang="ru-RU" sz="72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Журналіст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smtClean="0"/>
              <a:t>(</a:t>
            </a:r>
            <a:r>
              <a:rPr lang="ru-RU" i="1" dirty="0" err="1" smtClean="0"/>
              <a:t>новинар</a:t>
            </a:r>
            <a:r>
              <a:rPr lang="ru-RU" dirty="0" smtClean="0"/>
              <a:t>) — особа, яка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збором</a:t>
            </a:r>
            <a:r>
              <a:rPr lang="ru-RU" dirty="0" smtClean="0"/>
              <a:t>, </a:t>
            </a:r>
            <a:r>
              <a:rPr lang="ru-RU" dirty="0" err="1" smtClean="0"/>
              <a:t>створенням</a:t>
            </a:r>
            <a:r>
              <a:rPr lang="ru-RU" dirty="0" smtClean="0"/>
              <a:t>, </a:t>
            </a:r>
            <a:r>
              <a:rPr lang="ru-RU" dirty="0" err="1" smtClean="0"/>
              <a:t>редагуванням</a:t>
            </a:r>
            <a:r>
              <a:rPr lang="ru-RU" dirty="0" smtClean="0"/>
              <a:t>, </a:t>
            </a:r>
            <a:r>
              <a:rPr lang="ru-RU" dirty="0" err="1" smtClean="0"/>
              <a:t>підготовкою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та </a:t>
            </a:r>
            <a:r>
              <a:rPr lang="ru-RU" dirty="0" err="1" smtClean="0"/>
              <a:t>оформленням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редакції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зареєстрованого</a:t>
            </a:r>
            <a:r>
              <a:rPr lang="ru-RU" dirty="0" smtClean="0"/>
              <a:t> 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нею </a:t>
            </a:r>
            <a:r>
              <a:rPr lang="ru-RU" dirty="0" err="1" smtClean="0"/>
              <a:t>трудовими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іншимидоговірними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відносинами</a:t>
            </a:r>
            <a:r>
              <a:rPr lang="ru-RU" dirty="0" smtClean="0"/>
              <a:t>, —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такою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власною</a:t>
            </a:r>
            <a:r>
              <a:rPr lang="ru-RU" dirty="0" smtClean="0"/>
              <a:t> </a:t>
            </a:r>
            <a:r>
              <a:rPr lang="ru-RU" dirty="0" err="1" smtClean="0"/>
              <a:t>ініціативою</a:t>
            </a:r>
            <a:r>
              <a:rPr lang="ru-RU" dirty="0" smtClean="0"/>
              <a:t>. </a:t>
            </a:r>
            <a:r>
              <a:rPr lang="ru-RU" dirty="0" err="1" smtClean="0"/>
              <a:t>Журналіст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дзеркало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повинен </a:t>
            </a:r>
            <a:r>
              <a:rPr lang="ru-RU" dirty="0" err="1" smtClean="0"/>
              <a:t>відображати</a:t>
            </a:r>
            <a:r>
              <a:rPr lang="ru-RU" dirty="0" smtClean="0"/>
              <a:t> </a:t>
            </a:r>
            <a:r>
              <a:rPr lang="ru-RU" dirty="0" err="1" smtClean="0"/>
              <a:t>дійсність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Покликання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журналіста</a:t>
            </a:r>
            <a:r>
              <a:rPr lang="ru-RU" dirty="0" smtClean="0"/>
              <a:t> —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приносити</a:t>
            </a:r>
            <a:r>
              <a:rPr lang="ru-RU" dirty="0" smtClean="0"/>
              <a:t>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людям</a:t>
            </a:r>
            <a:r>
              <a:rPr lang="ru-RU" dirty="0" smtClean="0"/>
              <a:t>, </a:t>
            </a:r>
            <a:r>
              <a:rPr lang="ru-RU" dirty="0" err="1" smtClean="0"/>
              <a:t>захищати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вносити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в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темряву</a:t>
            </a:r>
            <a:r>
              <a:rPr lang="ru-RU" dirty="0" smtClean="0"/>
              <a:t> </a:t>
            </a:r>
            <a:r>
              <a:rPr lang="ru-RU" dirty="0" err="1" smtClean="0"/>
              <a:t>необізнаності</a:t>
            </a:r>
            <a:endParaRPr lang="ru-RU" dirty="0"/>
          </a:p>
        </p:txBody>
      </p:sp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86190"/>
            <a:ext cx="4572000" cy="30718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00430" cy="751506"/>
          </a:xfrm>
        </p:spPr>
        <p:txBody>
          <a:bodyPr/>
          <a:lstStyle/>
          <a:p>
            <a:r>
              <a:rPr lang="uk-UA" dirty="0" smtClean="0"/>
              <a:t>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143900" cy="292895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/>
              <a:t>Знання</a:t>
            </a:r>
            <a:r>
              <a:rPr lang="uk-UA" dirty="0" smtClean="0"/>
              <a:t>: журналіст насамперед працює для людей,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спілкується </a:t>
            </a:r>
            <a:r>
              <a:rPr lang="uk-UA" dirty="0" smtClean="0"/>
              <a:t>з ними, глибоко аналізує їхні потреби </a:t>
            </a:r>
            <a:r>
              <a:rPr lang="uk-UA" dirty="0" smtClean="0"/>
              <a:t>в </a:t>
            </a:r>
          </a:p>
          <a:p>
            <a:pPr>
              <a:buNone/>
            </a:pPr>
            <a:r>
              <a:rPr lang="uk-UA" dirty="0" smtClean="0"/>
              <a:t>інформації</a:t>
            </a:r>
            <a:r>
              <a:rPr lang="uk-UA" dirty="0" smtClean="0"/>
              <a:t>, вивчає, досліджує, здобуває докази </a:t>
            </a:r>
            <a:r>
              <a:rPr lang="uk-UA" dirty="0" smtClean="0"/>
              <a:t>та </a:t>
            </a:r>
            <a:r>
              <a:rPr lang="uk-UA" dirty="0" smtClean="0"/>
              <a:t>новини,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прогнозує </a:t>
            </a:r>
            <a:r>
              <a:rPr lang="uk-UA" dirty="0" smtClean="0"/>
              <a:t>розвиток подій які в </a:t>
            </a:r>
            <a:r>
              <a:rPr lang="uk-UA" dirty="0" smtClean="0"/>
              <a:t>майбутньому </a:t>
            </a:r>
            <a:r>
              <a:rPr lang="uk-UA" dirty="0" smtClean="0"/>
              <a:t>зацікавлять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аудиторію</a:t>
            </a:r>
            <a:r>
              <a:rPr lang="uk-UA" dirty="0" smtClean="0"/>
              <a:t>, тому повинен </a:t>
            </a:r>
            <a:r>
              <a:rPr lang="uk-UA" dirty="0" smtClean="0"/>
              <a:t>знати </a:t>
            </a:r>
            <a:r>
              <a:rPr lang="uk-UA" dirty="0" smtClean="0"/>
              <a:t>етику та психологію,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філологію</a:t>
            </a:r>
            <a:r>
              <a:rPr lang="uk-UA" dirty="0" smtClean="0"/>
              <a:t>, </a:t>
            </a:r>
            <a:r>
              <a:rPr lang="uk-UA" dirty="0" smtClean="0"/>
              <a:t>риторику</a:t>
            </a:r>
            <a:r>
              <a:rPr lang="uk-UA" dirty="0" smtClean="0"/>
              <a:t>, </a:t>
            </a:r>
            <a:r>
              <a:rPr lang="uk-UA" dirty="0" smtClean="0"/>
              <a:t>основи </a:t>
            </a:r>
            <a:r>
              <a:rPr lang="uk-UA" dirty="0" smtClean="0"/>
              <a:t>редагування та оформлення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тексту</a:t>
            </a:r>
            <a:r>
              <a:rPr lang="uk-UA" dirty="0" smtClean="0"/>
              <a:t>, </a:t>
            </a:r>
            <a:r>
              <a:rPr lang="uk-UA" dirty="0" smtClean="0"/>
              <a:t>інформаційні </a:t>
            </a:r>
            <a:r>
              <a:rPr lang="uk-UA" dirty="0" smtClean="0"/>
              <a:t>технології</a:t>
            </a:r>
            <a:endParaRPr lang="ru-RU" dirty="0"/>
          </a:p>
        </p:txBody>
      </p:sp>
      <p:pic>
        <p:nvPicPr>
          <p:cNvPr id="4" name="Рисунок 3" descr="111122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3314"/>
            <a:ext cx="4929190" cy="3214686"/>
          </a:xfrm>
          <a:prstGeom prst="rect">
            <a:avLst/>
          </a:prstGeom>
        </p:spPr>
      </p:pic>
      <p:pic>
        <p:nvPicPr>
          <p:cNvPr id="5" name="Рисунок 4" descr="7214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143248"/>
            <a:ext cx="3857620" cy="371475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86106" cy="748684"/>
          </a:xfrm>
        </p:spPr>
        <p:txBody>
          <a:bodyPr/>
          <a:lstStyle/>
          <a:p>
            <a:r>
              <a:rPr lang="uk-UA" dirty="0" smtClean="0"/>
              <a:t>Зміст праці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143900" cy="614364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робота </a:t>
            </a:r>
            <a:r>
              <a:rPr lang="uk-UA" dirty="0" smtClean="0"/>
              <a:t>в засобах масової інформації;</a:t>
            </a:r>
            <a:endParaRPr lang="ru-RU" dirty="0" smtClean="0"/>
          </a:p>
          <a:p>
            <a:r>
              <a:rPr lang="uk-UA" dirty="0" smtClean="0"/>
              <a:t>інформування </a:t>
            </a:r>
            <a:r>
              <a:rPr lang="uk-UA" dirty="0" smtClean="0"/>
              <a:t>людей достовірними фактами; </a:t>
            </a:r>
            <a:endParaRPr lang="ru-RU" dirty="0" smtClean="0"/>
          </a:p>
          <a:p>
            <a:r>
              <a:rPr lang="uk-UA" dirty="0" smtClean="0"/>
              <a:t>збір </a:t>
            </a:r>
            <a:r>
              <a:rPr lang="uk-UA" dirty="0" smtClean="0"/>
              <a:t>інформації (інтерв'ювання, робота з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документами</a:t>
            </a:r>
            <a:r>
              <a:rPr lang="uk-UA" dirty="0" smtClean="0"/>
              <a:t>, архівами), її обробка;</a:t>
            </a:r>
            <a:endParaRPr lang="ru-RU" dirty="0" smtClean="0"/>
          </a:p>
          <a:p>
            <a:r>
              <a:rPr lang="uk-UA" dirty="0" smtClean="0"/>
              <a:t>аналіз </a:t>
            </a:r>
            <a:r>
              <a:rPr lang="uk-UA" dirty="0" smtClean="0"/>
              <a:t>фактів і ситуацій, оцінка поточних подій;</a:t>
            </a:r>
            <a:endParaRPr lang="ru-RU" dirty="0" smtClean="0"/>
          </a:p>
          <a:p>
            <a:r>
              <a:rPr lang="uk-UA" dirty="0" smtClean="0"/>
              <a:t>пошук </a:t>
            </a:r>
            <a:r>
              <a:rPr lang="uk-UA" dirty="0" smtClean="0"/>
              <a:t>найбільш цікавих, значимих, актуальних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подій </a:t>
            </a:r>
            <a:r>
              <a:rPr lang="uk-UA" dirty="0" smtClean="0"/>
              <a:t>у сфері економіки, політики, культури,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громадського </a:t>
            </a:r>
            <a:r>
              <a:rPr lang="uk-UA" dirty="0" smtClean="0"/>
              <a:t>життя для висвітлення їх у засобах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масової </a:t>
            </a:r>
            <a:r>
              <a:rPr lang="uk-UA" dirty="0" smtClean="0"/>
              <a:t>інформації;</a:t>
            </a:r>
            <a:endParaRPr lang="ru-RU" dirty="0" smtClean="0"/>
          </a:p>
          <a:p>
            <a:r>
              <a:rPr lang="uk-UA" dirty="0" smtClean="0"/>
              <a:t>підготовка </a:t>
            </a:r>
            <a:r>
              <a:rPr lang="uk-UA" dirty="0" smtClean="0"/>
              <a:t>матеріалів для публікації;</a:t>
            </a:r>
            <a:endParaRPr lang="ru-RU" dirty="0" smtClean="0"/>
          </a:p>
          <a:p>
            <a:r>
              <a:rPr lang="uk-UA" dirty="0" smtClean="0"/>
              <a:t>літературна </a:t>
            </a:r>
            <a:r>
              <a:rPr lang="uk-UA" dirty="0" smtClean="0"/>
              <a:t>обробка матеріалу з урахуванням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жанрової </a:t>
            </a:r>
            <a:r>
              <a:rPr lang="uk-UA" dirty="0" smtClean="0"/>
              <a:t>своєрідності, стилістичної подачі фактів,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журналістських </a:t>
            </a:r>
            <a:r>
              <a:rPr lang="uk-UA" dirty="0" smtClean="0"/>
              <a:t>прийомів (у письмовій і усній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формі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0_F_40866408_s38YPuuUNkvbUnOChJDjeA0uAgFgYnd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0"/>
            <a:ext cx="3286116" cy="6858000"/>
          </a:xfrm>
        </p:spPr>
      </p:pic>
      <p:pic>
        <p:nvPicPr>
          <p:cNvPr id="5" name="Рисунок 4" descr="0025-026-ZHurnalis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71802" cy="6858000"/>
          </a:xfrm>
          <a:prstGeom prst="rect">
            <a:avLst/>
          </a:prstGeom>
        </p:spPr>
      </p:pic>
      <p:pic>
        <p:nvPicPr>
          <p:cNvPr id="7" name="Рисунок 6" descr="Professiya-kopirayt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85728"/>
            <a:ext cx="3643338" cy="25717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43230" cy="680068"/>
          </a:xfrm>
        </p:spPr>
        <p:txBody>
          <a:bodyPr/>
          <a:lstStyle/>
          <a:p>
            <a:r>
              <a:rPr lang="uk-UA" i="1" dirty="0" smtClean="0"/>
              <a:t>Здібності: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143900" cy="600076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навички </a:t>
            </a:r>
            <a:r>
              <a:rPr lang="uk-UA" dirty="0" smtClean="0"/>
              <a:t>спілкування і взаємодії з людьми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(</a:t>
            </a:r>
            <a:r>
              <a:rPr lang="uk-UA" dirty="0" smtClean="0"/>
              <a:t>установлення контакту</a:t>
            </a:r>
            <a:r>
              <a:rPr lang="uk-UA" dirty="0" smtClean="0"/>
              <a:t>) </a:t>
            </a:r>
          </a:p>
          <a:p>
            <a:r>
              <a:rPr lang="uk-UA" dirty="0" smtClean="0"/>
              <a:t>уміння </a:t>
            </a:r>
            <a:r>
              <a:rPr lang="uk-UA" dirty="0" smtClean="0"/>
              <a:t>слухати і чути </a:t>
            </a:r>
            <a:r>
              <a:rPr lang="uk-UA" dirty="0" smtClean="0"/>
              <a:t>співрозмовника </a:t>
            </a:r>
          </a:p>
          <a:p>
            <a:r>
              <a:rPr lang="uk-UA" dirty="0" smtClean="0"/>
              <a:t>здатність </a:t>
            </a:r>
            <a:r>
              <a:rPr lang="uk-UA" dirty="0" smtClean="0"/>
              <a:t>грамотно і чітко задавати </a:t>
            </a:r>
            <a:r>
              <a:rPr lang="uk-UA" dirty="0" smtClean="0"/>
              <a:t>питання</a:t>
            </a:r>
          </a:p>
          <a:p>
            <a:r>
              <a:rPr lang="uk-UA" dirty="0" smtClean="0"/>
              <a:t>уміння </a:t>
            </a:r>
            <a:r>
              <a:rPr lang="uk-UA" dirty="0" smtClean="0"/>
              <a:t>швидко орієнтуватися в подіях, приймати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адекватне рішення  </a:t>
            </a:r>
          </a:p>
          <a:p>
            <a:r>
              <a:rPr lang="uk-UA" dirty="0" smtClean="0"/>
              <a:t>творче мислення  </a:t>
            </a:r>
          </a:p>
          <a:p>
            <a:r>
              <a:rPr lang="uk-UA" dirty="0" smtClean="0"/>
              <a:t>уміння </a:t>
            </a:r>
            <a:r>
              <a:rPr lang="uk-UA" dirty="0" smtClean="0"/>
              <a:t>викладати доступною мовою отриману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інформацію</a:t>
            </a:r>
            <a:endParaRPr lang="ru-RU" dirty="0" smtClean="0"/>
          </a:p>
          <a:p>
            <a:r>
              <a:rPr lang="uk-UA" dirty="0" smtClean="0"/>
              <a:t>об'єктивність</a:t>
            </a:r>
          </a:p>
          <a:p>
            <a:r>
              <a:rPr lang="uk-UA" dirty="0" smtClean="0"/>
              <a:t>ерудованість </a:t>
            </a:r>
          </a:p>
          <a:p>
            <a:r>
              <a:rPr lang="uk-UA" dirty="0" smtClean="0"/>
              <a:t>самоконтроль </a:t>
            </a:r>
            <a:r>
              <a:rPr lang="uk-UA" dirty="0" smtClean="0"/>
              <a:t>і </a:t>
            </a:r>
            <a:r>
              <a:rPr lang="uk-UA" dirty="0" smtClean="0"/>
              <a:t>урівноваженість</a:t>
            </a:r>
          </a:p>
          <a:p>
            <a:r>
              <a:rPr lang="uk-UA" dirty="0" smtClean="0"/>
              <a:t>інтерес </a:t>
            </a:r>
            <a:r>
              <a:rPr lang="uk-UA" dirty="0" smtClean="0"/>
              <a:t>і повага до іншої </a:t>
            </a:r>
            <a:r>
              <a:rPr lang="uk-UA" dirty="0" smtClean="0"/>
              <a:t>людини</a:t>
            </a:r>
          </a:p>
          <a:p>
            <a:r>
              <a:rPr lang="uk-UA" dirty="0" smtClean="0"/>
              <a:t>прагнення </a:t>
            </a:r>
            <a:r>
              <a:rPr lang="uk-UA" dirty="0" smtClean="0"/>
              <a:t>до самопізнання, </a:t>
            </a:r>
            <a:r>
              <a:rPr lang="uk-UA" dirty="0" smtClean="0"/>
              <a:t>саморозвитку </a:t>
            </a:r>
          </a:p>
          <a:p>
            <a:r>
              <a:rPr lang="uk-UA" dirty="0" smtClean="0"/>
              <a:t>оригінальність</a:t>
            </a:r>
            <a:r>
              <a:rPr lang="uk-UA" dirty="0" smtClean="0"/>
              <a:t>, спритність, </a:t>
            </a:r>
            <a:r>
              <a:rPr lang="uk-UA" dirty="0" smtClean="0"/>
              <a:t>різнобічність   </a:t>
            </a:r>
          </a:p>
          <a:p>
            <a:r>
              <a:rPr lang="uk-UA" dirty="0" smtClean="0"/>
              <a:t>д</a:t>
            </a:r>
            <a:r>
              <a:rPr lang="uk-UA" dirty="0" smtClean="0"/>
              <a:t>опитливість,   тактовність,   </a:t>
            </a:r>
            <a:r>
              <a:rPr lang="uk-UA" dirty="0" smtClean="0"/>
              <a:t>ввічливість</a:t>
            </a:r>
            <a:endParaRPr lang="ru-RU" dirty="0"/>
          </a:p>
        </p:txBody>
      </p:sp>
      <p:pic>
        <p:nvPicPr>
          <p:cNvPr id="4" name="Рисунок 3" descr="VAEmjU8Oi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6535" y="3714753"/>
            <a:ext cx="2617465" cy="31432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529359352667b5877016acf211e06db68e8438c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214554"/>
            <a:ext cx="3000364" cy="4643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Якості, що перешкоджають ефективності професійної діяльності: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143900" cy="5857892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ригідність </a:t>
            </a:r>
            <a:r>
              <a:rPr lang="uk-UA" dirty="0" smtClean="0"/>
              <a:t>(невміння змінити своє поводження і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способи </a:t>
            </a:r>
            <a:r>
              <a:rPr lang="uk-UA" dirty="0" smtClean="0"/>
              <a:t>рішення проблемних ситуацій у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залежності </a:t>
            </a:r>
            <a:r>
              <a:rPr lang="uk-UA" dirty="0" smtClean="0"/>
              <a:t>від зміни умов навколишнього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середовища)</a:t>
            </a:r>
            <a:endParaRPr lang="ru-RU" dirty="0" smtClean="0"/>
          </a:p>
          <a:p>
            <a:r>
              <a:rPr lang="uk-UA" dirty="0" smtClean="0"/>
              <a:t>некомунікабельність</a:t>
            </a:r>
            <a:r>
              <a:rPr lang="uk-UA" dirty="0" smtClean="0"/>
              <a:t>;  </a:t>
            </a:r>
            <a:endParaRPr lang="uk-UA" dirty="0" smtClean="0"/>
          </a:p>
          <a:p>
            <a:r>
              <a:rPr lang="uk-UA" dirty="0" smtClean="0"/>
              <a:t>замкнутість </a:t>
            </a:r>
          </a:p>
          <a:p>
            <a:r>
              <a:rPr lang="uk-UA" dirty="0" smtClean="0"/>
              <a:t>невміння </a:t>
            </a:r>
            <a:r>
              <a:rPr lang="uk-UA" dirty="0" smtClean="0"/>
              <a:t>викладати свої </a:t>
            </a:r>
            <a:r>
              <a:rPr lang="uk-UA" dirty="0" smtClean="0"/>
              <a:t>думки </a:t>
            </a:r>
            <a:r>
              <a:rPr lang="uk-UA" dirty="0" smtClean="0"/>
              <a:t>на </a:t>
            </a:r>
            <a:r>
              <a:rPr lang="uk-UA" dirty="0" smtClean="0"/>
              <a:t>папері  </a:t>
            </a:r>
          </a:p>
          <a:p>
            <a:r>
              <a:rPr lang="uk-UA" dirty="0" smtClean="0"/>
              <a:t>корисність</a:t>
            </a:r>
          </a:p>
          <a:p>
            <a:r>
              <a:rPr lang="uk-UA" dirty="0" smtClean="0"/>
              <a:t>нечесність </a:t>
            </a:r>
            <a:r>
              <a:rPr lang="uk-UA" dirty="0" smtClean="0"/>
              <a:t>у викладанні </a:t>
            </a:r>
            <a:r>
              <a:rPr lang="uk-UA" dirty="0" smtClean="0"/>
              <a:t>інформації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Області застосування професійних знань: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143900" cy="5572140"/>
          </a:xfrm>
        </p:spPr>
        <p:txBody>
          <a:bodyPr/>
          <a:lstStyle/>
          <a:p>
            <a:r>
              <a:rPr lang="uk-UA" dirty="0" smtClean="0"/>
              <a:t>засоби </a:t>
            </a:r>
            <a:r>
              <a:rPr lang="uk-UA" dirty="0" smtClean="0"/>
              <a:t>масової інформації (щотижневики,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газети</a:t>
            </a:r>
            <a:r>
              <a:rPr lang="uk-UA" dirty="0" smtClean="0"/>
              <a:t>, </a:t>
            </a:r>
            <a:r>
              <a:rPr lang="uk-UA" dirty="0" smtClean="0"/>
              <a:t>журнали,телебачення</a:t>
            </a:r>
            <a:r>
              <a:rPr lang="uk-UA" dirty="0" smtClean="0"/>
              <a:t>, радіо</a:t>
            </a:r>
            <a:r>
              <a:rPr lang="uk-UA" dirty="0" smtClean="0"/>
              <a:t>) </a:t>
            </a:r>
            <a:endParaRPr lang="ru-RU" dirty="0" smtClean="0"/>
          </a:p>
          <a:p>
            <a:r>
              <a:rPr lang="uk-UA" dirty="0" smtClean="0"/>
              <a:t>прес-центри</a:t>
            </a:r>
            <a:endParaRPr lang="ru-RU" dirty="0" smtClean="0"/>
          </a:p>
          <a:p>
            <a:r>
              <a:rPr lang="uk-UA" dirty="0" smtClean="0"/>
              <a:t>освітні установ(</a:t>
            </a:r>
            <a:r>
              <a:rPr lang="uk-UA" dirty="0" err="1" smtClean="0"/>
              <a:t>вузи–факультети</a:t>
            </a:r>
            <a:r>
              <a:rPr lang="uk-UA" dirty="0" smtClean="0"/>
              <a:t> журналістики)</a:t>
            </a:r>
            <a:endParaRPr lang="ru-RU" dirty="0"/>
          </a:p>
        </p:txBody>
      </p:sp>
      <p:pic>
        <p:nvPicPr>
          <p:cNvPr id="5" name="Рисунок 4" descr="ZHurnaly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357562"/>
            <a:ext cx="4929190" cy="3500438"/>
          </a:xfrm>
          <a:prstGeom prst="rect">
            <a:avLst/>
          </a:prstGeom>
        </p:spPr>
      </p:pic>
      <p:pic>
        <p:nvPicPr>
          <p:cNvPr id="6" name="Рисунок 5" descr="sd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4214810" cy="3500438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214686"/>
            <a:ext cx="6000792" cy="36433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751506"/>
          </a:xfrm>
        </p:spPr>
        <p:txBody>
          <a:bodyPr/>
          <a:lstStyle/>
          <a:p>
            <a:r>
              <a:rPr lang="uk-UA" dirty="0" smtClean="0"/>
              <a:t>Історія професії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Перші регулярні періодичні видання у нас і на Заході в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XVII </a:t>
            </a:r>
            <a:r>
              <a:rPr lang="uk-UA" dirty="0" smtClean="0"/>
              <a:t>столітті не мали строгого підрозділу на журнали і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газети</a:t>
            </a:r>
            <a:r>
              <a:rPr lang="uk-UA" dirty="0" smtClean="0"/>
              <a:t>. Один з номерів першодрукованої газети,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випущеної </a:t>
            </a:r>
            <a:r>
              <a:rPr lang="uk-UA" dirty="0" smtClean="0"/>
              <a:t>по указу Петра I 27 грудня 1702 року, іменувався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"</a:t>
            </a:r>
            <a:r>
              <a:rPr lang="uk-UA" dirty="0" err="1" smtClean="0"/>
              <a:t>Юрнал</a:t>
            </a:r>
            <a:r>
              <a:rPr lang="uk-UA" dirty="0" smtClean="0"/>
              <a:t>, чи поденний розпис..." Із січня 1703 року почали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регулярно </a:t>
            </a:r>
            <a:r>
              <a:rPr lang="uk-UA" dirty="0" smtClean="0"/>
              <a:t>виходити "Відомості" Петра I - перша друкована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газета</a:t>
            </a:r>
            <a:r>
              <a:rPr lang="uk-UA" dirty="0" smtClean="0"/>
              <a:t>. Перший журнал - "Щомісячні твори, користі і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звеселянню </a:t>
            </a:r>
            <a:r>
              <a:rPr lang="uk-UA" dirty="0" err="1" smtClean="0"/>
              <a:t>слугуючі</a:t>
            </a:r>
            <a:r>
              <a:rPr lang="uk-UA" dirty="0" smtClean="0"/>
              <a:t>" - випускався Академією наук з 1755 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року.Професія</a:t>
            </a:r>
            <a:r>
              <a:rPr lang="uk-UA" dirty="0" smtClean="0"/>
              <a:t> </a:t>
            </a:r>
            <a:r>
              <a:rPr lang="uk-UA" dirty="0" smtClean="0"/>
              <a:t>журналіста набула великого значення в першій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половині </a:t>
            </a:r>
            <a:r>
              <a:rPr lang="uk-UA" dirty="0" smtClean="0"/>
              <a:t>XIX століття в зв'язку з розвитком періодичної преси,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особливо </a:t>
            </a:r>
            <a:r>
              <a:rPr lang="uk-UA" dirty="0" err="1" smtClean="0"/>
              <a:t>журналів.В</a:t>
            </a:r>
            <a:r>
              <a:rPr lang="uk-UA" dirty="0" smtClean="0"/>
              <a:t> </a:t>
            </a:r>
            <a:r>
              <a:rPr lang="uk-UA" dirty="0" smtClean="0"/>
              <a:t>даний час професія журналіста відіграє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велику </a:t>
            </a:r>
            <a:r>
              <a:rPr lang="uk-UA" dirty="0" smtClean="0"/>
              <a:t>роль у формуванні політичного, економічного,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культурного </a:t>
            </a:r>
            <a:r>
              <a:rPr lang="uk-UA" dirty="0" smtClean="0"/>
              <a:t>світогляду суспільства, а також є основним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джерелом </a:t>
            </a:r>
            <a:r>
              <a:rPr lang="uk-UA" dirty="0" smtClean="0"/>
              <a:t>інформації для всього населення нашої планети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</TotalTime>
  <Words>535</Words>
  <Application>Microsoft Office PowerPoint</Application>
  <PresentationFormat>Экран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Професіограма професії журналіст</vt:lpstr>
      <vt:lpstr>Слайд 2</vt:lpstr>
      <vt:lpstr>Знання</vt:lpstr>
      <vt:lpstr>Зміст праці</vt:lpstr>
      <vt:lpstr>Слайд 5</vt:lpstr>
      <vt:lpstr>Здібності:</vt:lpstr>
      <vt:lpstr>Якості, що перешкоджають ефективності професійної діяльності:</vt:lpstr>
      <vt:lpstr>Області застосування професійних знань:</vt:lpstr>
      <vt:lpstr>Історія професії</vt:lpstr>
      <vt:lpstr>Плюси професії</vt:lpstr>
      <vt:lpstr>Мінуси професії</vt:lpstr>
      <vt:lpstr>Перспективи кар’єрного росту</vt:lpstr>
      <vt:lpstr>Відомі представники професії</vt:lpstr>
      <vt:lpstr>Висновок</vt:lpstr>
      <vt:lpstr>Слайд 15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Професіограма професії журналіст</dc:title>
  <dc:creator>Admin</dc:creator>
  <cp:lastModifiedBy>Admin</cp:lastModifiedBy>
  <cp:revision>11</cp:revision>
  <dcterms:created xsi:type="dcterms:W3CDTF">2014-11-27T17:30:09Z</dcterms:created>
  <dcterms:modified xsi:type="dcterms:W3CDTF">2014-11-27T19:08:38Z</dcterms:modified>
</cp:coreProperties>
</file>