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9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5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4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6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4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13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1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4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2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8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108DE-0B6B-4412-A6FB-90FCD99D9D6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9A3D1-E7EC-47D4-8750-7D8AAC564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35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448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764704"/>
            <a:ext cx="83884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Лідерство.Формальний</a:t>
            </a: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неформальний лідер.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0" y="2852936"/>
            <a:ext cx="5731228" cy="35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Енергійність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Управління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виснажує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фізично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розумово</a:t>
            </a:r>
            <a:r>
              <a:rPr lang="ru-RU" sz="2400" dirty="0">
                <a:solidFill>
                  <a:schemeClr val="bg1"/>
                </a:solidFill>
              </a:rPr>
              <a:t> і душевно, не в </a:t>
            </a:r>
            <a:r>
              <a:rPr lang="ru-RU" sz="2400" dirty="0" err="1">
                <a:solidFill>
                  <a:schemeClr val="bg1"/>
                </a:solidFill>
              </a:rPr>
              <a:t>останню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чергу</a:t>
            </a:r>
            <a:r>
              <a:rPr lang="ru-RU" sz="2400" dirty="0">
                <a:solidFill>
                  <a:schemeClr val="bg1"/>
                </a:solidFill>
              </a:rPr>
              <a:t> тому,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лідер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цілком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перебуває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владою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своїх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ідей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Витривалість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запорука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успішного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керівництва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08" y="2204864"/>
            <a:ext cx="5466184" cy="409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8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20688"/>
            <a:ext cx="35821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Рішучість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Оскільки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лідер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прокладає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нові</a:t>
            </a:r>
            <a:r>
              <a:rPr lang="ru-RU" sz="2400" dirty="0">
                <a:solidFill>
                  <a:schemeClr val="bg1"/>
                </a:solidFill>
              </a:rPr>
              <a:t> шляхи в </a:t>
            </a:r>
            <a:r>
              <a:rPr lang="ru-RU" sz="2400" dirty="0" err="1">
                <a:solidFill>
                  <a:schemeClr val="bg1"/>
                </a:solidFill>
              </a:rPr>
              <a:t>бізнесі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приймає</a:t>
            </a:r>
            <a:r>
              <a:rPr lang="ru-RU" sz="2400" dirty="0">
                <a:solidFill>
                  <a:schemeClr val="bg1"/>
                </a:solidFill>
              </a:rPr>
              <a:t> на себе весь </a:t>
            </a:r>
            <a:r>
              <a:rPr lang="ru-RU" sz="2400" dirty="0" err="1">
                <a:solidFill>
                  <a:schemeClr val="bg1"/>
                </a:solidFill>
              </a:rPr>
              <a:t>можливий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ризик</a:t>
            </a:r>
            <a:r>
              <a:rPr lang="ru-RU" sz="2400" dirty="0">
                <a:solidFill>
                  <a:schemeClr val="bg1"/>
                </a:solidFill>
              </a:rPr>
              <a:t>, то </a:t>
            </a:r>
            <a:r>
              <a:rPr lang="ru-RU" sz="2400" dirty="0" err="1">
                <a:solidFill>
                  <a:schemeClr val="bg1"/>
                </a:solidFill>
              </a:rPr>
              <a:t>саме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частіше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ніж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інший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зазнає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поразки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своїх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починаннях</a:t>
            </a:r>
            <a:r>
              <a:rPr lang="ru-RU" sz="2400" dirty="0">
                <a:solidFill>
                  <a:schemeClr val="bg1"/>
                </a:solidFill>
              </a:rPr>
              <a:t>. Тому </a:t>
            </a:r>
            <a:r>
              <a:rPr lang="ru-RU" sz="2400" dirty="0" err="1">
                <a:solidFill>
                  <a:schemeClr val="bg1"/>
                </a:solidFill>
              </a:rPr>
              <a:t>важливо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вміти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встати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після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поразки</a:t>
            </a:r>
            <a:r>
              <a:rPr lang="ru-RU" sz="2400" dirty="0">
                <a:solidFill>
                  <a:schemeClr val="bg1"/>
                </a:solidFill>
              </a:rPr>
              <a:t>, а </a:t>
            </a:r>
            <a:r>
              <a:rPr lang="ru-RU" sz="2400" dirty="0" err="1">
                <a:solidFill>
                  <a:schemeClr val="bg1"/>
                </a:solidFill>
              </a:rPr>
              <a:t>кожну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невдачу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розглядати</a:t>
            </a:r>
            <a:r>
              <a:rPr lang="ru-RU" sz="2400" dirty="0">
                <a:solidFill>
                  <a:schemeClr val="bg1"/>
                </a:solidFill>
              </a:rPr>
              <a:t> як </a:t>
            </a:r>
            <a:r>
              <a:rPr lang="ru-RU" sz="2400" dirty="0" err="1">
                <a:solidFill>
                  <a:schemeClr val="bg1"/>
                </a:solidFill>
              </a:rPr>
              <a:t>частину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навчання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962128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1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2008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Послідовність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своєрідний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показник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визначає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успішного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лідера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Уміння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керувати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багато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чому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залежить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передбачуваності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методів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управління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поглядів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манери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ухвалення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рішення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Ті</a:t>
            </a:r>
            <a:r>
              <a:rPr lang="ru-RU" dirty="0">
                <a:solidFill>
                  <a:schemeClr val="bg1"/>
                </a:solidFill>
              </a:rPr>
              <a:t>, кому </a:t>
            </a:r>
            <a:r>
              <a:rPr lang="ru-RU" dirty="0" err="1">
                <a:solidFill>
                  <a:schemeClr val="bg1"/>
                </a:solidFill>
              </a:rPr>
              <a:t>успіх</a:t>
            </a:r>
            <a:r>
              <a:rPr lang="ru-RU" dirty="0">
                <a:solidFill>
                  <a:schemeClr val="bg1"/>
                </a:solidFill>
              </a:rPr>
              <a:t> закрутив голову, </a:t>
            </a:r>
            <a:r>
              <a:rPr lang="ru-RU" dirty="0" err="1">
                <a:solidFill>
                  <a:schemeClr val="bg1"/>
                </a:solidFill>
              </a:rPr>
              <a:t>забувають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- і </a:t>
            </a:r>
            <a:r>
              <a:rPr lang="ru-RU" dirty="0" err="1">
                <a:solidFill>
                  <a:schemeClr val="bg1"/>
                </a:solidFill>
              </a:rPr>
              <a:t>відносини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лідера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колегами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ускладнюються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мінливістю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непослідовністю</a:t>
            </a:r>
            <a:r>
              <a:rPr lang="ru-RU" dirty="0">
                <a:solidFill>
                  <a:schemeClr val="bg1"/>
                </a:solidFill>
              </a:rPr>
              <a:t>, особливо при </a:t>
            </a:r>
            <a:r>
              <a:rPr lang="ru-RU" dirty="0" err="1">
                <a:solidFill>
                  <a:schemeClr val="bg1"/>
                </a:solidFill>
              </a:rPr>
              <a:t>високих</a:t>
            </a:r>
            <a:r>
              <a:rPr lang="ru-RU" dirty="0">
                <a:solidFill>
                  <a:schemeClr val="bg1"/>
                </a:solidFill>
              </a:rPr>
              <a:t> темпах росту </a:t>
            </a:r>
            <a:r>
              <a:rPr lang="ru-RU" dirty="0" err="1">
                <a:solidFill>
                  <a:schemeClr val="bg1"/>
                </a:solidFill>
              </a:rPr>
              <a:t>організації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Справедливість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Поняття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гарних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відносин</a:t>
            </a:r>
            <a:r>
              <a:rPr lang="ru-RU" dirty="0">
                <a:solidFill>
                  <a:schemeClr val="bg1"/>
                </a:solidFill>
              </a:rPr>
              <a:t> з людьми,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трактувати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по-різному</a:t>
            </a:r>
            <a:r>
              <a:rPr lang="ru-RU" dirty="0">
                <a:solidFill>
                  <a:schemeClr val="bg1"/>
                </a:solidFill>
              </a:rPr>
              <a:t>. Але </a:t>
            </a:r>
            <a:r>
              <a:rPr lang="ru-RU" dirty="0" err="1">
                <a:solidFill>
                  <a:schemeClr val="bg1"/>
                </a:solidFill>
              </a:rPr>
              <a:t>варто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підкреслити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справедливість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послідовність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взаємозалежні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очікує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підлеглих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віддачі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роботі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гарантує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місце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фірмі</a:t>
            </a:r>
            <a:r>
              <a:rPr lang="ru-RU" dirty="0">
                <a:solidFill>
                  <a:schemeClr val="bg1"/>
                </a:solidFill>
              </a:rPr>
              <a:t>, то </a:t>
            </a:r>
            <a:r>
              <a:rPr lang="ru-RU" dirty="0" err="1">
                <a:solidFill>
                  <a:schemeClr val="bg1"/>
                </a:solidFill>
              </a:rPr>
              <a:t>набагато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важливіше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щоб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правило </a:t>
            </a:r>
            <a:r>
              <a:rPr lang="ru-RU" dirty="0" err="1">
                <a:solidFill>
                  <a:schemeClr val="bg1"/>
                </a:solidFill>
              </a:rPr>
              <a:t>стосувалося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усіх</a:t>
            </a:r>
            <a:r>
              <a:rPr lang="ru-RU" dirty="0">
                <a:solidFill>
                  <a:schemeClr val="bg1"/>
                </a:solidFill>
              </a:rPr>
              <a:t> без </a:t>
            </a:r>
            <a:r>
              <a:rPr lang="ru-RU" dirty="0" err="1">
                <a:solidFill>
                  <a:schemeClr val="bg1"/>
                </a:solidFill>
              </a:rPr>
              <a:t>винятку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Справедливість</a:t>
            </a:r>
            <a:r>
              <a:rPr lang="ru-RU" dirty="0">
                <a:solidFill>
                  <a:schemeClr val="bg1"/>
                </a:solidFill>
              </a:rPr>
              <a:t>, з </a:t>
            </a:r>
            <a:r>
              <a:rPr lang="ru-RU" dirty="0" err="1">
                <a:solidFill>
                  <a:schemeClr val="bg1"/>
                </a:solidFill>
              </a:rPr>
              <a:t>якою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вирішує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подібні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питання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величезний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вплив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моральний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клімат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компанії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94330"/>
            <a:ext cx="553092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2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43841"/>
            <a:ext cx="33123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Самопізнання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Багато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ексцентричні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егоїстичні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нагадують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скоріше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політика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революціонера</a:t>
            </a:r>
            <a:r>
              <a:rPr lang="ru-RU" dirty="0">
                <a:solidFill>
                  <a:schemeClr val="bg1"/>
                </a:solidFill>
              </a:rPr>
              <a:t>, але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убити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найкращі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наміри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домогтися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довіри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співробітників</a:t>
            </a:r>
            <a:r>
              <a:rPr lang="ru-RU" dirty="0">
                <a:solidFill>
                  <a:schemeClr val="bg1"/>
                </a:solidFill>
              </a:rPr>
              <a:t>. Тому для </a:t>
            </a:r>
            <a:r>
              <a:rPr lang="ru-RU" dirty="0" err="1">
                <a:solidFill>
                  <a:schemeClr val="bg1"/>
                </a:solidFill>
              </a:rPr>
              <a:t>лідера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надзвичайно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важливі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риси</a:t>
            </a:r>
            <a:r>
              <a:rPr lang="ru-RU" dirty="0">
                <a:solidFill>
                  <a:schemeClr val="bg1"/>
                </a:solidFill>
              </a:rPr>
              <a:t>, як </a:t>
            </a:r>
            <a:r>
              <a:rPr lang="ru-RU" dirty="0" err="1">
                <a:solidFill>
                  <a:schemeClr val="bg1"/>
                </a:solidFill>
              </a:rPr>
              <a:t>уміння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зрозуміти</a:t>
            </a:r>
            <a:r>
              <a:rPr lang="ru-RU" dirty="0">
                <a:solidFill>
                  <a:schemeClr val="bg1"/>
                </a:solidFill>
              </a:rPr>
              <a:t> причини того,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робить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оцінити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переваги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недоліки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робити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висновки</a:t>
            </a:r>
            <a:r>
              <a:rPr lang="ru-RU" dirty="0">
                <a:solidFill>
                  <a:schemeClr val="bg1"/>
                </a:solidFill>
              </a:rPr>
              <a:t> як з </a:t>
            </a:r>
            <a:r>
              <a:rPr lang="ru-RU" dirty="0" err="1">
                <a:solidFill>
                  <a:schemeClr val="bg1"/>
                </a:solidFill>
              </a:rPr>
              <a:t>успіхів</a:t>
            </a:r>
            <a:r>
              <a:rPr lang="ru-RU" dirty="0">
                <a:solidFill>
                  <a:schemeClr val="bg1"/>
                </a:solidFill>
              </a:rPr>
              <a:t> так і з </a:t>
            </a:r>
            <a:r>
              <a:rPr lang="ru-RU" dirty="0" err="1">
                <a:solidFill>
                  <a:schemeClr val="bg1"/>
                </a:solidFill>
              </a:rPr>
              <a:t>невдач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07750"/>
            <a:ext cx="4752528" cy="544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0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636" y="176112"/>
            <a:ext cx="8838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лідерства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викликали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інтерес</a:t>
            </a:r>
            <a:r>
              <a:rPr lang="ru-RU" sz="2400" dirty="0" smtClean="0">
                <a:solidFill>
                  <a:schemeClr val="bg1"/>
                </a:solidFill>
              </a:rPr>
              <a:t> людей з </a:t>
            </a:r>
            <a:r>
              <a:rPr lang="ru-RU" sz="2400" dirty="0" err="1" smtClean="0">
                <a:solidFill>
                  <a:schemeClr val="bg1"/>
                </a:solidFill>
              </a:rPr>
              <a:t>давніх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часів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Проте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систематичне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цілеспрямоване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широке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вивчення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лідерства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почалось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тільки</a:t>
            </a:r>
            <a:r>
              <a:rPr lang="ru-RU" sz="2400" dirty="0" smtClean="0">
                <a:solidFill>
                  <a:schemeClr val="bg1"/>
                </a:solidFill>
              </a:rPr>
              <a:t> за </a:t>
            </a:r>
            <a:r>
              <a:rPr lang="ru-RU" sz="2400" dirty="0" err="1" smtClean="0">
                <a:solidFill>
                  <a:schemeClr val="bg1"/>
                </a:solidFill>
              </a:rPr>
              <a:t>часів</a:t>
            </a:r>
            <a:r>
              <a:rPr lang="ru-RU" sz="2400" dirty="0" smtClean="0">
                <a:solidFill>
                  <a:schemeClr val="bg1"/>
                </a:solidFill>
              </a:rPr>
              <a:t> Ф. Тейлора. Разом з </a:t>
            </a:r>
            <a:r>
              <a:rPr lang="ru-RU" sz="2400" dirty="0" err="1" smtClean="0">
                <a:solidFill>
                  <a:schemeClr val="bg1"/>
                </a:solidFill>
              </a:rPr>
              <a:t>тим</a:t>
            </a:r>
            <a:r>
              <a:rPr lang="ru-RU" sz="2400" dirty="0" smtClean="0">
                <a:solidFill>
                  <a:schemeClr val="bg1"/>
                </a:solidFill>
              </a:rPr>
              <a:t>, до </a:t>
            </a:r>
            <a:r>
              <a:rPr lang="ru-RU" sz="2400" dirty="0" err="1" smtClean="0">
                <a:solidFill>
                  <a:schemeClr val="bg1"/>
                </a:solidFill>
              </a:rPr>
              <a:t>сьогоднішнього</a:t>
            </a:r>
            <a:r>
              <a:rPr lang="ru-RU" sz="2400" dirty="0" smtClean="0">
                <a:solidFill>
                  <a:schemeClr val="bg1"/>
                </a:solidFill>
              </a:rPr>
              <a:t> часу так і не </a:t>
            </a:r>
            <a:r>
              <a:rPr lang="ru-RU" sz="2400" dirty="0" err="1" smtClean="0">
                <a:solidFill>
                  <a:schemeClr val="bg1"/>
                </a:solidFill>
              </a:rPr>
              <a:t>досягнуто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повної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згоди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щодо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поняття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лідерства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методів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його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вивчення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 smtClean="0">
                <a:solidFill>
                  <a:schemeClr val="bg1"/>
                </a:solidFill>
              </a:rPr>
              <a:t>процесі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вивчення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проблеми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лідерства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вченими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було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запропоновано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різних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визначень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цього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поняття</a:t>
            </a:r>
            <a:r>
              <a:rPr lang="ru-RU" sz="2400" dirty="0" smtClean="0">
                <a:solidFill>
                  <a:schemeClr val="bg1"/>
                </a:solidFill>
              </a:rPr>
              <a:t> :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7128792" cy="36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50405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Поняття</a:t>
            </a:r>
            <a:r>
              <a:rPr lang="ru-RU" sz="2000" dirty="0" smtClean="0">
                <a:solidFill>
                  <a:schemeClr val="bg1"/>
                </a:solidFill>
              </a:rPr>
              <a:t> "</a:t>
            </a:r>
            <a:r>
              <a:rPr lang="ru-RU" sz="2000" dirty="0" err="1" smtClean="0">
                <a:solidFill>
                  <a:schemeClr val="bg1"/>
                </a:solidFill>
              </a:rPr>
              <a:t>лідер</a:t>
            </a:r>
            <a:r>
              <a:rPr lang="ru-RU" sz="2000" dirty="0" smtClean="0">
                <a:solidFill>
                  <a:schemeClr val="bg1"/>
                </a:solidFill>
              </a:rPr>
              <a:t>" і "</a:t>
            </a:r>
            <a:r>
              <a:rPr lang="ru-RU" sz="2000" dirty="0" err="1" smtClean="0">
                <a:solidFill>
                  <a:schemeClr val="bg1"/>
                </a:solidFill>
              </a:rPr>
              <a:t>керівник</a:t>
            </a:r>
            <a:r>
              <a:rPr lang="ru-RU" sz="2000" dirty="0" smtClean="0">
                <a:solidFill>
                  <a:schemeClr val="bg1"/>
                </a:solidFill>
              </a:rPr>
              <a:t>" </a:t>
            </a:r>
            <a:r>
              <a:rPr lang="ru-RU" sz="2000" dirty="0" err="1" smtClean="0">
                <a:solidFill>
                  <a:schemeClr val="bg1"/>
                </a:solidFill>
              </a:rPr>
              <a:t>мають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багато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спільного</a:t>
            </a:r>
            <a:r>
              <a:rPr lang="ru-RU" sz="2000" dirty="0" smtClean="0">
                <a:solidFill>
                  <a:schemeClr val="bg1"/>
                </a:solidFill>
              </a:rPr>
              <a:t>. Той і </a:t>
            </a:r>
            <a:r>
              <a:rPr lang="ru-RU" sz="2000" dirty="0" err="1" smtClean="0">
                <a:solidFill>
                  <a:schemeClr val="bg1"/>
                </a:solidFill>
              </a:rPr>
              <a:t>інший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організують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спонукують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групу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вирішення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поставлених</a:t>
            </a:r>
            <a:r>
              <a:rPr lang="ru-RU" sz="2000" dirty="0" smtClean="0">
                <a:solidFill>
                  <a:schemeClr val="bg1"/>
                </a:solidFill>
              </a:rPr>
              <a:t> перед нею </a:t>
            </a:r>
            <a:r>
              <a:rPr lang="ru-RU" sz="2000" dirty="0" err="1" smtClean="0">
                <a:solidFill>
                  <a:schemeClr val="bg1"/>
                </a:solidFill>
              </a:rPr>
              <a:t>завдань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визначають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вибір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способів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засобів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їхнього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вирішення</a:t>
            </a:r>
            <a:r>
              <a:rPr lang="ru-RU" sz="2000" dirty="0" smtClean="0">
                <a:solidFill>
                  <a:schemeClr val="bg1"/>
                </a:solidFill>
              </a:rPr>
              <a:t>. Разом з </a:t>
            </a:r>
            <a:r>
              <a:rPr lang="ru-RU" sz="2000" dirty="0" err="1" smtClean="0">
                <a:solidFill>
                  <a:schemeClr val="bg1"/>
                </a:solidFill>
              </a:rPr>
              <a:t>тим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ці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поняття</a:t>
            </a:r>
            <a:r>
              <a:rPr lang="ru-RU" sz="2000" dirty="0" smtClean="0">
                <a:solidFill>
                  <a:schemeClr val="bg1"/>
                </a:solidFill>
              </a:rPr>
              <a:t> далеко не </a:t>
            </a:r>
            <a:r>
              <a:rPr lang="ru-RU" sz="2000" dirty="0" err="1" smtClean="0">
                <a:solidFill>
                  <a:schemeClr val="bg1"/>
                </a:solidFill>
              </a:rPr>
              <a:t>тотожні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Розходження</a:t>
            </a:r>
            <a:r>
              <a:rPr lang="ru-RU" sz="2000" dirty="0" smtClean="0">
                <a:solidFill>
                  <a:schemeClr val="bg1"/>
                </a:solidFill>
              </a:rPr>
              <a:t> понять "</a:t>
            </a:r>
            <a:r>
              <a:rPr lang="ru-RU" sz="2000" dirty="0" err="1" smtClean="0">
                <a:solidFill>
                  <a:schemeClr val="bg1"/>
                </a:solidFill>
              </a:rPr>
              <a:t>управління</a:t>
            </a:r>
            <a:r>
              <a:rPr lang="ru-RU" sz="2000" dirty="0" smtClean="0">
                <a:solidFill>
                  <a:schemeClr val="bg1"/>
                </a:solidFill>
              </a:rPr>
              <a:t>" і "</a:t>
            </a:r>
            <a:r>
              <a:rPr lang="ru-RU" sz="2000" dirty="0" err="1" smtClean="0">
                <a:solidFill>
                  <a:schemeClr val="bg1"/>
                </a:solidFill>
              </a:rPr>
              <a:t>лідерство</a:t>
            </a:r>
            <a:r>
              <a:rPr lang="ru-RU" sz="2000" dirty="0" smtClean="0">
                <a:solidFill>
                  <a:schemeClr val="bg1"/>
                </a:solidFill>
              </a:rPr>
              <a:t>" </a:t>
            </a:r>
            <a:r>
              <a:rPr lang="ru-RU" sz="2000" dirty="0" err="1" smtClean="0">
                <a:solidFill>
                  <a:schemeClr val="bg1"/>
                </a:solidFill>
              </a:rPr>
              <a:t>пов'язано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існуванням</a:t>
            </a:r>
            <a:r>
              <a:rPr lang="ru-RU" sz="2000" dirty="0" smtClean="0">
                <a:solidFill>
                  <a:schemeClr val="bg1"/>
                </a:solidFill>
              </a:rPr>
              <a:t> у будь-</a:t>
            </a:r>
            <a:r>
              <a:rPr lang="ru-RU" sz="2000" dirty="0" err="1" smtClean="0">
                <a:solidFill>
                  <a:schemeClr val="bg1"/>
                </a:solidFill>
              </a:rPr>
              <a:t>якій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організації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двох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типів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відносин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формальних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неформальних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Лідерство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це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процес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впливу</a:t>
            </a:r>
            <a:r>
              <a:rPr lang="ru-RU" sz="2000" dirty="0" smtClean="0">
                <a:solidFill>
                  <a:schemeClr val="bg1"/>
                </a:solidFill>
              </a:rPr>
              <a:t> на людей, </a:t>
            </a:r>
            <a:r>
              <a:rPr lang="ru-RU" sz="2000" dirty="0" err="1" smtClean="0">
                <a:solidFill>
                  <a:schemeClr val="bg1"/>
                </a:solidFill>
              </a:rPr>
              <a:t>породжений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саме</a:t>
            </a:r>
            <a:r>
              <a:rPr lang="ru-RU" sz="2000" dirty="0" smtClean="0">
                <a:solidFill>
                  <a:schemeClr val="bg1"/>
                </a:solidFill>
              </a:rPr>
              <a:t> системою </a:t>
            </a:r>
            <a:r>
              <a:rPr lang="ru-RU" sz="2000" dirty="0" err="1" smtClean="0">
                <a:solidFill>
                  <a:schemeClr val="bg1"/>
                </a:solidFill>
              </a:rPr>
              <a:t>неформальних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відносин</a:t>
            </a:r>
            <a:r>
              <a:rPr lang="ru-RU" sz="2000" dirty="0" smtClean="0">
                <a:solidFill>
                  <a:schemeClr val="bg1"/>
                </a:solidFill>
              </a:rPr>
              <a:t>, а </a:t>
            </a:r>
            <a:r>
              <a:rPr lang="ru-RU" sz="2000" dirty="0" err="1" smtClean="0">
                <a:solidFill>
                  <a:schemeClr val="bg1"/>
                </a:solidFill>
              </a:rPr>
              <a:t>управління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має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увазі</a:t>
            </a:r>
            <a:r>
              <a:rPr lang="ru-RU" sz="2000" dirty="0" smtClean="0">
                <a:solidFill>
                  <a:schemeClr val="bg1"/>
                </a:solidFill>
              </a:rPr>
              <a:t> в першу </a:t>
            </a:r>
            <a:r>
              <a:rPr lang="ru-RU" sz="2000" dirty="0" err="1" smtClean="0">
                <a:solidFill>
                  <a:schemeClr val="bg1"/>
                </a:solidFill>
              </a:rPr>
              <a:t>чергу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наявність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чітко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структурованих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формальних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відносин</a:t>
            </a:r>
            <a:r>
              <a:rPr lang="ru-RU" sz="2000" dirty="0" smtClean="0">
                <a:solidFill>
                  <a:schemeClr val="bg1"/>
                </a:solidFill>
              </a:rPr>
              <a:t>, через </a:t>
            </a:r>
            <a:r>
              <a:rPr lang="ru-RU" sz="2000" dirty="0" err="1" smtClean="0">
                <a:solidFill>
                  <a:schemeClr val="bg1"/>
                </a:solidFill>
              </a:rPr>
              <a:t>які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воно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реалізується</a:t>
            </a:r>
            <a:r>
              <a:rPr lang="ru-RU" sz="2000" dirty="0" smtClean="0">
                <a:solidFill>
                  <a:schemeClr val="bg1"/>
                </a:solidFill>
              </a:rPr>
              <a:t>, а роль </a:t>
            </a:r>
            <a:r>
              <a:rPr lang="ru-RU" sz="2000" dirty="0" err="1" smtClean="0">
                <a:solidFill>
                  <a:schemeClr val="bg1"/>
                </a:solidFill>
              </a:rPr>
              <a:t>керівника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ніби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визначена</a:t>
            </a:r>
            <a:r>
              <a:rPr lang="ru-RU" sz="2000" dirty="0" smtClean="0">
                <a:solidFill>
                  <a:schemeClr val="bg1"/>
                </a:solidFill>
              </a:rPr>
              <a:t> формальною структурою </a:t>
            </a:r>
            <a:r>
              <a:rPr lang="ru-RU" sz="2000" dirty="0" err="1" smtClean="0">
                <a:solidFill>
                  <a:schemeClr val="bg1"/>
                </a:solidFill>
              </a:rPr>
              <a:t>його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функцій</a:t>
            </a:r>
            <a:r>
              <a:rPr lang="ru-RU" sz="2000" dirty="0" smtClean="0">
                <a:solidFill>
                  <a:schemeClr val="bg1"/>
                </a:solidFill>
              </a:rPr>
              <a:t>, як правило, право на </a:t>
            </a:r>
            <a:r>
              <a:rPr lang="ru-RU" sz="2000" dirty="0" err="1" smtClean="0">
                <a:solidFill>
                  <a:schemeClr val="bg1"/>
                </a:solidFill>
              </a:rPr>
              <a:t>застосування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санкцій</a:t>
            </a:r>
            <a:r>
              <a:rPr lang="ru-RU" sz="2000" dirty="0" smtClean="0">
                <a:solidFill>
                  <a:schemeClr val="bg1"/>
                </a:solidFill>
              </a:rPr>
              <a:t> є </a:t>
            </a:r>
            <a:r>
              <a:rPr lang="ru-RU" sz="2000" dirty="0" err="1" smtClean="0">
                <a:solidFill>
                  <a:schemeClr val="bg1"/>
                </a:solidFill>
              </a:rPr>
              <a:t>беззаперечним</a:t>
            </a:r>
            <a:r>
              <a:rPr lang="ru-RU" sz="2000" dirty="0" smtClean="0">
                <a:solidFill>
                  <a:schemeClr val="bg1"/>
                </a:solidFill>
              </a:rPr>
              <a:t> і т.д. </a:t>
            </a:r>
            <a:r>
              <a:rPr lang="ru-RU" sz="2000" dirty="0" err="1" smtClean="0">
                <a:solidFill>
                  <a:schemeClr val="bg1"/>
                </a:solidFill>
              </a:rPr>
              <a:t>Лідерство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навпаки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формується</a:t>
            </a:r>
            <a:r>
              <a:rPr lang="ru-RU" sz="2000" dirty="0" smtClean="0">
                <a:solidFill>
                  <a:schemeClr val="bg1"/>
                </a:solidFill>
              </a:rPr>
              <a:t> спонтанно, </a:t>
            </a:r>
            <a:r>
              <a:rPr lang="ru-RU" sz="2000" dirty="0" err="1" smtClean="0">
                <a:solidFill>
                  <a:schemeClr val="bg1"/>
                </a:solidFill>
              </a:rPr>
              <a:t>стихійно</a:t>
            </a:r>
            <a:r>
              <a:rPr lang="ru-RU" sz="2000" dirty="0" smtClean="0">
                <a:solidFill>
                  <a:schemeClr val="bg1"/>
                </a:solidFill>
              </a:rPr>
              <a:t>, на </a:t>
            </a:r>
            <a:r>
              <a:rPr lang="ru-RU" sz="2000" dirty="0" err="1" smtClean="0">
                <a:solidFill>
                  <a:schemeClr val="bg1"/>
                </a:solidFill>
              </a:rPr>
              <a:t>рівні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напівусвідомлених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психологічних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переваг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20" y="152072"/>
            <a:ext cx="3850972" cy="38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95" y="4148148"/>
            <a:ext cx="37814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52" y="116632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Отже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можна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виокремити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основні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відмінності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лідером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керівником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1. Бути </a:t>
            </a:r>
            <a:r>
              <a:rPr lang="ru-RU" dirty="0" err="1" smtClean="0">
                <a:solidFill>
                  <a:schemeClr val="bg1"/>
                </a:solidFill>
              </a:rPr>
              <a:t>лідером</a:t>
            </a:r>
            <a:r>
              <a:rPr lang="ru-RU" dirty="0" smtClean="0">
                <a:solidFill>
                  <a:schemeClr val="bg1"/>
                </a:solidFill>
              </a:rPr>
              <a:t> і бути </a:t>
            </a:r>
            <a:r>
              <a:rPr lang="ru-RU" dirty="0" err="1" smtClean="0">
                <a:solidFill>
                  <a:schemeClr val="bg1"/>
                </a:solidFill>
              </a:rPr>
              <a:t>керівником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одне</a:t>
            </a:r>
            <a:r>
              <a:rPr lang="ru-RU" dirty="0" smtClean="0">
                <a:solidFill>
                  <a:schemeClr val="bg1"/>
                </a:solidFill>
              </a:rPr>
              <a:t> й те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2. </a:t>
            </a:r>
            <a:r>
              <a:rPr lang="ru-RU" dirty="0" err="1" smtClean="0">
                <a:solidFill>
                  <a:schemeClr val="bg1"/>
                </a:solidFill>
              </a:rPr>
              <a:t>Вплив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керівника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ґрунтується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владі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її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джерелах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лідерство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ґрунтується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процесі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соціального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впливу</a:t>
            </a:r>
            <a:r>
              <a:rPr lang="ru-RU" dirty="0" smtClean="0">
                <a:solidFill>
                  <a:schemeClr val="bg1"/>
                </a:solidFill>
              </a:rPr>
              <a:t> і на </a:t>
            </a:r>
            <a:r>
              <a:rPr lang="ru-RU" dirty="0" err="1" smtClean="0">
                <a:solidFill>
                  <a:schemeClr val="bg1"/>
                </a:solidFill>
              </a:rPr>
              <a:t>взаємодії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організації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3. </a:t>
            </a:r>
            <a:r>
              <a:rPr lang="ru-RU" dirty="0" err="1" smtClean="0">
                <a:solidFill>
                  <a:schemeClr val="bg1"/>
                </a:solidFill>
              </a:rPr>
              <a:t>Управління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передбачає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взаємозв'язок</a:t>
            </a:r>
            <a:r>
              <a:rPr lang="ru-RU" dirty="0" smtClean="0">
                <a:solidFill>
                  <a:schemeClr val="bg1"/>
                </a:solidFill>
              </a:rPr>
              <a:t> "</a:t>
            </a:r>
            <a:r>
              <a:rPr lang="ru-RU" dirty="0" err="1" smtClean="0">
                <a:solidFill>
                  <a:schemeClr val="bg1"/>
                </a:solidFill>
              </a:rPr>
              <a:t>керівник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підлеглий</a:t>
            </a:r>
            <a:r>
              <a:rPr lang="ru-RU" dirty="0" smtClean="0">
                <a:solidFill>
                  <a:schemeClr val="bg1"/>
                </a:solidFill>
              </a:rPr>
              <a:t>", </a:t>
            </a:r>
            <a:r>
              <a:rPr lang="ru-RU" dirty="0" err="1" smtClean="0">
                <a:solidFill>
                  <a:schemeClr val="bg1"/>
                </a:solidFill>
              </a:rPr>
              <a:t>лідерство</a:t>
            </a:r>
            <a:r>
              <a:rPr lang="ru-RU" dirty="0" smtClean="0">
                <a:solidFill>
                  <a:schemeClr val="bg1"/>
                </a:solidFill>
              </a:rPr>
              <a:t> - "</a:t>
            </a:r>
            <a:r>
              <a:rPr lang="ru-RU" dirty="0" err="1" smtClean="0">
                <a:solidFill>
                  <a:schemeClr val="bg1"/>
                </a:solidFill>
              </a:rPr>
              <a:t>лідер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послідовник</a:t>
            </a:r>
            <a:r>
              <a:rPr lang="ru-RU" dirty="0" smtClean="0">
                <a:solidFill>
                  <a:schemeClr val="bg1"/>
                </a:solidFill>
              </a:rPr>
              <a:t>"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4. </a:t>
            </a:r>
            <a:r>
              <a:rPr lang="ru-RU" dirty="0" err="1" smtClean="0">
                <a:solidFill>
                  <a:schemeClr val="bg1"/>
                </a:solidFill>
              </a:rPr>
              <a:t>Керівник</a:t>
            </a:r>
            <a:r>
              <a:rPr lang="ru-RU" dirty="0" smtClean="0">
                <a:solidFill>
                  <a:schemeClr val="bg1"/>
                </a:solidFill>
              </a:rPr>
              <a:t> є в першу </a:t>
            </a:r>
            <a:r>
              <a:rPr lang="ru-RU" dirty="0" err="1" smtClean="0">
                <a:solidFill>
                  <a:schemeClr val="bg1"/>
                </a:solidFill>
              </a:rPr>
              <a:t>чергу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формальним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лідером</a:t>
            </a:r>
            <a:r>
              <a:rPr lang="ru-RU" dirty="0" smtClean="0">
                <a:solidFill>
                  <a:schemeClr val="bg1"/>
                </a:solidFill>
              </a:rPr>
              <a:t>, але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лідерство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визначає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наявність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неформальної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основи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Можна</a:t>
            </a:r>
            <a:r>
              <a:rPr lang="ru-RU" dirty="0" smtClean="0">
                <a:solidFill>
                  <a:schemeClr val="bg1"/>
                </a:solidFill>
              </a:rPr>
              <a:t> бути </a:t>
            </a:r>
            <a:r>
              <a:rPr lang="ru-RU" dirty="0" err="1" smtClean="0">
                <a:solidFill>
                  <a:schemeClr val="bg1"/>
                </a:solidFill>
              </a:rPr>
              <a:t>керівником</a:t>
            </a:r>
            <a:r>
              <a:rPr lang="ru-RU" dirty="0" smtClean="0">
                <a:solidFill>
                  <a:schemeClr val="bg1"/>
                </a:solidFill>
              </a:rPr>
              <a:t> і не бути </a:t>
            </a:r>
            <a:r>
              <a:rPr lang="ru-RU" dirty="0" err="1" smtClean="0">
                <a:solidFill>
                  <a:schemeClr val="bg1"/>
                </a:solidFill>
              </a:rPr>
              <a:t>лідером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5. </a:t>
            </a:r>
            <a:r>
              <a:rPr lang="ru-RU" dirty="0" err="1" smtClean="0">
                <a:solidFill>
                  <a:schemeClr val="bg1"/>
                </a:solidFill>
              </a:rPr>
              <a:t>Лідерство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відрізняється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керівництва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меншою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стабільністю</a:t>
            </a:r>
            <a:r>
              <a:rPr lang="ru-RU" dirty="0" smtClean="0">
                <a:solidFill>
                  <a:schemeClr val="bg1"/>
                </a:solidFill>
              </a:rPr>
              <a:t>, тому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залежить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настрою </a:t>
            </a:r>
            <a:r>
              <a:rPr lang="ru-RU" dirty="0" err="1" smtClean="0">
                <a:solidFill>
                  <a:schemeClr val="bg1"/>
                </a:solidFill>
              </a:rPr>
              <a:t>групи</a:t>
            </a:r>
            <a:r>
              <a:rPr lang="ru-RU" dirty="0" smtClean="0">
                <a:solidFill>
                  <a:schemeClr val="bg1"/>
                </a:solidFill>
              </a:rPr>
              <a:t>, характеру </a:t>
            </a:r>
            <a:r>
              <a:rPr lang="ru-RU" dirty="0" err="1" smtClean="0">
                <a:solidFill>
                  <a:schemeClr val="bg1"/>
                </a:solidFill>
              </a:rPr>
              <a:t>ситуації</a:t>
            </a:r>
            <a:r>
              <a:rPr lang="ru-RU" dirty="0" smtClean="0">
                <a:solidFill>
                  <a:schemeClr val="bg1"/>
                </a:solidFill>
              </a:rPr>
              <a:t> і не </a:t>
            </a:r>
            <a:r>
              <a:rPr lang="ru-RU" dirty="0" err="1" smtClean="0">
                <a:solidFill>
                  <a:schemeClr val="bg1"/>
                </a:solidFill>
              </a:rPr>
              <a:t>підкріплено</a:t>
            </a:r>
            <a:r>
              <a:rPr lang="ru-RU" dirty="0" smtClean="0">
                <a:solidFill>
                  <a:schemeClr val="bg1"/>
                </a:solidFill>
              </a:rPr>
              <a:t>, на </a:t>
            </a:r>
            <a:r>
              <a:rPr lang="ru-RU" dirty="0" err="1" smtClean="0">
                <a:solidFill>
                  <a:schemeClr val="bg1"/>
                </a:solidFill>
              </a:rPr>
              <a:t>відміну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керівництва</a:t>
            </a:r>
            <a:r>
              <a:rPr lang="ru-RU" dirty="0" smtClean="0">
                <a:solidFill>
                  <a:schemeClr val="bg1"/>
                </a:solidFill>
              </a:rPr>
              <a:t>, системою </a:t>
            </a:r>
            <a:r>
              <a:rPr lang="ru-RU" dirty="0" err="1" smtClean="0">
                <a:solidFill>
                  <a:schemeClr val="bg1"/>
                </a:solidFill>
              </a:rPr>
              <a:t>правових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санкцій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6. </a:t>
            </a:r>
            <a:r>
              <a:rPr lang="ru-RU" dirty="0" err="1" smtClean="0">
                <a:solidFill>
                  <a:schemeClr val="bg1"/>
                </a:solidFill>
              </a:rPr>
              <a:t>Процес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управління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визначається</a:t>
            </a:r>
            <a:r>
              <a:rPr lang="ru-RU" dirty="0" smtClean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тільки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внутрігруповими</a:t>
            </a:r>
            <a:r>
              <a:rPr lang="ru-RU" dirty="0" smtClean="0">
                <a:solidFill>
                  <a:schemeClr val="bg1"/>
                </a:solidFill>
              </a:rPr>
              <a:t>, але й </a:t>
            </a:r>
            <a:r>
              <a:rPr lang="ru-RU" dirty="0" err="1" smtClean="0">
                <a:solidFill>
                  <a:schemeClr val="bg1"/>
                </a:solidFill>
              </a:rPr>
              <a:t>зовнішніми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обставинами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наприклад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зв'язками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іншими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організаціями</a:t>
            </a:r>
            <a:r>
              <a:rPr lang="ru-RU" dirty="0" smtClean="0">
                <a:solidFill>
                  <a:schemeClr val="bg1"/>
                </a:solidFill>
              </a:rPr>
              <a:t> і т.д.), </a:t>
            </a:r>
            <a:r>
              <a:rPr lang="ru-RU" dirty="0" err="1" smtClean="0">
                <a:solidFill>
                  <a:schemeClr val="bg1"/>
                </a:solidFill>
              </a:rPr>
              <a:t>тоді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лідер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вирішує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тільки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проблеми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виникають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групі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7. </a:t>
            </a:r>
            <a:r>
              <a:rPr lang="ru-RU" dirty="0" err="1" smtClean="0">
                <a:solidFill>
                  <a:schemeClr val="bg1"/>
                </a:solidFill>
              </a:rPr>
              <a:t>Лідер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усередині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групи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керівник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зв'язує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групу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іншими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соціальними</a:t>
            </a:r>
            <a:r>
              <a:rPr lang="ru-RU" dirty="0" smtClean="0">
                <a:solidFill>
                  <a:schemeClr val="bg1"/>
                </a:solidFill>
              </a:rPr>
              <a:t> системами.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84493"/>
            <a:ext cx="4056451" cy="23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4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8569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Таким чином, з </a:t>
            </a:r>
            <a:r>
              <a:rPr lang="ru-RU" sz="2000" dirty="0" err="1">
                <a:solidFill>
                  <a:schemeClr val="bg1"/>
                </a:solidFill>
              </a:rPr>
              <a:t>огляду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вище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викладене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можна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дати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визначення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Лідерство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тип </a:t>
            </a:r>
            <a:r>
              <a:rPr lang="ru-RU" sz="2000" dirty="0" err="1">
                <a:solidFill>
                  <a:schemeClr val="bg1"/>
                </a:solidFill>
              </a:rPr>
              <a:t>управлінської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взаємодії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ґрунтується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більш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ефективному</a:t>
            </a:r>
            <a:r>
              <a:rPr lang="ru-RU" sz="2000" dirty="0">
                <a:solidFill>
                  <a:schemeClr val="bg1"/>
                </a:solidFill>
              </a:rPr>
              <a:t> для </a:t>
            </a:r>
            <a:r>
              <a:rPr lang="ru-RU" sz="2000" dirty="0" err="1">
                <a:solidFill>
                  <a:schemeClr val="bg1"/>
                </a:solidFill>
              </a:rPr>
              <a:t>даної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ситуації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поєднанні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різних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джерел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влади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спрямований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спонукання</a:t>
            </a:r>
            <a:r>
              <a:rPr lang="ru-RU" sz="2000" dirty="0">
                <a:solidFill>
                  <a:schemeClr val="bg1"/>
                </a:solidFill>
              </a:rPr>
              <a:t> людей до </a:t>
            </a:r>
            <a:r>
              <a:rPr lang="ru-RU" sz="2000" dirty="0" err="1">
                <a:solidFill>
                  <a:schemeClr val="bg1"/>
                </a:solidFill>
              </a:rPr>
              <a:t>досягнення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загальних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цілей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Лідер</a:t>
            </a:r>
            <a:r>
              <a:rPr lang="ru-RU" sz="2000" dirty="0">
                <a:solidFill>
                  <a:schemeClr val="bg1"/>
                </a:solidFill>
              </a:rPr>
              <a:t> - особа,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загальне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визнання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групи</a:t>
            </a:r>
            <a:r>
              <a:rPr lang="ru-RU" sz="2000" dirty="0">
                <a:solidFill>
                  <a:schemeClr val="bg1"/>
                </a:solidFill>
              </a:rPr>
              <a:t>, до </a:t>
            </a:r>
            <a:r>
              <a:rPr lang="ru-RU" sz="2000" dirty="0" err="1">
                <a:solidFill>
                  <a:schemeClr val="bg1"/>
                </a:solidFill>
              </a:rPr>
              <a:t>якої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прислухаються</a:t>
            </a:r>
            <a:r>
              <a:rPr lang="ru-RU" sz="2000" dirty="0">
                <a:solidFill>
                  <a:schemeClr val="bg1"/>
                </a:solidFill>
              </a:rPr>
              <a:t> і яка </a:t>
            </a:r>
            <a:r>
              <a:rPr lang="ru-RU" sz="2000" dirty="0" err="1">
                <a:solidFill>
                  <a:schemeClr val="bg1"/>
                </a:solidFill>
              </a:rPr>
              <a:t>здатна</a:t>
            </a:r>
            <a:r>
              <a:rPr lang="ru-RU" sz="2000" dirty="0">
                <a:solidFill>
                  <a:schemeClr val="bg1"/>
                </a:solidFill>
              </a:rPr>
              <a:t> вести за собою людей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Вплив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лідера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має</a:t>
            </a:r>
            <a:r>
              <a:rPr lang="ru-RU" sz="2000" dirty="0">
                <a:solidFill>
                  <a:schemeClr val="bg1"/>
                </a:solidFill>
              </a:rPr>
              <a:t>, як правило, два </a:t>
            </a:r>
            <a:r>
              <a:rPr lang="ru-RU" sz="2000" dirty="0" err="1">
                <a:solidFill>
                  <a:schemeClr val="bg1"/>
                </a:solidFill>
              </a:rPr>
              <a:t>джерела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особистий</a:t>
            </a:r>
            <a:r>
              <a:rPr lang="ru-RU" sz="2000" dirty="0">
                <a:solidFill>
                  <a:schemeClr val="bg1"/>
                </a:solidFill>
              </a:rPr>
              <a:t> авторитет (члени </a:t>
            </a:r>
            <a:r>
              <a:rPr lang="ru-RU" sz="2000" dirty="0" err="1">
                <a:solidFill>
                  <a:schemeClr val="bg1"/>
                </a:solidFill>
              </a:rPr>
              <a:t>групи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визнають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лідера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завдяки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його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положенню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досвіду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майстерності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освіті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тощо</a:t>
            </a:r>
            <a:r>
              <a:rPr lang="ru-RU" sz="2000" dirty="0">
                <a:solidFill>
                  <a:schemeClr val="bg1"/>
                </a:solidFill>
              </a:rPr>
              <a:t>);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харизматичні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властивості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людяність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ввічливість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моральність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тощо</a:t>
            </a:r>
            <a:r>
              <a:rPr lang="ru-RU" sz="2000" dirty="0">
                <a:solidFill>
                  <a:schemeClr val="bg1"/>
                </a:solidFill>
              </a:rPr>
              <a:t>). </a:t>
            </a:r>
            <a:r>
              <a:rPr lang="ru-RU" sz="2000" dirty="0" err="1">
                <a:solidFill>
                  <a:schemeClr val="bg1"/>
                </a:solidFill>
              </a:rPr>
              <a:t>Лідерство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організації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проявляється</a:t>
            </a:r>
            <a:r>
              <a:rPr lang="ru-RU" sz="2000" dirty="0">
                <a:solidFill>
                  <a:schemeClr val="bg1"/>
                </a:solidFill>
              </a:rPr>
              <a:t> через </a:t>
            </a:r>
            <a:r>
              <a:rPr lang="ru-RU" sz="2000" dirty="0" err="1">
                <a:solidFill>
                  <a:schemeClr val="bg1"/>
                </a:solidFill>
              </a:rPr>
              <a:t>особливі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типи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взаємостосунків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20324"/>
            <a:ext cx="3746740" cy="256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58847"/>
            <a:ext cx="48965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Сутність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лідерства</a:t>
            </a:r>
            <a:r>
              <a:rPr lang="ru-RU" dirty="0">
                <a:solidFill>
                  <a:schemeClr val="bg1"/>
                </a:solidFill>
              </a:rPr>
              <a:t>, таким чином, </a:t>
            </a:r>
            <a:r>
              <a:rPr lang="ru-RU" dirty="0" err="1">
                <a:solidFill>
                  <a:schemeClr val="bg1"/>
                </a:solidFill>
              </a:rPr>
              <a:t>полягає</a:t>
            </a:r>
            <a:r>
              <a:rPr lang="ru-RU" dirty="0">
                <a:solidFill>
                  <a:schemeClr val="bg1"/>
                </a:solidFill>
              </a:rPr>
              <a:t> в тому,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послідовники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визнають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в тому </a:t>
            </a:r>
            <a:r>
              <a:rPr lang="ru-RU" dirty="0" err="1">
                <a:solidFill>
                  <a:schemeClr val="bg1"/>
                </a:solidFill>
              </a:rPr>
              <a:t>випадку</a:t>
            </a:r>
            <a:r>
              <a:rPr lang="ru-RU" dirty="0">
                <a:solidFill>
                  <a:schemeClr val="bg1"/>
                </a:solidFill>
              </a:rPr>
              <a:t>, коли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довів</a:t>
            </a:r>
            <a:r>
              <a:rPr lang="ru-RU" dirty="0">
                <a:solidFill>
                  <a:schemeClr val="bg1"/>
                </a:solidFill>
              </a:rPr>
              <a:t> свою </a:t>
            </a:r>
            <a:r>
              <a:rPr lang="ru-RU" dirty="0" err="1">
                <a:solidFill>
                  <a:schemeClr val="bg1"/>
                </a:solidFill>
              </a:rPr>
              <a:t>компетентність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цінність</a:t>
            </a:r>
            <a:r>
              <a:rPr lang="ru-RU" dirty="0">
                <a:solidFill>
                  <a:schemeClr val="bg1"/>
                </a:solidFill>
              </a:rPr>
              <a:t> для них. </a:t>
            </a:r>
            <a:r>
              <a:rPr lang="ru-RU" dirty="0" err="1">
                <a:solidFill>
                  <a:schemeClr val="bg1"/>
                </a:solidFill>
              </a:rPr>
              <a:t>Лідер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отримує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владу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послідовників</a:t>
            </a:r>
            <a:r>
              <a:rPr lang="ru-RU" dirty="0">
                <a:solidFill>
                  <a:schemeClr val="bg1"/>
                </a:solidFill>
              </a:rPr>
              <a:t> і для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підтримки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повинен </a:t>
            </a:r>
            <a:r>
              <a:rPr lang="ru-RU" dirty="0" err="1">
                <a:solidFill>
                  <a:schemeClr val="bg1"/>
                </a:solidFill>
              </a:rPr>
              <a:t>надавати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можливість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задовольняти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</a:t>
            </a:r>
            <a:r>
              <a:rPr lang="ru-RU" dirty="0">
                <a:solidFill>
                  <a:schemeClr val="bg1"/>
                </a:solidFill>
              </a:rPr>
              <a:t> потреби. У </a:t>
            </a:r>
            <a:r>
              <a:rPr lang="ru-RU" dirty="0" err="1">
                <a:solidFill>
                  <a:schemeClr val="bg1"/>
                </a:solidFill>
              </a:rPr>
              <a:t>відповідь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послідовники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задовольняють</a:t>
            </a:r>
            <a:r>
              <a:rPr lang="ru-RU" dirty="0">
                <a:solidFill>
                  <a:schemeClr val="bg1"/>
                </a:solidFill>
              </a:rPr>
              <a:t> потребу </a:t>
            </a:r>
            <a:r>
              <a:rPr lang="ru-RU" dirty="0" err="1">
                <a:solidFill>
                  <a:schemeClr val="bg1"/>
                </a:solidFill>
              </a:rPr>
              <a:t>лідера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владі</a:t>
            </a:r>
            <a:r>
              <a:rPr lang="ru-RU" dirty="0">
                <a:solidFill>
                  <a:schemeClr val="bg1"/>
                </a:solidFill>
              </a:rPr>
              <a:t> над ними і </a:t>
            </a:r>
            <a:r>
              <a:rPr lang="ru-RU" dirty="0" err="1">
                <a:solidFill>
                  <a:schemeClr val="bg1"/>
                </a:solidFill>
              </a:rPr>
              <a:t>надають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необхідну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підтримку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Ідеальним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варіантом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вважається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поєднання</a:t>
            </a:r>
            <a:r>
              <a:rPr lang="ru-RU" dirty="0">
                <a:solidFill>
                  <a:schemeClr val="bg1"/>
                </a:solidFill>
              </a:rPr>
              <a:t> формального і неформального </a:t>
            </a:r>
            <a:r>
              <a:rPr lang="ru-RU" dirty="0" err="1">
                <a:solidFill>
                  <a:schemeClr val="bg1"/>
                </a:solidFill>
              </a:rPr>
              <a:t>лідерства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тобто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офіційний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керівник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визнається</a:t>
            </a:r>
            <a:r>
              <a:rPr lang="ru-RU" dirty="0">
                <a:solidFill>
                  <a:schemeClr val="bg1"/>
                </a:solidFill>
              </a:rPr>
              <a:t> членами </a:t>
            </a:r>
            <a:r>
              <a:rPr lang="ru-RU" dirty="0" err="1">
                <a:solidFill>
                  <a:schemeClr val="bg1"/>
                </a:solidFill>
              </a:rPr>
              <a:t>групи</a:t>
            </a:r>
            <a:r>
              <a:rPr lang="ru-RU" dirty="0">
                <a:solidFill>
                  <a:schemeClr val="bg1"/>
                </a:solidFill>
              </a:rPr>
              <a:t> і як </a:t>
            </a:r>
            <a:r>
              <a:rPr lang="ru-RU" dirty="0" err="1">
                <a:solidFill>
                  <a:schemeClr val="bg1"/>
                </a:solidFill>
              </a:rPr>
              <a:t>лідер</a:t>
            </a:r>
            <a:r>
              <a:rPr lang="ru-RU" dirty="0">
                <a:solidFill>
                  <a:schemeClr val="bg1"/>
                </a:solidFill>
              </a:rPr>
              <a:t>. У </a:t>
            </a:r>
            <a:r>
              <a:rPr lang="ru-RU" dirty="0" err="1">
                <a:solidFill>
                  <a:schemeClr val="bg1"/>
                </a:solidFill>
              </a:rPr>
              <a:t>цьому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випадку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формальні</a:t>
            </a:r>
            <a:r>
              <a:rPr lang="ru-RU" dirty="0">
                <a:solidFill>
                  <a:schemeClr val="bg1"/>
                </a:solidFill>
              </a:rPr>
              <a:t> права </a:t>
            </a:r>
            <a:r>
              <a:rPr lang="ru-RU" dirty="0" err="1">
                <a:solidFill>
                  <a:schemeClr val="bg1"/>
                </a:solidFill>
              </a:rPr>
              <a:t>доповнюються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можливістю</a:t>
            </a:r>
            <a:r>
              <a:rPr lang="ru-RU" dirty="0">
                <a:solidFill>
                  <a:schemeClr val="bg1"/>
                </a:solidFill>
              </a:rPr>
              <a:t> неформального </a:t>
            </a:r>
            <a:r>
              <a:rPr lang="ru-RU" dirty="0" err="1">
                <a:solidFill>
                  <a:schemeClr val="bg1"/>
                </a:solidFill>
              </a:rPr>
              <a:t>впливу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групу</a:t>
            </a:r>
            <a:r>
              <a:rPr lang="ru-RU" dirty="0">
                <a:solidFill>
                  <a:schemeClr val="bg1"/>
                </a:solidFill>
              </a:rPr>
              <a:t>. У тих </a:t>
            </a:r>
            <a:r>
              <a:rPr lang="ru-RU" dirty="0" err="1">
                <a:solidFill>
                  <a:schemeClr val="bg1"/>
                </a:solidFill>
              </a:rPr>
              <a:t>випадках</a:t>
            </a:r>
            <a:r>
              <a:rPr lang="ru-RU" dirty="0">
                <a:solidFill>
                  <a:schemeClr val="bg1"/>
                </a:solidFill>
              </a:rPr>
              <a:t>, коли </a:t>
            </a:r>
            <a:r>
              <a:rPr lang="ru-RU" dirty="0" err="1">
                <a:solidFill>
                  <a:schemeClr val="bg1"/>
                </a:solidFill>
              </a:rPr>
              <a:t>керівник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лідер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збігаються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одній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особі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виникати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незадоволеність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роботою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збільшення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конфліктності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Відомо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багато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якостей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властивих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визнаному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лідерові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всі</a:t>
            </a:r>
            <a:r>
              <a:rPr lang="ru-RU" dirty="0">
                <a:solidFill>
                  <a:schemeClr val="bg1"/>
                </a:solidFill>
              </a:rPr>
              <a:t> вони </a:t>
            </a:r>
            <a:r>
              <a:rPr lang="ru-RU" dirty="0" err="1">
                <a:solidFill>
                  <a:schemeClr val="bg1"/>
                </a:solidFill>
              </a:rPr>
              <a:t>дуже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різні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42746"/>
            <a:ext cx="3168352" cy="457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132856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Далекоглядність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Лідерові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потрібно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вміти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визначати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цілі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пояснювати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зміст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іншим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0088"/>
            <a:ext cx="46196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2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48680"/>
            <a:ext cx="3438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Розважливість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важко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визначити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виміряти</a:t>
            </a:r>
            <a:r>
              <a:rPr lang="ru-RU" sz="2400" dirty="0">
                <a:solidFill>
                  <a:schemeClr val="bg1"/>
                </a:solidFill>
              </a:rPr>
              <a:t>, але вона </a:t>
            </a:r>
            <a:r>
              <a:rPr lang="ru-RU" sz="2400" dirty="0" err="1">
                <a:solidFill>
                  <a:schemeClr val="bg1"/>
                </a:solidFill>
              </a:rPr>
              <a:t>безсумнівно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властива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лише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визнаному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лідерові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4210048" cy="619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052736"/>
            <a:ext cx="2790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Уміння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об'єктивно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оцінити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якості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своїх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підлеглих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зробити</a:t>
            </a:r>
            <a:r>
              <a:rPr lang="ru-RU" sz="2400" dirty="0">
                <a:solidFill>
                  <a:schemeClr val="bg1"/>
                </a:solidFill>
              </a:rPr>
              <a:t> все, </a:t>
            </a:r>
            <a:r>
              <a:rPr lang="ru-RU" sz="2400" dirty="0" err="1">
                <a:solidFill>
                  <a:schemeClr val="bg1"/>
                </a:solidFill>
              </a:rPr>
              <a:t>щоб</a:t>
            </a:r>
            <a:r>
              <a:rPr lang="ru-RU" sz="2400" dirty="0">
                <a:solidFill>
                  <a:schemeClr val="bg1"/>
                </a:solidFill>
              </a:rPr>
              <a:t> вони могли в </a:t>
            </a:r>
            <a:r>
              <a:rPr lang="ru-RU" sz="2400" dirty="0" err="1">
                <a:solidFill>
                  <a:schemeClr val="bg1"/>
                </a:solidFill>
              </a:rPr>
              <a:t>повній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мірі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застосувати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спільній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справі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371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6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941</Words>
  <Application>Microsoft Office PowerPoint</Application>
  <PresentationFormat>Экран (4:3)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2014-03-12T15:46:03Z</dcterms:created>
  <dcterms:modified xsi:type="dcterms:W3CDTF">2014-03-19T15:45:54Z</dcterms:modified>
</cp:coreProperties>
</file>