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85" r:id="rId8"/>
    <p:sldId id="261" r:id="rId9"/>
    <p:sldId id="284" r:id="rId10"/>
    <p:sldId id="262" r:id="rId11"/>
    <p:sldId id="283" r:id="rId12"/>
    <p:sldId id="263" r:id="rId13"/>
    <p:sldId id="264" r:id="rId14"/>
    <p:sldId id="282" r:id="rId15"/>
    <p:sldId id="265" r:id="rId16"/>
    <p:sldId id="280" r:id="rId17"/>
    <p:sldId id="266" r:id="rId18"/>
    <p:sldId id="267" r:id="rId19"/>
    <p:sldId id="268" r:id="rId20"/>
    <p:sldId id="269" r:id="rId21"/>
    <p:sldId id="279" r:id="rId22"/>
    <p:sldId id="270" r:id="rId23"/>
    <p:sldId id="278" r:id="rId24"/>
    <p:sldId id="271" r:id="rId25"/>
    <p:sldId id="277" r:id="rId26"/>
    <p:sldId id="272" r:id="rId27"/>
    <p:sldId id="275" r:id="rId28"/>
    <p:sldId id="273" r:id="rId29"/>
    <p:sldId id="276" r:id="rId30"/>
    <p:sldId id="274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>
      <p:cViewPr varScale="1">
        <p:scale>
          <a:sx n="75" d="100"/>
          <a:sy n="75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437C48-54A9-485D-90D1-D8F8236EBD33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FB143D-1E02-4C20-817F-F7D1B9F021C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Сюрреалізм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Розма</a:t>
            </a:r>
            <a:r>
              <a:rPr lang="uk-UA" dirty="0" smtClean="0"/>
              <a:t>ї</a:t>
            </a:r>
            <a:r>
              <a:rPr lang="ru-RU" dirty="0" err="1" smtClean="0"/>
              <a:t>тий</a:t>
            </a:r>
            <a:r>
              <a:rPr lang="ru-RU" dirty="0" smtClean="0"/>
              <a:t> </a:t>
            </a:r>
            <a:r>
              <a:rPr lang="ru-RU" dirty="0" err="1" smtClean="0"/>
              <a:t>Дмитро</a:t>
            </a:r>
            <a:r>
              <a:rPr lang="ru-RU" dirty="0" smtClean="0"/>
              <a:t>, 9-Б </a:t>
            </a:r>
            <a:r>
              <a:rPr lang="ru-RU" dirty="0" err="1" smtClean="0"/>
              <a:t>клас</a:t>
            </a:r>
            <a:endParaRPr lang="uk-UA" dirty="0"/>
          </a:p>
        </p:txBody>
      </p:sp>
      <p:pic>
        <p:nvPicPr>
          <p:cNvPr id="23554" name="Picture 2" descr="http://i028.radikal.ru/0711/96/4ca382038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842071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Сюрреалізм коренився в символізмі і спочатку був схильний до впливу таких художників-символістів, як Гюстав Моро </a:t>
            </a:r>
            <a:r>
              <a:rPr lang="uk-UA" dirty="0" smtClean="0"/>
              <a:t>і</a:t>
            </a:r>
            <a:r>
              <a:rPr lang="uk-UA" dirty="0" smtClean="0"/>
              <a:t> </a:t>
            </a:r>
            <a:r>
              <a:rPr lang="uk-UA" dirty="0" err="1" smtClean="0"/>
              <a:t>Одилон</a:t>
            </a:r>
            <a:r>
              <a:rPr lang="uk-UA" dirty="0" smtClean="0"/>
              <a:t> </a:t>
            </a:r>
            <a:r>
              <a:rPr lang="uk-UA" dirty="0" err="1" smtClean="0"/>
              <a:t>Редон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6082" name="Picture 2" descr="Moreau, Gustave - Helene Glorifiee (end. Гюстав Мо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592288" cy="3363547"/>
          </a:xfrm>
          <a:prstGeom prst="roundRect">
            <a:avLst>
              <a:gd name="adj" fmla="val 2180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6086" name="Picture 6" descr="http://upload.wikimedia.org/wikipedia/commons/1/16/Redon_crying-spi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2493394" cy="3312368"/>
          </a:xfrm>
          <a:prstGeom prst="roundRect">
            <a:avLst>
              <a:gd name="adj" fmla="val 1842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Сюрреалісти виконували свої роботи без оглядки на раціональну естетику, використовуючи фантасмагоричні форми. Вони працювали з такими тематиками, як</a:t>
            </a:r>
            <a:r>
              <a:rPr lang="en-US" dirty="0" smtClean="0"/>
              <a:t> </a:t>
            </a:r>
            <a:r>
              <a:rPr lang="uk-UA" dirty="0" smtClean="0"/>
              <a:t>еротика, </a:t>
            </a:r>
            <a:r>
              <a:rPr lang="uk-UA" dirty="0" smtClean="0"/>
              <a:t>іронія</a:t>
            </a:r>
            <a:r>
              <a:rPr lang="uk-UA" dirty="0" smtClean="0"/>
              <a:t>,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магія</a:t>
            </a:r>
            <a:r>
              <a:rPr lang="uk-UA" dirty="0" smtClean="0"/>
              <a:t> і підсвідомість.</a:t>
            </a:r>
            <a:endParaRPr lang="uk-UA" dirty="0" smtClean="0"/>
          </a:p>
        </p:txBody>
      </p:sp>
      <p:pic>
        <p:nvPicPr>
          <p:cNvPr id="53254" name="Picture 6" descr="http://moole.ru/uploads/posts/2009-05/thumbs/1243195407_michael_parkes_dream_for_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240360" cy="2660231"/>
          </a:xfrm>
          <a:prstGeom prst="roundRect">
            <a:avLst>
              <a:gd name="adj" fmla="val 1085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3256" name="Picture 8" descr="http://www.darkgrot.ru/images/cult/photo3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1759179" cy="2420888"/>
          </a:xfrm>
          <a:prstGeom prst="roundRect">
            <a:avLst>
              <a:gd name="adj" fmla="val 1716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Нерідко сюрреалісти виконували свої роботи під впливом гіпнозу,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алкоголю</a:t>
            </a:r>
            <a:r>
              <a:rPr lang="uk-UA" dirty="0" smtClean="0"/>
              <a:t>, наркотиків або голоду, заради того, щоб досягти глибин свого підсвідомості. Вони проголошували неконтрольоване створення текстів - автоматичне письмо. Однією з технік сюрреалізму була, винайдена Вольфгангом </a:t>
            </a:r>
            <a:r>
              <a:rPr lang="uk-UA" dirty="0" err="1" smtClean="0"/>
              <a:t>Пааленом</a:t>
            </a:r>
            <a:r>
              <a:rPr lang="uk-UA" dirty="0" smtClean="0"/>
              <a:t> </a:t>
            </a:r>
            <a:r>
              <a:rPr lang="uk-UA" dirty="0" smtClean="0"/>
              <a:t>,</a:t>
            </a:r>
            <a:r>
              <a:rPr lang="en-US" dirty="0" smtClean="0"/>
              <a:t> </a:t>
            </a:r>
            <a:r>
              <a:rPr lang="uk-UA" dirty="0" err="1" smtClean="0"/>
              <a:t>фьюмаж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5058" name="Picture 2" descr="File:Antonio Muñiz - Untitl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24" y="476672"/>
            <a:ext cx="7620000" cy="5695950"/>
          </a:xfrm>
          <a:prstGeom prst="roundRect">
            <a:avLst>
              <a:gd name="adj" fmla="val 246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r>
              <a:rPr lang="uk-UA" dirty="0" smtClean="0"/>
              <a:t>Однак хаотичність образів часом поступалася місцем їх більшої продуманості, і </a:t>
            </a:r>
            <a:r>
              <a:rPr lang="uk-UA" i="1" dirty="0" err="1" smtClean="0"/>
              <a:t>сюрреальності</a:t>
            </a:r>
            <a:r>
              <a:rPr lang="uk-UA" dirty="0" smtClean="0"/>
              <a:t> ставала не просто самоціллю, але обдуманим методом висловлювання ідей, які прагнуть розірвати буденні уявлення (приклад тому - зрілі роботи класика сюрреалізму </a:t>
            </a:r>
            <a:r>
              <a:rPr lang="uk-UA" dirty="0" err="1" smtClean="0"/>
              <a:t>Рене</a:t>
            </a:r>
            <a:r>
              <a:rPr lang="uk-UA" dirty="0" smtClean="0"/>
              <a:t> </a:t>
            </a:r>
            <a:r>
              <a:rPr lang="uk-UA" dirty="0" err="1" smtClean="0"/>
              <a:t>Магрітта</a:t>
            </a:r>
            <a:r>
              <a:rPr lang="uk-UA" dirty="0" smtClean="0"/>
              <a:t>). </a:t>
            </a:r>
            <a:endParaRPr lang="uk-UA" dirty="0"/>
          </a:p>
        </p:txBody>
      </p:sp>
      <p:pic>
        <p:nvPicPr>
          <p:cNvPr id="44034" name="Picture 2" descr="http://www.podkat.ru/uploads/posts/2011-04/thumbs/1303219061_devorahsperber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77616" cy="5403380"/>
          </a:xfrm>
          <a:prstGeom prst="roundRect">
            <a:avLst>
              <a:gd name="adj" fmla="val 1183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Така ситуація добре видно в кінематографі, продовжив традиції сюрреалізму, що втратили з часом свіжість в живопису й літературі. Приклади - картини Луїса </a:t>
            </a:r>
            <a:r>
              <a:rPr lang="uk-UA" dirty="0" err="1" smtClean="0"/>
              <a:t>Бунюеля</a:t>
            </a:r>
            <a:r>
              <a:rPr lang="uk-UA" dirty="0" smtClean="0"/>
              <a:t>, </a:t>
            </a:r>
            <a:r>
              <a:rPr lang="uk-UA" dirty="0" smtClean="0"/>
              <a:t>Девіда </a:t>
            </a:r>
            <a:r>
              <a:rPr lang="uk-UA" dirty="0" err="1" smtClean="0"/>
              <a:t>Лінча</a:t>
            </a:r>
            <a:r>
              <a:rPr lang="uk-UA" dirty="0" smtClean="0"/>
              <a:t>,</a:t>
            </a:r>
            <a:r>
              <a:rPr lang="uk-UA" dirty="0" smtClean="0"/>
              <a:t> Яна </a:t>
            </a:r>
            <a:r>
              <a:rPr lang="uk-UA" dirty="0" err="1" smtClean="0"/>
              <a:t>Шванкмайера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4274" name="Picture 2" descr="http://ntropy.de/wp-content/uploads/2011/01/CHANGE_THE_FUCKIN_CHANNEL_FUCK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776864" cy="5180182"/>
          </a:xfrm>
          <a:prstGeom prst="roundRect">
            <a:avLst>
              <a:gd name="adj" fmla="val 1814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Історія сюрреалізму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/>
          </a:bodyPr>
          <a:lstStyle/>
          <a:p>
            <a:r>
              <a:rPr lang="uk-UA" dirty="0" smtClean="0"/>
              <a:t>Навесні 1917 Гійом Аполлінер придумав і вперше вжив термін </a:t>
            </a:r>
            <a:r>
              <a:rPr lang="uk-UA" i="1" dirty="0" smtClean="0"/>
              <a:t>"сюрреалізм"</a:t>
            </a:r>
            <a:r>
              <a:rPr lang="uk-UA" dirty="0" smtClean="0"/>
              <a:t> у своєму маніфесті </a:t>
            </a:r>
            <a:r>
              <a:rPr lang="uk-UA" b="1" i="1" dirty="0" smtClean="0"/>
              <a:t>"Новий дух",</a:t>
            </a:r>
            <a:r>
              <a:rPr lang="uk-UA" dirty="0" smtClean="0"/>
              <a:t> написаному до скандально гучній балету " Парад". </a:t>
            </a:r>
            <a:endParaRPr lang="uk-UA" dirty="0"/>
          </a:p>
        </p:txBody>
      </p:sp>
      <p:pic>
        <p:nvPicPr>
          <p:cNvPr id="43010" name="Picture 2" descr="http://www.nuveforum.net/attachments/6779d1219916857-guillaume_apollinaire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3819525" cy="5353051"/>
          </a:xfrm>
          <a:prstGeom prst="roundRect">
            <a:avLst>
              <a:gd name="adj" fmla="val 178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Цей балет був спільною роботою композитора </a:t>
            </a:r>
            <a:r>
              <a:rPr lang="uk-UA" dirty="0" err="1" smtClean="0"/>
              <a:t>Еріка</a:t>
            </a:r>
            <a:r>
              <a:rPr lang="uk-UA" dirty="0" smtClean="0"/>
              <a:t> </a:t>
            </a:r>
            <a:r>
              <a:rPr lang="uk-UA" dirty="0" err="1" smtClean="0"/>
              <a:t>Саті</a:t>
            </a:r>
            <a:r>
              <a:rPr lang="uk-UA" dirty="0" smtClean="0"/>
              <a:t>, художника </a:t>
            </a:r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Пікассо</a:t>
            </a:r>
            <a:r>
              <a:rPr lang="uk-UA" dirty="0" smtClean="0"/>
              <a:t>, сценариста Жана Кокто, і балетмейстера Леоніда </a:t>
            </a:r>
            <a:r>
              <a:rPr lang="uk-UA" dirty="0" err="1" smtClean="0"/>
              <a:t>Мясіна</a:t>
            </a:r>
            <a:r>
              <a:rPr lang="uk-UA" dirty="0" smtClean="0"/>
              <a:t> : "У цьому новому союзі нині створюються декорації та костюми, з одного боку, і хореографія - </a:t>
            </a:r>
            <a:r>
              <a:rPr lang="en-US" dirty="0" smtClean="0"/>
              <a:t>c </a:t>
            </a:r>
            <a:r>
              <a:rPr lang="uk-UA" dirty="0" smtClean="0"/>
              <a:t>інший, і ніяких фіктивних накладень не відбувається.</a:t>
            </a:r>
            <a:endParaRPr lang="uk-UA" dirty="0"/>
          </a:p>
        </p:txBody>
      </p:sp>
      <p:pic>
        <p:nvPicPr>
          <p:cNvPr id="56322" name="Picture 2" descr="http://home.mnet-online.de/haenel/Fotos_Presse/Parade/Bilder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70467" cy="5073006"/>
          </a:xfrm>
          <a:prstGeom prst="roundRect">
            <a:avLst>
              <a:gd name="adj" fmla="val 2896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Gedicht</a:t>
            </a:r>
            <a:r>
              <a:rPr lang="en-US" b="0" dirty="0" smtClean="0"/>
              <a:t> </a:t>
            </a:r>
            <a:r>
              <a:rPr lang="en-US" b="0" dirty="0" err="1" smtClean="0"/>
              <a:t>aus</a:t>
            </a:r>
            <a:r>
              <a:rPr lang="en-US" b="0" dirty="0" smtClean="0"/>
              <a:t> den </a:t>
            </a:r>
            <a:r>
              <a:rPr lang="en-US" b="0" i="1" dirty="0" err="1" smtClean="0"/>
              <a:t>Calligrammes</a:t>
            </a:r>
            <a:endParaRPr lang="uk-UA" dirty="0"/>
          </a:p>
        </p:txBody>
      </p:sp>
      <p:pic>
        <p:nvPicPr>
          <p:cNvPr id="7" name="Picture 2" descr="http://znaimo.com.ua/images/rubase_1_1968659141_15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724275" cy="46892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 smtClean="0"/>
              <a:t>"Це не трубка" </a:t>
            </a:r>
            <a:r>
              <a:rPr lang="uk-UA" b="0" dirty="0" err="1" smtClean="0"/>
              <a:t>Магрітта</a:t>
            </a:r>
            <a:r>
              <a:rPr lang="uk-UA" b="0" dirty="0" smtClean="0"/>
              <a:t>.</a:t>
            </a:r>
            <a:endParaRPr lang="uk-UA" dirty="0"/>
          </a:p>
        </p:txBody>
      </p:sp>
      <p:pic>
        <p:nvPicPr>
          <p:cNvPr id="5" name="Picture 2" descr="http://znaimo.com.ua/images/rubase_1_1968686247_8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766469" cy="4455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Хоча центром </a:t>
            </a:r>
            <a:r>
              <a:rPr lang="uk-UA" b="1" dirty="0" smtClean="0"/>
              <a:t>сюрреалізму</a:t>
            </a:r>
            <a:r>
              <a:rPr lang="uk-UA" dirty="0" smtClean="0"/>
              <a:t> був Париж, з 1920 по 60-і роки він поширився по всій Європі, Північній та Південній Америці (включаючи країни Карибського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басейну</a:t>
            </a:r>
            <a:r>
              <a:rPr lang="uk-UA" dirty="0" smtClean="0"/>
              <a:t>), за Африці,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Азії</a:t>
            </a:r>
            <a:r>
              <a:rPr lang="uk-UA" dirty="0" smtClean="0"/>
              <a:t>, а в 80-х роках 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 </a:t>
            </a:r>
            <a:r>
              <a:rPr lang="uk-UA" dirty="0" smtClean="0"/>
              <a:t>Австралії.</a:t>
            </a:r>
            <a:endParaRPr lang="uk-UA" dirty="0"/>
          </a:p>
        </p:txBody>
      </p:sp>
      <p:pic>
        <p:nvPicPr>
          <p:cNvPr id="68612" name="Picture 4" descr="http://mediasubs.ru/group/uploads/ra/rabota-i-hobbi-dlya-milyih-zhenschin/image2/FkYzItZ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2880320" cy="3456384"/>
          </a:xfrm>
          <a:prstGeom prst="roundRect">
            <a:avLst>
              <a:gd name="adj" fmla="val 2400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hlinkClick r:id="rId2" action="ppaction://hlinksldjump"/>
              </a:rPr>
              <a:t>Введення</a:t>
            </a:r>
            <a:r>
              <a:rPr lang="uk-UA" dirty="0" smtClean="0"/>
              <a:t> 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Загальна </a:t>
            </a:r>
            <a:r>
              <a:rPr lang="uk-UA" dirty="0" smtClean="0"/>
              <a:t>характеристика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Історія </a:t>
            </a:r>
            <a:r>
              <a:rPr lang="uk-UA" dirty="0" smtClean="0"/>
              <a:t>сюрреалізму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Спадкоємці </a:t>
            </a:r>
            <a:r>
              <a:rPr lang="uk-UA" dirty="0" smtClean="0"/>
              <a:t>сюрреалізму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Сучасний </a:t>
            </a:r>
            <a:r>
              <a:rPr lang="uk-UA" dirty="0" smtClean="0"/>
              <a:t>сюрреалізм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  <p:pic>
        <p:nvPicPr>
          <p:cNvPr id="40962" name="Picture 2" descr="http://img0.liveinternet.ru/images/attach/c/4/80/386/80386236_Jim_Warren_Beauty_of_the_F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4968552" cy="3269720"/>
          </a:xfrm>
          <a:prstGeom prst="roundRect">
            <a:avLst>
              <a:gd name="adj" fmla="val 3952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r>
              <a:rPr lang="uk-UA" dirty="0" smtClean="0"/>
              <a:t>Найбільш значним внеском у Золотий вік сюрреалізму є перший Маніфест сюрреалізму 1924 року, створений Андре </a:t>
            </a:r>
            <a:r>
              <a:rPr lang="uk-UA" dirty="0" err="1" smtClean="0"/>
              <a:t>Бретоном</a:t>
            </a:r>
            <a:r>
              <a:rPr lang="uk-UA" dirty="0" smtClean="0"/>
              <a:t>. П'ятьма роками раніше </a:t>
            </a:r>
            <a:r>
              <a:rPr lang="uk-UA" dirty="0" err="1" smtClean="0"/>
              <a:t>Бретон</a:t>
            </a:r>
            <a:r>
              <a:rPr lang="uk-UA" dirty="0" smtClean="0"/>
              <a:t> і Філіп Супо написали перший "автоматичний" текст, книгу "Магнітні поля". </a:t>
            </a:r>
            <a:endParaRPr lang="uk-UA" dirty="0"/>
          </a:p>
        </p:txBody>
      </p:sp>
      <p:pic>
        <p:nvPicPr>
          <p:cNvPr id="67586" name="Picture 2" descr="http://cdn.dipity.com/uploads/events/79454d34ce0f68c624988d3ad0e314ff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411459" cy="4753347"/>
          </a:xfrm>
          <a:prstGeom prst="roundRect">
            <a:avLst>
              <a:gd name="adj" fmla="val 21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 грудня 1924 року почалося видання </a:t>
            </a:r>
            <a:r>
              <a:rPr lang="uk-UA" dirty="0" smtClean="0"/>
              <a:t>"Сюрреалістична революція" під </a:t>
            </a:r>
            <a:r>
              <a:rPr lang="uk-UA" dirty="0" smtClean="0"/>
              <a:t>редакцією </a:t>
            </a:r>
            <a:r>
              <a:rPr lang="uk-UA" dirty="0" err="1" smtClean="0"/>
              <a:t>П'єра</a:t>
            </a:r>
            <a:r>
              <a:rPr lang="uk-UA" dirty="0" smtClean="0"/>
              <a:t> </a:t>
            </a:r>
            <a:r>
              <a:rPr lang="uk-UA" dirty="0" err="1" smtClean="0"/>
              <a:t>Навіля</a:t>
            </a:r>
            <a:r>
              <a:rPr lang="uk-UA" dirty="0" smtClean="0"/>
              <a:t>, </a:t>
            </a:r>
            <a:r>
              <a:rPr lang="uk-UA" dirty="0" err="1" smtClean="0"/>
              <a:t>Бенжамен</a:t>
            </a:r>
            <a:r>
              <a:rPr lang="uk-UA" dirty="0" smtClean="0"/>
              <a:t> Пере і, пізніше, </a:t>
            </a:r>
            <a:r>
              <a:rPr lang="uk-UA" dirty="0" err="1" smtClean="0"/>
              <a:t>Бретона</a:t>
            </a:r>
            <a:r>
              <a:rPr lang="uk-UA" dirty="0" smtClean="0"/>
              <a:t>. Крім того, у Парижі розпочав роботу Бюро сюрреалістичних досліджень.</a:t>
            </a:r>
            <a:endParaRPr lang="uk-UA" dirty="0"/>
          </a:p>
        </p:txBody>
      </p:sp>
      <p:pic>
        <p:nvPicPr>
          <p:cNvPr id="57346" name="Picture 2" descr="http://www.e-reading.by/illustrations/1022/1022403-i_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752528" cy="6310591"/>
          </a:xfrm>
          <a:prstGeom prst="roundRect">
            <a:avLst>
              <a:gd name="adj" fmla="val 1245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r>
              <a:rPr lang="uk-UA" dirty="0" smtClean="0"/>
              <a:t>В 1926 Луї Арагон написав книгу "Паризький селянин". Багато хто з популярних художників в Парижі в 20-е і 30-і роки були сюрреалістами, у тому числі </a:t>
            </a:r>
            <a:r>
              <a:rPr lang="uk-UA" dirty="0" err="1" smtClean="0"/>
              <a:t>Рене</a:t>
            </a:r>
            <a:r>
              <a:rPr lang="uk-UA" dirty="0" smtClean="0"/>
              <a:t> Магрітт, Макс Ернст, Сальвадор Далі, Альберто </a:t>
            </a:r>
            <a:r>
              <a:rPr lang="uk-UA" dirty="0" err="1" smtClean="0"/>
              <a:t>Джакометті</a:t>
            </a:r>
            <a:r>
              <a:rPr lang="uk-UA" dirty="0" smtClean="0"/>
              <a:t>, Валентина Гюго, </a:t>
            </a:r>
            <a:r>
              <a:rPr lang="uk-UA" dirty="0" err="1" smtClean="0"/>
              <a:t>Мерет</a:t>
            </a:r>
            <a:r>
              <a:rPr lang="uk-UA" dirty="0" smtClean="0"/>
              <a:t> </a:t>
            </a:r>
            <a:r>
              <a:rPr lang="uk-UA" dirty="0" err="1" smtClean="0"/>
              <a:t>Оппенгейм</a:t>
            </a:r>
            <a:r>
              <a:rPr lang="uk-UA" dirty="0" smtClean="0"/>
              <a:t>, Ман Рей, </a:t>
            </a:r>
            <a:r>
              <a:rPr lang="uk-UA" dirty="0" err="1" smtClean="0"/>
              <a:t>Туай</a:t>
            </a:r>
            <a:r>
              <a:rPr lang="uk-UA" dirty="0" smtClean="0"/>
              <a:t>, </a:t>
            </a:r>
            <a:r>
              <a:rPr lang="uk-UA" dirty="0" err="1" smtClean="0"/>
              <a:t>Ів</a:t>
            </a:r>
            <a:r>
              <a:rPr lang="uk-UA" dirty="0" smtClean="0"/>
              <a:t> </a:t>
            </a:r>
            <a:r>
              <a:rPr lang="uk-UA" dirty="0" err="1" smtClean="0"/>
              <a:t>Тангі</a:t>
            </a:r>
            <a:r>
              <a:rPr lang="uk-UA" dirty="0" smtClean="0"/>
              <a:t>, Віктор </a:t>
            </a:r>
            <a:r>
              <a:rPr lang="uk-UA" dirty="0" err="1" smtClean="0"/>
              <a:t>Браунер</a:t>
            </a:r>
            <a:r>
              <a:rPr lang="uk-UA" dirty="0" smtClean="0"/>
              <a:t>, </a:t>
            </a:r>
            <a:r>
              <a:rPr lang="uk-UA" dirty="0" err="1" smtClean="0"/>
              <a:t>Роберто</a:t>
            </a:r>
            <a:r>
              <a:rPr lang="uk-UA" dirty="0" smtClean="0"/>
              <a:t> </a:t>
            </a:r>
            <a:r>
              <a:rPr lang="uk-UA" dirty="0" err="1" smtClean="0"/>
              <a:t>Матта</a:t>
            </a:r>
            <a:r>
              <a:rPr lang="uk-UA" dirty="0" smtClean="0"/>
              <a:t> і багато інших. </a:t>
            </a:r>
            <a:endParaRPr lang="uk-UA" dirty="0"/>
          </a:p>
        </p:txBody>
      </p:sp>
      <p:pic>
        <p:nvPicPr>
          <p:cNvPr id="66562" name="Picture 2" descr="http://www.e5.ru/image/big/54/49/le-paysan-de-paris-folio-aragon-parijskiy-krestyanin_5184954.jpg"/>
          <p:cNvPicPr>
            <a:picLocks noChangeAspect="1" noChangeArrowheads="1"/>
          </p:cNvPicPr>
          <p:nvPr/>
        </p:nvPicPr>
        <p:blipFill>
          <a:blip r:embed="rId2" cstate="print"/>
          <a:srcRect l="19632" r="20070"/>
          <a:stretch>
            <a:fillRect/>
          </a:stretch>
        </p:blipFill>
        <p:spPr bwMode="auto">
          <a:xfrm>
            <a:off x="2915816" y="620688"/>
            <a:ext cx="3096344" cy="5135092"/>
          </a:xfrm>
          <a:prstGeom prst="roundRect">
            <a:avLst>
              <a:gd name="adj" fmla="val 1483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Хоча </a:t>
            </a:r>
            <a:r>
              <a:rPr lang="uk-UA" dirty="0" err="1" smtClean="0"/>
              <a:t>Бретон</a:t>
            </a:r>
            <a:r>
              <a:rPr lang="uk-UA" dirty="0" smtClean="0"/>
              <a:t> щиро захоплюється </a:t>
            </a:r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Пікассо</a:t>
            </a:r>
            <a:r>
              <a:rPr lang="uk-UA" dirty="0" smtClean="0"/>
              <a:t> і Марселем </a:t>
            </a:r>
            <a:r>
              <a:rPr lang="uk-UA" dirty="0" err="1" smtClean="0"/>
              <a:t>Дюшаном</a:t>
            </a:r>
            <a:r>
              <a:rPr lang="uk-UA" dirty="0" smtClean="0"/>
              <a:t> і закликає їх приєднатися до руху, вони тримаються від сюрреалістів на деякій відстані, хоча і не уникають їх впливу.</a:t>
            </a:r>
            <a:endParaRPr lang="uk-UA" dirty="0"/>
          </a:p>
        </p:txBody>
      </p:sp>
      <p:pic>
        <p:nvPicPr>
          <p:cNvPr id="7" name="Picture 2" descr="http://f1.live4fun.ru/pictures/img_4441648_10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751" y="530225"/>
            <a:ext cx="3613448" cy="43894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Спадкоємці </a:t>
            </a:r>
            <a:r>
              <a:rPr lang="uk-UA" dirty="0" smtClean="0"/>
              <a:t>сюрреалізму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Сальвадор Далі, Арно </a:t>
            </a:r>
            <a:r>
              <a:rPr lang="uk-UA" dirty="0" err="1" smtClean="0"/>
              <a:t>Брекер</a:t>
            </a:r>
            <a:r>
              <a:rPr lang="uk-UA" dirty="0" smtClean="0"/>
              <a:t> і Ернст Фукс складали "Золотий трикутник", і всі троє були членами Ордена Олександра Великого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65538" name="Picture 2" descr="http://im7-tub-ua.yandex.net/i?id=315632941-1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2492896"/>
            <a:ext cx="3786961" cy="2868910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Якось Далі сказав: "Сюрреалізм - це я!", А також призначив Ернста </a:t>
            </a:r>
            <a:r>
              <a:rPr lang="uk-UA" dirty="0" err="1" smtClean="0"/>
              <a:t>Фукса</a:t>
            </a:r>
            <a:r>
              <a:rPr lang="uk-UA" dirty="0" smtClean="0"/>
              <a:t> своїм "наступником на Землі", тим самим неформально передавши лінію наступності фантастичного реалізму й рухи виникаючою від нього, таким як, наприклад, </a:t>
            </a:r>
            <a:r>
              <a:rPr lang="uk-UA" dirty="0" err="1" smtClean="0"/>
              <a:t>Віженарі</a:t>
            </a:r>
            <a:r>
              <a:rPr lang="uk-UA" dirty="0" smtClean="0"/>
              <a:t> </a:t>
            </a:r>
            <a:r>
              <a:rPr lang="uk-UA" dirty="0" err="1" smtClean="0"/>
              <a:t>арт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9394" name="Picture 2" descr="http://img1.liveinternet.ru/images/attach/c/2/65/835/65835474_1288176971_j21932_1216392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715000" cy="4038601"/>
          </a:xfrm>
          <a:prstGeom prst="roundRect">
            <a:avLst>
              <a:gd name="adj" fmla="val 1643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Сучасний </a:t>
            </a:r>
            <a:r>
              <a:rPr lang="uk-UA" dirty="0" smtClean="0"/>
              <a:t>сюрреалізм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комерціалізувалося</a:t>
            </a:r>
            <a:r>
              <a:rPr lang="ru-RU" dirty="0" smtClean="0"/>
              <a:t>. </a:t>
            </a:r>
            <a:r>
              <a:rPr lang="ru-RU" dirty="0" err="1" smtClean="0"/>
              <a:t>Продовжуючи</a:t>
            </a:r>
            <a:r>
              <a:rPr lang="ru-RU" dirty="0" smtClean="0"/>
              <a:t> </a:t>
            </a:r>
            <a:r>
              <a:rPr lang="ru-RU" dirty="0" err="1" smtClean="0"/>
              <a:t>традицію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Тангі</a:t>
            </a:r>
            <a:r>
              <a:rPr lang="ru-RU" dirty="0" smtClean="0"/>
              <a:t>, </a:t>
            </a:r>
            <a:r>
              <a:rPr lang="ru-RU" dirty="0" err="1" smtClean="0"/>
              <a:t>Дельво</a:t>
            </a:r>
            <a:r>
              <a:rPr lang="ru-RU" dirty="0" smtClean="0"/>
              <a:t>, </a:t>
            </a:r>
            <a:r>
              <a:rPr lang="ru-RU" dirty="0" err="1" smtClean="0"/>
              <a:t>Ернста</a:t>
            </a:r>
            <a:r>
              <a:rPr lang="ru-RU" dirty="0" smtClean="0"/>
              <a:t>, художники </a:t>
            </a:r>
            <a:r>
              <a:rPr lang="ru-RU" dirty="0" err="1" smtClean="0"/>
              <a:t>запозичили</a:t>
            </a:r>
            <a:r>
              <a:rPr lang="ru-RU" dirty="0" smtClean="0"/>
              <a:t> у них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зовнішню</a:t>
            </a:r>
            <a:r>
              <a:rPr lang="ru-RU" dirty="0" smtClean="0"/>
              <a:t> сторону напрямки - </a:t>
            </a:r>
            <a:r>
              <a:rPr lang="ru-RU" dirty="0" err="1" smtClean="0"/>
              <a:t>фантасмагоричность</a:t>
            </a:r>
            <a:r>
              <a:rPr lang="ru-RU" dirty="0" smtClean="0"/>
              <a:t> сюжету. </a:t>
            </a:r>
            <a:endParaRPr lang="uk-UA" dirty="0"/>
          </a:p>
        </p:txBody>
      </p:sp>
      <p:pic>
        <p:nvPicPr>
          <p:cNvPr id="64514" name="Picture 2" descr="http://s47.radikal.ru/i118/1202/6a/6022c1f4d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040560" cy="6334636"/>
          </a:xfrm>
          <a:prstGeom prst="roundRect">
            <a:avLst>
              <a:gd name="adj" fmla="val 2307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Глибинно-психологічна</a:t>
            </a:r>
            <a:r>
              <a:rPr lang="ru-RU" dirty="0" smtClean="0"/>
              <a:t> сторона </a:t>
            </a:r>
            <a:r>
              <a:rPr lang="ru-RU" dirty="0" err="1" smtClean="0"/>
              <a:t>сюрреалізму</a:t>
            </a:r>
            <a:r>
              <a:rPr lang="ru-RU" dirty="0" smtClean="0"/>
              <a:t>, </a:t>
            </a:r>
            <a:r>
              <a:rPr lang="ru-RU" dirty="0" err="1" smtClean="0"/>
              <a:t>експресія</a:t>
            </a:r>
            <a:r>
              <a:rPr lang="ru-RU" dirty="0" smtClean="0"/>
              <a:t>, </a:t>
            </a:r>
            <a:r>
              <a:rPr lang="ru-RU" dirty="0" err="1" smtClean="0"/>
              <a:t>вираз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несвідомих</a:t>
            </a:r>
            <a:r>
              <a:rPr lang="ru-RU" dirty="0" smtClean="0"/>
              <a:t> </a:t>
            </a:r>
            <a:r>
              <a:rPr lang="ru-RU" dirty="0" err="1" smtClean="0"/>
              <a:t>фантазій</a:t>
            </a:r>
            <a:r>
              <a:rPr lang="ru-RU" dirty="0" smtClean="0"/>
              <a:t>, </a:t>
            </a:r>
            <a:r>
              <a:rPr lang="ru-RU" dirty="0" err="1" smtClean="0"/>
              <a:t>сексуальних</a:t>
            </a:r>
            <a:r>
              <a:rPr lang="ru-RU" dirty="0" smtClean="0"/>
              <a:t> </a:t>
            </a:r>
            <a:r>
              <a:rPr lang="ru-RU" dirty="0" err="1" smtClean="0"/>
              <a:t>страхів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, передача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іносказань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, </a:t>
            </a:r>
            <a:r>
              <a:rPr lang="ru-RU" dirty="0" err="1" smtClean="0"/>
              <a:t>особистого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-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аспект,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вважався</a:t>
            </a:r>
            <a:r>
              <a:rPr lang="ru-RU" dirty="0" smtClean="0"/>
              <a:t> в 1920-30-х </a:t>
            </a:r>
            <a:r>
              <a:rPr lang="ru-RU" dirty="0" err="1" smtClean="0"/>
              <a:t>рр</a:t>
            </a:r>
            <a:r>
              <a:rPr lang="ru-RU" dirty="0" smtClean="0"/>
              <a:t>.. </a:t>
            </a:r>
            <a:r>
              <a:rPr lang="ru-RU" dirty="0" err="1" smtClean="0"/>
              <a:t>титульним</a:t>
            </a:r>
            <a:r>
              <a:rPr lang="ru-RU" dirty="0" smtClean="0"/>
              <a:t>, </a:t>
            </a:r>
            <a:r>
              <a:rPr lang="ru-RU" dirty="0" err="1" smtClean="0"/>
              <a:t>визначальною</a:t>
            </a:r>
            <a:r>
              <a:rPr lang="ru-RU" dirty="0" smtClean="0"/>
              <a:t> </a:t>
            </a:r>
            <a:r>
              <a:rPr lang="ru-RU" dirty="0" err="1" smtClean="0"/>
              <a:t>якістю</a:t>
            </a:r>
            <a:r>
              <a:rPr lang="ru-RU" dirty="0" smtClean="0"/>
              <a:t> </a:t>
            </a:r>
            <a:r>
              <a:rPr lang="ru-RU" dirty="0" err="1" smtClean="0"/>
              <a:t>сюрреалізму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ігнорується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1442" name="Picture 2" descr="http://i022.radikal.ru/0711/8d/5ad91694f9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096000" cy="5057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r>
              <a:rPr lang="ru-RU" dirty="0" smtClean="0"/>
              <a:t>Джим Уоррен </a:t>
            </a:r>
            <a:r>
              <a:rPr lang="ru-RU" dirty="0" err="1" smtClean="0"/>
              <a:t>наповнює</a:t>
            </a:r>
            <a:r>
              <a:rPr lang="ru-RU" dirty="0" smtClean="0"/>
              <a:t> полотна </a:t>
            </a:r>
            <a:r>
              <a:rPr lang="ru-RU" dirty="0" err="1" smtClean="0"/>
              <a:t>барвистими</a:t>
            </a:r>
            <a:r>
              <a:rPr lang="ru-RU" dirty="0" smtClean="0"/>
              <a:t>, </a:t>
            </a:r>
            <a:r>
              <a:rPr lang="ru-RU" dirty="0" err="1" smtClean="0"/>
              <a:t>життєствердними</a:t>
            </a:r>
            <a:r>
              <a:rPr lang="ru-RU" dirty="0" smtClean="0"/>
              <a:t> сюжетами, </a:t>
            </a:r>
            <a:r>
              <a:rPr lang="ru-RU" dirty="0" err="1" smtClean="0"/>
              <a:t>вважаючи</a:t>
            </a:r>
            <a:r>
              <a:rPr lang="ru-RU" dirty="0" smtClean="0"/>
              <a:t> головною метою </a:t>
            </a:r>
            <a:r>
              <a:rPr lang="ru-RU" dirty="0" err="1" smtClean="0"/>
              <a:t>підняти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 кожного </a:t>
            </a:r>
            <a:r>
              <a:rPr lang="ru-RU" dirty="0" err="1" smtClean="0"/>
              <a:t>окремого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, </a:t>
            </a:r>
            <a:r>
              <a:rPr lang="ru-RU" dirty="0" err="1" smtClean="0"/>
              <a:t>вселити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благоговіння</a:t>
            </a:r>
            <a:r>
              <a:rPr lang="ru-RU" dirty="0" smtClean="0"/>
              <a:t> перед природою. </a:t>
            </a:r>
            <a:endParaRPr lang="uk-UA" dirty="0"/>
          </a:p>
        </p:txBody>
      </p:sp>
      <p:pic>
        <p:nvPicPr>
          <p:cNvPr id="63490" name="Picture 2" descr="http://www.intaliadv.ru/sites/intaliadv.ru/files/abstrakciya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715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Зубової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"</a:t>
            </a:r>
            <a:r>
              <a:rPr lang="ru-RU" dirty="0" err="1" smtClean="0"/>
              <a:t>теплі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холодні</a:t>
            </a:r>
            <a:r>
              <a:rPr lang="ru-RU" dirty="0" smtClean="0"/>
              <a:t>": вона </a:t>
            </a:r>
            <a:r>
              <a:rPr lang="ru-RU" dirty="0" err="1" smtClean="0"/>
              <a:t>насичує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то </a:t>
            </a:r>
            <a:r>
              <a:rPr lang="ru-RU" dirty="0" err="1" smtClean="0"/>
              <a:t>приємними</a:t>
            </a:r>
            <a:r>
              <a:rPr lang="ru-RU" dirty="0" smtClean="0"/>
              <a:t>, </a:t>
            </a:r>
            <a:r>
              <a:rPr lang="ru-RU" dirty="0" err="1" smtClean="0"/>
              <a:t>ласкавими</a:t>
            </a:r>
            <a:r>
              <a:rPr lang="ru-RU" dirty="0" smtClean="0"/>
              <a:t> </a:t>
            </a:r>
            <a:r>
              <a:rPr lang="ru-RU" dirty="0" err="1" smtClean="0"/>
              <a:t>квітами</a:t>
            </a:r>
            <a:r>
              <a:rPr lang="ru-RU" dirty="0" smtClean="0"/>
              <a:t> заходу </a:t>
            </a:r>
            <a:r>
              <a:rPr lang="ru-RU" dirty="0" err="1" smtClean="0"/>
              <a:t>і</a:t>
            </a:r>
            <a:r>
              <a:rPr lang="ru-RU" dirty="0" smtClean="0"/>
              <a:t> золотистого моря, то </a:t>
            </a:r>
            <a:r>
              <a:rPr lang="ru-RU" dirty="0" err="1" smtClean="0"/>
              <a:t>прохолодними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ранку.</a:t>
            </a:r>
            <a:endParaRPr lang="uk-UA" dirty="0"/>
          </a:p>
        </p:txBody>
      </p:sp>
      <p:pic>
        <p:nvPicPr>
          <p:cNvPr id="60418" name="Picture 2" descr="http://img0.liveinternet.ru/images/attach/c/6/90/7/90007218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667500" cy="4467226"/>
          </a:xfrm>
          <a:prstGeom prst="roundRect">
            <a:avLst>
              <a:gd name="adj" fmla="val 1440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3672408"/>
          </a:xfrm>
        </p:spPr>
        <p:txBody>
          <a:bodyPr>
            <a:normAutofit/>
          </a:bodyPr>
          <a:lstStyle/>
          <a:p>
            <a:r>
              <a:rPr lang="uk-UA" b="1" dirty="0" smtClean="0"/>
              <a:t>Сюрреалізм</a:t>
            </a:r>
            <a:r>
              <a:rPr lang="uk-UA" dirty="0" smtClean="0"/>
              <a:t> </a:t>
            </a:r>
            <a:r>
              <a:rPr lang="uk-UA" dirty="0" smtClean="0"/>
              <a:t>- напрям у мистецтві, який сформувався на початок 1920 року у Франції. Відрізняється використанням алюзій і парадоксальних поєднань форм.</a:t>
            </a: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uk-UA" dirty="0" smtClean="0"/>
              <a:t>Введення</a:t>
            </a:r>
            <a:endParaRPr lang="uk-UA" dirty="0"/>
          </a:p>
        </p:txBody>
      </p:sp>
      <p:pic>
        <p:nvPicPr>
          <p:cNvPr id="39940" name="Picture 4" descr="http://dreamworlds.ru/uploads/posts/2010-03/1269706012_limbuk_b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5616624" cy="3524432"/>
          </a:xfrm>
          <a:prstGeom prst="roundRect">
            <a:avLst>
              <a:gd name="adj" fmla="val 3414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Деякі</a:t>
            </a:r>
            <a:r>
              <a:rPr lang="ru-RU" dirty="0" smtClean="0"/>
              <a:t> полотна </a:t>
            </a:r>
            <a:r>
              <a:rPr lang="ru-RU" dirty="0" err="1" smtClean="0"/>
              <a:t>поєднують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тепло </a:t>
            </a:r>
            <a:r>
              <a:rPr lang="ru-RU" dirty="0" err="1" smtClean="0"/>
              <a:t>і</a:t>
            </a:r>
            <a:r>
              <a:rPr lang="ru-RU" dirty="0" smtClean="0"/>
              <a:t> холод.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немов</a:t>
            </a:r>
            <a:r>
              <a:rPr lang="ru-RU" dirty="0" smtClean="0"/>
              <a:t> </a:t>
            </a:r>
            <a:r>
              <a:rPr lang="ru-RU" dirty="0" err="1" smtClean="0"/>
              <a:t>спонукають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 просто </a:t>
            </a:r>
            <a:r>
              <a:rPr lang="ru-RU" dirty="0" err="1" smtClean="0"/>
              <a:t>милуватися</a:t>
            </a:r>
            <a:r>
              <a:rPr lang="ru-RU" dirty="0" smtClean="0"/>
              <a:t> красою, </a:t>
            </a:r>
            <a:r>
              <a:rPr lang="ru-RU" dirty="0" err="1" smtClean="0"/>
              <a:t>кришталево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безтурботністю</a:t>
            </a:r>
            <a:r>
              <a:rPr lang="ru-RU" dirty="0" smtClean="0"/>
              <a:t> моря, не </a:t>
            </a:r>
            <a:r>
              <a:rPr lang="ru-RU" dirty="0" err="1" smtClean="0"/>
              <a:t>опосередковуючи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будь-якими</a:t>
            </a:r>
            <a:r>
              <a:rPr lang="ru-RU" dirty="0" smtClean="0"/>
              <a:t> </a:t>
            </a:r>
            <a:r>
              <a:rPr lang="ru-RU" dirty="0" err="1" smtClean="0"/>
              <a:t>смислами</a:t>
            </a:r>
            <a:r>
              <a:rPr lang="ru-RU" dirty="0" smtClean="0"/>
              <a:t>. Таким чином, </a:t>
            </a:r>
            <a:r>
              <a:rPr lang="ru-RU" dirty="0" err="1" smtClean="0"/>
              <a:t>сюрреалізм</a:t>
            </a:r>
            <a:r>
              <a:rPr lang="ru-RU" dirty="0" smtClean="0"/>
              <a:t> </a:t>
            </a:r>
            <a:r>
              <a:rPr lang="ru-RU" dirty="0" err="1" smtClean="0"/>
              <a:t>еволюціонував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 як про </a:t>
            </a:r>
            <a:r>
              <a:rPr lang="ru-RU" dirty="0" err="1" smtClean="0"/>
              <a:t>чистий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відчув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фентезі-арт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2466" name="Picture 2" descr="http://dreamworlds.ru/uploads/posts/2012-06/134096921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528725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07224" y="836712"/>
            <a:ext cx="3931920" cy="41010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Засновником та ідеологом сюрреалізму вважається письменник і поет Андре </a:t>
            </a:r>
            <a:r>
              <a:rPr lang="uk-UA" dirty="0" err="1" smtClean="0"/>
              <a:t>Бретон</a:t>
            </a:r>
            <a:r>
              <a:rPr lang="uk-UA" dirty="0" smtClean="0"/>
              <a:t>. Під заголовком "сюрреалістична драма" позначив у 1917 одну зі своїх п'єс Гійом Аполлінер. </a:t>
            </a:r>
          </a:p>
          <a:p>
            <a:endParaRPr lang="uk-UA" dirty="0"/>
          </a:p>
        </p:txBody>
      </p:sp>
      <p:pic>
        <p:nvPicPr>
          <p:cNvPr id="9" name="Picture 2" descr="http://im6-tub-ua.yandex.net/i?id=232442598-56-72&amp;n=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836712"/>
            <a:ext cx="3665823" cy="3927667"/>
          </a:xfrm>
          <a:prstGeom prst="roundRect">
            <a:avLst>
              <a:gd name="adj" fmla="val 1663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Одними з найбільших представників сюрреалізму  </a:t>
            </a:r>
            <a:r>
              <a:rPr lang="uk-UA" dirty="0" smtClean="0"/>
              <a:t>у живописі</a:t>
            </a:r>
            <a:r>
              <a:rPr lang="uk-UA" dirty="0" smtClean="0"/>
              <a:t> стали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Сальвадор </a:t>
            </a:r>
            <a:r>
              <a:rPr lang="uk-UA" dirty="0" smtClean="0"/>
              <a:t>Далі, Макс Ернст і </a:t>
            </a:r>
            <a:r>
              <a:rPr lang="uk-UA" dirty="0" err="1" smtClean="0"/>
              <a:t>Рене</a:t>
            </a:r>
            <a:r>
              <a:rPr lang="uk-UA" dirty="0" smtClean="0"/>
              <a:t> Магрітт. Найбільш яскравими представниками сюрреалізму в кінематографі вважаються Луїс </a:t>
            </a:r>
            <a:r>
              <a:rPr lang="uk-UA" dirty="0" err="1" smtClean="0"/>
              <a:t>Бунюель</a:t>
            </a:r>
            <a:r>
              <a:rPr lang="uk-UA" dirty="0" smtClean="0"/>
              <a:t>, Жан Кокто, Ян Шванкмайер і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Девід </a:t>
            </a:r>
            <a:r>
              <a:rPr lang="uk-UA" dirty="0" err="1" smtClean="0"/>
              <a:t>Лінч</a:t>
            </a:r>
            <a:r>
              <a:rPr lang="uk-UA" dirty="0" smtClean="0"/>
              <a:t>. Сюрреалізм у фотографії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отримав </a:t>
            </a:r>
            <a:r>
              <a:rPr lang="uk-UA" dirty="0" smtClean="0"/>
              <a:t>визнання завдяки піонерським роботам Філіпа </a:t>
            </a:r>
            <a:r>
              <a:rPr lang="uk-UA" dirty="0" err="1" smtClean="0"/>
              <a:t>Халсмана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6626" name="Picture 2" descr="http://www.artlib.ru/objects/gallery_52/artlib_gallery-26166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34365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4645144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Загальна </a:t>
            </a:r>
            <a:r>
              <a:rPr lang="uk-UA" dirty="0" smtClean="0"/>
              <a:t>характеристика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Основне поняття сюрреалізму,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err="1" smtClean="0"/>
              <a:t>сюрреальності</a:t>
            </a:r>
            <a:r>
              <a:rPr lang="uk-UA" dirty="0" smtClean="0"/>
              <a:t> - суміщення сну </a:t>
            </a:r>
            <a:r>
              <a:rPr lang="uk-UA" dirty="0" smtClean="0"/>
              <a:t>і</a:t>
            </a:r>
            <a:r>
              <a:rPr lang="uk-UA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реальності</a:t>
            </a:r>
            <a:r>
              <a:rPr lang="uk-UA" dirty="0" smtClean="0"/>
              <a:t>. Для цього сюрреалісти пропонували абсурдне, суперечливе поєднання натуралістичних образів за допомогою колажу та технології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"</a:t>
            </a:r>
            <a:r>
              <a:rPr lang="uk-UA" dirty="0" smtClean="0"/>
              <a:t> </a:t>
            </a:r>
            <a:r>
              <a:rPr lang="en-US" dirty="0" smtClean="0"/>
              <a:t>ready-made ". </a:t>
            </a:r>
            <a:endParaRPr lang="uk-UA" dirty="0"/>
          </a:p>
        </p:txBody>
      </p:sp>
      <p:sp>
        <p:nvSpPr>
          <p:cNvPr id="48130" name="AutoShape 2" descr="https://upload.wikimedia.org/wikipedia/commons/thumb/f/fa/Fontaine_Duchamp.jpg/300px-Fontaine_Ducham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8132" name="Picture 4" descr="https://upload.wikimedia.org/wikipedia/commons/thumb/f/fa/Fontaine_Duchamp.jpg/300px-Fontaine_Duch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140968"/>
            <a:ext cx="2520280" cy="23102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Фонтан</a:t>
            </a: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813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Сюрреалісти були натхненні радикальної лівою ідеологією, проте революцію вони пропонували почати зі свого свідомості.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Мистецтво</a:t>
            </a:r>
            <a:r>
              <a:rPr lang="uk-UA" dirty="0" smtClean="0"/>
              <a:t> мислилося ними основним інструментом звільнення.</a:t>
            </a:r>
            <a:endParaRPr lang="uk-UA" dirty="0"/>
          </a:p>
        </p:txBody>
      </p:sp>
      <p:pic>
        <p:nvPicPr>
          <p:cNvPr id="51202" name="Picture 2" descr="http://stat16.privet.ru/lr/0b0506e45be9ebff626c71deec07b2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3356992"/>
            <a:ext cx="3861569" cy="2986683"/>
          </a:xfrm>
          <a:prstGeom prst="roundRect">
            <a:avLst>
              <a:gd name="adj" fmla="val 2883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45680" cy="438912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Цей напрямок склалося під великим </a:t>
            </a:r>
            <a:r>
              <a:rPr lang="uk-UA" dirty="0" smtClean="0"/>
              <a:t>впливом теорії</a:t>
            </a:r>
            <a:r>
              <a:rPr lang="uk-UA" dirty="0" smtClean="0"/>
              <a:t> психоаналізу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Фрейда</a:t>
            </a:r>
            <a:r>
              <a:rPr lang="uk-UA" dirty="0" smtClean="0"/>
              <a:t> </a:t>
            </a:r>
            <a:r>
              <a:rPr lang="uk-UA" dirty="0" smtClean="0"/>
              <a:t>(</a:t>
            </a:r>
            <a:r>
              <a:rPr lang="uk-UA" dirty="0" smtClean="0"/>
              <a:t>правда,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не </a:t>
            </a:r>
            <a:r>
              <a:rPr lang="uk-UA" dirty="0" smtClean="0"/>
              <a:t>всі сюрреалісти захоплювалися психоаналізом, наприклад,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Рене</a:t>
            </a:r>
            <a:r>
              <a:rPr lang="uk-UA" dirty="0" smtClean="0"/>
              <a:t> Магрітт ставився </a:t>
            </a:r>
            <a:r>
              <a:rPr lang="uk-UA" dirty="0" smtClean="0"/>
              <a:t>до нього досить скептично). </a:t>
            </a:r>
            <a:endParaRPr lang="uk-UA" dirty="0"/>
          </a:p>
        </p:txBody>
      </p:sp>
      <p:pic>
        <p:nvPicPr>
          <p:cNvPr id="12" name="Picture 4" descr="http://biografieonline.it/img/bio/s/Sigmund_Freu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113" y="530225"/>
            <a:ext cx="3014724" cy="4389438"/>
          </a:xfrm>
          <a:prstGeom prst="roundRect">
            <a:avLst>
              <a:gd name="adj" fmla="val 2312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Найпершою метою сюрреалістів було духовне піднесення і відділення духу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</a:t>
            </a:r>
            <a:r>
              <a:rPr lang="uk-UA" dirty="0" smtClean="0"/>
              <a:t> матеріального. Одними з найважливіших цінностей були свобода, а також ірраціональність.</a:t>
            </a:r>
            <a:endParaRPr lang="uk-UA" dirty="0"/>
          </a:p>
        </p:txBody>
      </p:sp>
      <p:pic>
        <p:nvPicPr>
          <p:cNvPr id="52226" name="Picture 2" descr="http://www.litfest.ru/_pu/118/60759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3898147" cy="3157500"/>
          </a:xfrm>
          <a:prstGeom prst="roundRect">
            <a:avLst>
              <a:gd name="adj" fmla="val 2714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223</TotalTime>
  <Words>390</Words>
  <Application>Microsoft Office PowerPoint</Application>
  <PresentationFormat>Экран (4:3)</PresentationFormat>
  <Paragraphs>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Сюрреалізм</vt:lpstr>
      <vt:lpstr>План</vt:lpstr>
      <vt:lpstr>Введення</vt:lpstr>
      <vt:lpstr>Слайд 4</vt:lpstr>
      <vt:lpstr>Слайд 5</vt:lpstr>
      <vt:lpstr>Загальна характеристика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Історія сюрреалізму</vt:lpstr>
      <vt:lpstr>Слайд 16</vt:lpstr>
      <vt:lpstr>Gedicht aus den Calligrammes</vt:lpstr>
      <vt:lpstr>"Це не трубка" Магрітта.</vt:lpstr>
      <vt:lpstr>Слайд 19</vt:lpstr>
      <vt:lpstr>Слайд 20</vt:lpstr>
      <vt:lpstr>Слайд 21</vt:lpstr>
      <vt:lpstr>Слайд 22</vt:lpstr>
      <vt:lpstr>Слайд 23</vt:lpstr>
      <vt:lpstr>Спадкоємці сюрреалізму</vt:lpstr>
      <vt:lpstr>Слайд 25</vt:lpstr>
      <vt:lpstr>Сучасний сюрреалізм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Сюрреалізм</dc:title>
  <dc:creator>Татьяна</dc:creator>
  <cp:lastModifiedBy>Татьяна</cp:lastModifiedBy>
  <cp:revision>23</cp:revision>
  <dcterms:created xsi:type="dcterms:W3CDTF">2014-03-06T19:27:02Z</dcterms:created>
  <dcterms:modified xsi:type="dcterms:W3CDTF">2014-03-06T23:10:35Z</dcterms:modified>
</cp:coreProperties>
</file>