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12812-9863-4F0D-82AE-BD93726FCC13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6659D-8E39-435F-B9B5-A4D54AB691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6659D-8E39-435F-B9B5-A4D54AB6910E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857256"/>
          </a:xfrm>
        </p:spPr>
        <p:txBody>
          <a:bodyPr numCol="1">
            <a:normAutofit fontScale="90000"/>
          </a:bodyPr>
          <a:lstStyle/>
          <a:p>
            <a:pPr algn="ctr"/>
            <a:r>
              <a:rPr lang="uk-UA" dirty="0" smtClean="0"/>
              <a:t> </a:t>
            </a:r>
            <a:r>
              <a:rPr lang="uk-UA" sz="6000" dirty="0" smtClean="0"/>
              <a:t>Презентація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121444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З основ медичних знань на тему:</a:t>
            </a:r>
          </a:p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 “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Опіки. Перша допомога при опіках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”</a:t>
            </a:r>
          </a:p>
          <a:p>
            <a:endParaRPr lang="uk-UA" sz="2400" dirty="0" smtClean="0">
              <a:cs typeface="Arabic Typesetting" pitchFamily="66" charset="-78"/>
            </a:endParaRPr>
          </a:p>
          <a:p>
            <a:endParaRPr lang="uk-UA" sz="2400" dirty="0" smtClean="0">
              <a:cs typeface="Arabic Typesetting" pitchFamily="66" charset="-78"/>
            </a:endParaRPr>
          </a:p>
          <a:p>
            <a:endParaRPr lang="uk-UA" sz="1600" dirty="0" smtClean="0">
              <a:cs typeface="Arabic Typesetting" pitchFamily="66" charset="-78"/>
            </a:endParaRPr>
          </a:p>
          <a:p>
            <a:endParaRPr lang="uk-UA" sz="1600" dirty="0" smtClean="0">
              <a:cs typeface="Arabic Typesetting" pitchFamily="66" charset="-78"/>
            </a:endParaRPr>
          </a:p>
          <a:p>
            <a:endParaRPr lang="uk-UA" sz="1600" dirty="0" smtClean="0">
              <a:cs typeface="Arabic Typesetting" pitchFamily="66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cs typeface="Arabic Typesetting" pitchFamily="66" charset="-78"/>
              </a:rPr>
              <a:t>Учениці 11 – А класу</a:t>
            </a:r>
          </a:p>
          <a:p>
            <a:pPr algn="ctr"/>
            <a:r>
              <a:rPr lang="uk-UA" dirty="0" smtClean="0">
                <a:cs typeface="Arabic Typesetting" pitchFamily="66" charset="-78"/>
              </a:rPr>
              <a:t>ЖМГГ №23</a:t>
            </a:r>
          </a:p>
          <a:p>
            <a:pPr algn="ctr"/>
            <a:r>
              <a:rPr lang="uk-UA" dirty="0" smtClean="0">
                <a:cs typeface="Arabic Typesetting" pitchFamily="66" charset="-78"/>
              </a:rPr>
              <a:t>Тарасової Вероніки</a:t>
            </a:r>
          </a:p>
        </p:txBody>
      </p:sp>
      <p:pic>
        <p:nvPicPr>
          <p:cNvPr id="1026" name="Picture 2" descr="d:\Users\User\Desktop\г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303712" cy="278608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pic>
        <p:nvPicPr>
          <p:cNvPr id="1027" name="Picture 3" descr="d:\Users\User\Desktop\opek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28934"/>
            <a:ext cx="4219584" cy="278608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User\Desktop\16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3606800" cy="23622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2357454"/>
          </a:xfrm>
        </p:spPr>
        <p:txBody>
          <a:bodyPr/>
          <a:lstStyle/>
          <a:p>
            <a:pPr algn="ctr"/>
            <a:r>
              <a:rPr lang="ru-RU" sz="4800" b="0" dirty="0" smtClean="0"/>
              <a:t>Перша допомога при </a:t>
            </a:r>
            <a:r>
              <a:rPr lang="uk-UA" sz="4800" b="0" dirty="0" smtClean="0"/>
              <a:t>термічних опіках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285992"/>
            <a:ext cx="4071902" cy="1928826"/>
          </a:xfrm>
        </p:spPr>
        <p:txBody>
          <a:bodyPr>
            <a:noAutofit/>
          </a:bodyPr>
          <a:lstStyle/>
          <a:p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Винеси (виведи) потерпілого за межі зони ураження. При І і ІІ ступенях опіків зрошувати місце опіку розведеним водою спиртом (1:1), горілкою 2-3 хвилини (охолодження, дезінфекція, знеболення), потім холодною водою 15-30 хвилин.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2285992"/>
            <a:ext cx="4714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Пухирі не розкривати, прилиплий одяг обрізати навколо опікової рани! З рани не видаляти сторонні предмети і прилиплий одяг! Наклади на опікову поверхню стерильну пов'язку і холод поверх пов'язки. Дай рясне тепле підсолене питво (мінеральну воду).</a:t>
            </a:r>
            <a:endParaRPr lang="uk-UA" dirty="0"/>
          </a:p>
        </p:txBody>
      </p:sp>
      <p:pic>
        <p:nvPicPr>
          <p:cNvPr id="7171" name="Picture 3" descr="d:\Users\User\Desktop\16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256"/>
            <a:ext cx="4068821" cy="228601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</p:spTree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3571900" cy="535785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Неприпустимо: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Здирати з поверхні шкіри одяг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 розкривати міхури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 бинтувати обпалену поверхню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 змивати бруд і сажу з поверхні шкіри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 обробляти пошкоджену поверхню присипками і спиртовмісних розчинами.</a:t>
            </a:r>
            <a:endParaRPr lang="uk-UA" sz="2400" dirty="0"/>
          </a:p>
        </p:txBody>
      </p:sp>
      <p:pic>
        <p:nvPicPr>
          <p:cNvPr id="8194" name="Picture 2" descr="d:\Users\User\Desktop\Новая папка (3)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214422"/>
            <a:ext cx="4732366" cy="521497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</p:spTree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862390"/>
          </a:xfrm>
        </p:spPr>
        <p:txBody>
          <a:bodyPr/>
          <a:lstStyle/>
          <a:p>
            <a:pPr algn="ctr"/>
            <a:r>
              <a:rPr lang="uk-UA" sz="4800" dirty="0" smtClean="0"/>
              <a:t>Допомога при хімічних опіках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071678"/>
            <a:ext cx="6429420" cy="1000132"/>
          </a:xfrm>
        </p:spPr>
        <p:txBody>
          <a:bodyPr>
            <a:noAutofit/>
          </a:bodyPr>
          <a:lstStyle/>
          <a:p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опік викликаний кислотою (тільки не сірчаної), то можна промити місце опіку струменем холодної води, а потім лужним розчином: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мильною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водою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розчином харчової соди.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643314"/>
            <a:ext cx="585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ж опік від лугу, то після промивання водою добре докласти тканину, змочену слабким оцтом або лимонним соком. Перед відправленням до лікарні опік закривають пов'язкою.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86388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на шкіру потрапляє негашене вапно, ні в якому разі не можна допускати потрапляння туди вологи - піде бурхлива хімічна реакція. Обробку опіку виробляють будь-яким маслом.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d:\Users\User\Desktop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000636"/>
            <a:ext cx="1519237" cy="15192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pic>
        <p:nvPicPr>
          <p:cNvPr id="9220" name="Picture 4" descr="d:\Users\User\Desktop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928802"/>
            <a:ext cx="1760541" cy="121444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pic>
        <p:nvPicPr>
          <p:cNvPr id="9221" name="Picture 5" descr="d:\Users\User\Desktop\Рисунок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2082200" cy="157163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</p:spTree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1810"/>
            <a:ext cx="9144000" cy="857256"/>
          </a:xfrm>
        </p:spPr>
        <p:txBody>
          <a:bodyPr/>
          <a:lstStyle/>
          <a:p>
            <a:pPr algn="ctr"/>
            <a:r>
              <a:rPr lang="uk-UA" dirty="0" smtClean="0"/>
              <a:t>Кінець</a:t>
            </a: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28662" y="1714488"/>
            <a:ext cx="7429552" cy="4071966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6" y="2857496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dirty="0" smtClean="0"/>
              <a:t>Кінець</a:t>
            </a:r>
            <a:endParaRPr lang="ru-RU" sz="9600" dirty="0"/>
          </a:p>
        </p:txBody>
      </p:sp>
    </p:spTree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000240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/>
              <a:t/>
            </a:r>
            <a:br>
              <a:rPr lang="vi-VN" sz="2000" dirty="0" smtClean="0"/>
            </a:br>
            <a:endParaRPr lang="ru-RU" sz="2000" dirty="0"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73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 — фізична травма, що виникає внаслідок дій на тканини фізико-хімічних агентів (висока температура, хімічні речовини, радіаційне випромінювання).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d:\Users\User\Desktop\Blister_from_burns_(top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929198"/>
            <a:ext cx="2643206" cy="17859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pic>
        <p:nvPicPr>
          <p:cNvPr id="2051" name="Picture 3" descr="d:\Users\User\Desktop\_61768464_01525768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43182"/>
            <a:ext cx="3937027" cy="242889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pic>
        <p:nvPicPr>
          <p:cNvPr id="2050" name="Picture 2" descr="d:\Users\User\Desktop\Hand2ndbu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x="4069348" cy="242889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User\Desktop\кк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429420" cy="36947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862390"/>
          </a:xfrm>
        </p:spPr>
        <p:txBody>
          <a:bodyPr/>
          <a:lstStyle/>
          <a:p>
            <a:pPr algn="ctr"/>
            <a:r>
              <a:rPr lang="uk-UA" dirty="0" smtClean="0"/>
              <a:t>Види опіків</a:t>
            </a:r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893266"/>
          </a:xfrm>
        </p:spPr>
        <p:txBody>
          <a:bodyPr/>
          <a:lstStyle/>
          <a:p>
            <a:pPr algn="ctr"/>
            <a:r>
              <a:rPr lang="uk-UA" dirty="0" smtClean="0"/>
              <a:t>Термічні опіки</a:t>
            </a:r>
            <a:endParaRPr lang="ru-RU" dirty="0"/>
          </a:p>
        </p:txBody>
      </p:sp>
      <p:pic>
        <p:nvPicPr>
          <p:cNvPr id="1026" name="Picture 2" descr="d:\Users\User\Desktop\Новая папка (3)\burns-treat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5143536" cy="270712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pic>
        <p:nvPicPr>
          <p:cNvPr id="1027" name="Picture 3" descr="d:\Users\User\Desktop\Новая папка (3)\кук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14753"/>
            <a:ext cx="3286148" cy="269557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07167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Найчастішими причинами опіків бувають гарячі рідини, пара та полум'я. Термічне пошкодження (коагуляція білка і загибель клітин) почи­нається уже під дією температури 44 °С і темп його подвоюється зі збільшенням температури на кожен градус від 44 до 51 °С.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893266"/>
          </a:xfrm>
        </p:spPr>
        <p:txBody>
          <a:bodyPr/>
          <a:lstStyle/>
          <a:p>
            <a:pPr algn="ctr"/>
            <a:r>
              <a:rPr lang="uk-UA" dirty="0" smtClean="0"/>
              <a:t>Хімічні опіки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57364"/>
            <a:ext cx="9144000" cy="1643074"/>
          </a:xfrm>
        </p:spPr>
        <p:txBody>
          <a:bodyPr>
            <a:norm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 опіки спричинюються кислотами, основами, іншими активними речовинами внаслідок порушення техніки безпеки під час виробництва таких сполук, транспортування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зберігання їх (зовнішні опіки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а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також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 випадкового чи навмисного споживання (опіки слизової оболонки порожнин рота, стравоходу та шлунка).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286124"/>
            <a:ext cx="3173412" cy="31908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"/>
          </a:effectLst>
        </p:spPr>
      </p:pic>
      <p:pic>
        <p:nvPicPr>
          <p:cNvPr id="2051" name="Picture 3" descr="d:\Users\User\Desktop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714752"/>
            <a:ext cx="1962150" cy="2500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"/>
          </a:effectLst>
        </p:spPr>
      </p:pic>
      <p:pic>
        <p:nvPicPr>
          <p:cNvPr id="2052" name="Picture 4" descr="d:\Users\User\Desktop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2881312" cy="221457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1607646"/>
          </a:xfrm>
        </p:spPr>
        <p:txBody>
          <a:bodyPr/>
          <a:lstStyle/>
          <a:p>
            <a:pPr algn="ctr"/>
            <a:r>
              <a:rPr lang="uk-UA" dirty="0" smtClean="0"/>
              <a:t>Променеві та радіаційні промені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704664"/>
            <a:ext cx="4429124" cy="4153336"/>
          </a:xfrm>
        </p:spPr>
        <p:txBody>
          <a:bodyPr>
            <a:no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променевих належать сонячні опіки,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рентгенівськими та радіоактивними променями. У нормальних умовах життя променеві опіки спостерігаються дуже рідко, але при катаст­рофах (вибух атомної бомби чи атомних реакторів) вони можуть стати масовими. Опіки рентгеновими променями спостерігаються іноді при лікуванні хворих з поверхневими формами раку, переважно у післяопераційний період.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Users\User\Desktop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86058"/>
            <a:ext cx="2357454" cy="237974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"/>
          </a:effectLst>
        </p:spPr>
      </p:pic>
      <p:pic>
        <p:nvPicPr>
          <p:cNvPr id="3075" name="Picture 3" descr="d:\Users\User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214950"/>
            <a:ext cx="2143125" cy="14287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pic>
        <p:nvPicPr>
          <p:cNvPr id="3076" name="Picture 4" descr="d:\Users\User\Desktop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786058"/>
            <a:ext cx="1635437" cy="23574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964704"/>
          </a:xfrm>
        </p:spPr>
        <p:txBody>
          <a:bodyPr/>
          <a:lstStyle/>
          <a:p>
            <a:pPr algn="ctr"/>
            <a:r>
              <a:rPr lang="uk-UA" dirty="0" smtClean="0"/>
              <a:t>Класифікація опіків</a:t>
            </a:r>
            <a:endParaRPr lang="ru-RU" dirty="0"/>
          </a:p>
        </p:txBody>
      </p:sp>
      <p:pic>
        <p:nvPicPr>
          <p:cNvPr id="4098" name="Picture 2" descr="d:\Users\User\Desktop\Новая папка (3)\131103-163416-9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15370" cy="271464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pic>
        <p:nvPicPr>
          <p:cNvPr id="4099" name="Picture 3" descr="d:\Users\User\Desktop\Новая папка (3)\653518_html_m30231b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8215370" cy="22479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750390"/>
          </a:xfrm>
        </p:spPr>
        <p:txBody>
          <a:bodyPr/>
          <a:lstStyle/>
          <a:p>
            <a:pPr algn="ctr"/>
            <a:r>
              <a:rPr lang="ru-RU" sz="3600" dirty="0" smtClean="0"/>
              <a:t>Для </a:t>
            </a:r>
            <a:r>
              <a:rPr lang="ru-RU" sz="3600" dirty="0" err="1" smtClean="0"/>
              <a:t>визначення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діагнозу</a:t>
            </a:r>
            <a:r>
              <a:rPr lang="ru-RU" sz="3600" dirty="0" smtClean="0"/>
              <a:t> </a:t>
            </a:r>
            <a:r>
              <a:rPr lang="ru-RU" sz="3600" dirty="0" err="1" smtClean="0"/>
              <a:t>потрібно</a:t>
            </a:r>
            <a:r>
              <a:rPr lang="ru-RU" sz="3600" dirty="0" smtClean="0"/>
              <a:t> знати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4786322"/>
            <a:ext cx="4500562" cy="1214446"/>
          </a:xfrm>
          <a:ln/>
          <a:effectLst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Коли площа ураження шкіри перевищує 10% - слід очікувати розвитку опікового шоку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786058"/>
            <a:ext cx="28575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Фактор опіку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Площа опіку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Глибина опіку</a:t>
            </a:r>
          </a:p>
          <a:p>
            <a:endParaRPr lang="ru-RU" dirty="0" smtClean="0"/>
          </a:p>
        </p:txBody>
      </p:sp>
      <p:pic>
        <p:nvPicPr>
          <p:cNvPr id="5122" name="Picture 2" descr="d:\Users\User\Desktop\Рисун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714488"/>
            <a:ext cx="2214578" cy="479583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</p:spTree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2357454"/>
          </a:xfrm>
        </p:spPr>
        <p:txBody>
          <a:bodyPr/>
          <a:lstStyle/>
          <a:p>
            <a:pPr algn="ctr"/>
            <a:r>
              <a:rPr lang="ru-RU" sz="4800" b="0" dirty="0" smtClean="0"/>
              <a:t>Перша допомога при </a:t>
            </a:r>
            <a:r>
              <a:rPr lang="uk-UA" sz="4800" b="0" dirty="0" smtClean="0"/>
              <a:t>термічних опіках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500306"/>
            <a:ext cx="3786182" cy="1571636"/>
          </a:xfrm>
        </p:spPr>
        <p:txBody>
          <a:bodyPr>
            <a:norm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Переконайся, що тобі ніщо не загрожує. Зупини (збий з ніг) потерпілого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d:\Users\User\Desktop\1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3643306" cy="266078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929190" y="2500306"/>
            <a:ext cx="4214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Загаси палаючий одяг будь-яким способом (накрий людину покривалом).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d:\Users\User\Desktop\16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929066"/>
            <a:ext cx="3758738" cy="257176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</p:spTree>
  </p:cSld>
  <p:clrMapOvr>
    <a:masterClrMapping/>
  </p:clrMapOvr>
  <p:transition spd="slow">
    <p:push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417</Words>
  <PresentationFormat>Экран (4:3)</PresentationFormat>
  <Paragraphs>43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Презентація</vt:lpstr>
      <vt:lpstr>Слайд 2</vt:lpstr>
      <vt:lpstr>Види опіків</vt:lpstr>
      <vt:lpstr>Термічні опіки</vt:lpstr>
      <vt:lpstr>Хімічні опіки</vt:lpstr>
      <vt:lpstr>Променеві та радіаційні промені</vt:lpstr>
      <vt:lpstr>Класифікація опіків</vt:lpstr>
      <vt:lpstr>Для визначення діагнозу потрібно знати</vt:lpstr>
      <vt:lpstr>Перша допомога при термічних опіках </vt:lpstr>
      <vt:lpstr>Перша допомога при термічних опіках </vt:lpstr>
      <vt:lpstr>Слайд 11</vt:lpstr>
      <vt:lpstr>Допомога при хімічних опіках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Презентація</dc:title>
  <dc:creator>User</dc:creator>
  <cp:lastModifiedBy>User</cp:lastModifiedBy>
  <cp:revision>16</cp:revision>
  <dcterms:created xsi:type="dcterms:W3CDTF">2014-12-11T14:22:19Z</dcterms:created>
  <dcterms:modified xsi:type="dcterms:W3CDTF">2014-12-11T19:49:25Z</dcterms:modified>
</cp:coreProperties>
</file>