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sldIdLst>
    <p:sldId id="256" r:id="rId2"/>
    <p:sldId id="258" r:id="rId3"/>
    <p:sldId id="267" r:id="rId4"/>
    <p:sldId id="260" r:id="rId5"/>
    <p:sldId id="262" r:id="rId6"/>
    <p:sldId id="259" r:id="rId7"/>
    <p:sldId id="263" r:id="rId8"/>
    <p:sldId id="261" r:id="rId9"/>
    <p:sldId id="268" r:id="rId10"/>
    <p:sldId id="269" r:id="rId11"/>
    <p:sldId id="264" r:id="rId12"/>
    <p:sldId id="265" r:id="rId13"/>
    <p:sldId id="266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905D-E255-4EDC-A417-F0C01795A150}" type="datetimeFigureOut">
              <a:rPr lang="uk-UA" smtClean="0"/>
              <a:t>18.10.2013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00FF-DFCD-43A9-B27E-2C198EA57708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905D-E255-4EDC-A417-F0C01795A150}" type="datetimeFigureOut">
              <a:rPr lang="uk-UA" smtClean="0"/>
              <a:t>18.10.2013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00FF-DFCD-43A9-B27E-2C198EA5770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905D-E255-4EDC-A417-F0C01795A150}" type="datetimeFigureOut">
              <a:rPr lang="uk-UA" smtClean="0"/>
              <a:t>18.10.2013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00FF-DFCD-43A9-B27E-2C198EA5770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905D-E255-4EDC-A417-F0C01795A150}" type="datetimeFigureOut">
              <a:rPr lang="uk-UA" smtClean="0"/>
              <a:t>18.10.2013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00FF-DFCD-43A9-B27E-2C198EA5770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905D-E255-4EDC-A417-F0C01795A150}" type="datetimeFigureOut">
              <a:rPr lang="uk-UA" smtClean="0"/>
              <a:t>18.10.2013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00FF-DFCD-43A9-B27E-2C198EA5770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905D-E255-4EDC-A417-F0C01795A150}" type="datetimeFigureOut">
              <a:rPr lang="uk-UA" smtClean="0"/>
              <a:t>18.10.2013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00FF-DFCD-43A9-B27E-2C198EA5770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905D-E255-4EDC-A417-F0C01795A150}" type="datetimeFigureOut">
              <a:rPr lang="uk-UA" smtClean="0"/>
              <a:t>18.10.2013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00FF-DFCD-43A9-B27E-2C198EA5770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905D-E255-4EDC-A417-F0C01795A150}" type="datetimeFigureOut">
              <a:rPr lang="uk-UA" smtClean="0"/>
              <a:t>18.10.2013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00FF-DFCD-43A9-B27E-2C198EA5770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905D-E255-4EDC-A417-F0C01795A150}" type="datetimeFigureOut">
              <a:rPr lang="uk-UA" smtClean="0"/>
              <a:t>18.10.2013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00FF-DFCD-43A9-B27E-2C198EA5770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905D-E255-4EDC-A417-F0C01795A150}" type="datetimeFigureOut">
              <a:rPr lang="uk-UA" smtClean="0"/>
              <a:t>18.10.2013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00FF-DFCD-43A9-B27E-2C198EA57708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905D-E255-4EDC-A417-F0C01795A150}" type="datetimeFigureOut">
              <a:rPr lang="uk-UA" smtClean="0"/>
              <a:t>18.10.2013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00FF-DFCD-43A9-B27E-2C198EA57708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FC9905D-E255-4EDC-A417-F0C01795A150}" type="datetimeFigureOut">
              <a:rPr lang="uk-UA" smtClean="0"/>
              <a:t>18.10.2013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84400FF-DFCD-43A9-B27E-2C198EA57708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60848"/>
            <a:ext cx="4932040" cy="1309864"/>
          </a:xfrm>
        </p:spPr>
        <p:txBody>
          <a:bodyPr>
            <a:noAutofit/>
          </a:bodyPr>
          <a:lstStyle/>
          <a:p>
            <a:r>
              <a:rPr lang="uk-UA" sz="4000" dirty="0" smtClean="0"/>
              <a:t>Книжкова мініатюра Київської Русі 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4788024" cy="1066800"/>
          </a:xfrm>
        </p:spPr>
        <p:txBody>
          <a:bodyPr>
            <a:noAutofit/>
          </a:bodyPr>
          <a:lstStyle/>
          <a:p>
            <a:r>
              <a:rPr lang="ru-RU" sz="1600" dirty="0"/>
              <a:t>Книгу на </a:t>
            </a:r>
            <a:r>
              <a:rPr lang="ru-RU" sz="1600" dirty="0" err="1"/>
              <a:t>Русі</a:t>
            </a:r>
            <a:r>
              <a:rPr lang="ru-RU" sz="1600" dirty="0"/>
              <a:t> любили й </a:t>
            </a:r>
            <a:r>
              <a:rPr lang="ru-RU" sz="1600" dirty="0" err="1"/>
              <a:t>шанували</a:t>
            </a:r>
            <a:r>
              <a:rPr lang="ru-RU" sz="1600" dirty="0"/>
              <a:t>. </a:t>
            </a:r>
            <a:r>
              <a:rPr lang="ru-RU" sz="1600" dirty="0" err="1"/>
              <a:t>Рукописні</a:t>
            </a:r>
            <a:r>
              <a:rPr lang="ru-RU" sz="1600" dirty="0"/>
              <a:t> книги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дуже</a:t>
            </a:r>
            <a:r>
              <a:rPr lang="ru-RU" sz="1600" dirty="0"/>
              <a:t> дорогими,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переплітали</a:t>
            </a:r>
            <a:r>
              <a:rPr lang="ru-RU" sz="1600" dirty="0"/>
              <a:t> в </a:t>
            </a:r>
            <a:r>
              <a:rPr lang="ru-RU" sz="1600" dirty="0" err="1"/>
              <a:t>міцні</a:t>
            </a:r>
            <a:r>
              <a:rPr lang="ru-RU" sz="1600" dirty="0"/>
              <a:t> </a:t>
            </a:r>
            <a:r>
              <a:rPr lang="ru-RU" sz="1600" dirty="0" err="1"/>
              <a:t>оправи</a:t>
            </a:r>
            <a:r>
              <a:rPr lang="ru-RU" sz="1600" dirty="0"/>
              <a:t> з </a:t>
            </a:r>
            <a:r>
              <a:rPr lang="ru-RU" sz="1600" dirty="0" err="1"/>
              <a:t>металевими</a:t>
            </a:r>
            <a:r>
              <a:rPr lang="ru-RU" sz="1600" dirty="0"/>
              <a:t> замками, </a:t>
            </a:r>
            <a:r>
              <a:rPr lang="ru-RU" sz="1600" dirty="0" err="1"/>
              <a:t>прикрашали</a:t>
            </a:r>
            <a:r>
              <a:rPr lang="ru-RU" sz="1600" dirty="0"/>
              <a:t> </a:t>
            </a:r>
            <a:r>
              <a:rPr lang="ru-RU" sz="1600" dirty="0" err="1"/>
              <a:t>численними</a:t>
            </a:r>
            <a:r>
              <a:rPr lang="ru-RU" sz="1600" dirty="0"/>
              <a:t> </a:t>
            </a:r>
            <a:r>
              <a:rPr lang="ru-RU" sz="1600" dirty="0" err="1"/>
              <a:t>ініціалами</a:t>
            </a:r>
            <a:r>
              <a:rPr lang="ru-RU" sz="1600" dirty="0"/>
              <a:t>, заставками, </a:t>
            </a:r>
            <a:r>
              <a:rPr lang="ru-RU" sz="1600" dirty="0" err="1"/>
              <a:t>мініатюрами</a:t>
            </a:r>
            <a:r>
              <a:rPr lang="ru-RU" sz="1600" dirty="0"/>
              <a:t>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59796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908720"/>
            <a:ext cx="7416824" cy="580926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Києво-Печерський патерик 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43" y="2132857"/>
            <a:ext cx="4763113" cy="4125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4664"/>
            <a:ext cx="3672405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9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45624" cy="580926"/>
          </a:xfrm>
        </p:spPr>
        <p:txBody>
          <a:bodyPr>
            <a:noAutofit/>
          </a:bodyPr>
          <a:lstStyle/>
          <a:p>
            <a:r>
              <a:rPr lang="uk-UA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Радзивіллівський</a:t>
            </a:r>
            <a:r>
              <a:rPr lang="uk-UA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літопис (</a:t>
            </a:r>
            <a:r>
              <a:rPr lang="en-US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XV</a:t>
            </a:r>
            <a:r>
              <a:rPr lang="uk-UA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ст.) </a:t>
            </a:r>
            <a:endParaRPr lang="uk-UA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688632"/>
          </a:xfrm>
        </p:spPr>
        <p:txBody>
          <a:bodyPr>
            <a:normAutofit/>
          </a:bodyPr>
          <a:lstStyle/>
          <a:p>
            <a:r>
              <a:rPr lang="uk-UA" dirty="0"/>
              <a:t>Варто виокремити мініатюри </a:t>
            </a:r>
            <a:r>
              <a:rPr lang="uk-UA" dirty="0" err="1"/>
              <a:t>Радзивіллівського</a:t>
            </a:r>
            <a:r>
              <a:rPr lang="uk-UA" dirty="0"/>
              <a:t> літопису, який дійшов до нас в копії </a:t>
            </a:r>
            <a:r>
              <a:rPr lang="en-US" dirty="0"/>
              <a:t>XV </a:t>
            </a:r>
            <a:r>
              <a:rPr lang="uk-UA" dirty="0"/>
              <a:t>ст. з оригіналу лицевого, тобто ілюстрованого зводу 1205 р. Мініатюри відображають основні події історії Київської Русі. </a:t>
            </a:r>
            <a:r>
              <a:rPr lang="uk-UA" dirty="0" smtClean="0"/>
              <a:t>Вони доносять </a:t>
            </a:r>
            <a:r>
              <a:rPr lang="uk-UA" dirty="0"/>
              <a:t>безцінні відомості і про архітектурні споруди Київської Русі, одяг та зброю, речі домашнього вжитку, є "вікнами" у світ, що давно зник. Найважливішою особливістю тексту </a:t>
            </a:r>
            <a:r>
              <a:rPr lang="uk-UA" dirty="0" err="1"/>
              <a:t>Радзивіллівського</a:t>
            </a:r>
            <a:r>
              <a:rPr lang="uk-UA" dirty="0"/>
              <a:t> літопису є численні кольорові ілюстрації — понад 600 мініатюр. Ілюстрації в </a:t>
            </a:r>
            <a:r>
              <a:rPr lang="uk-UA" dirty="0" err="1"/>
              <a:t>Радзивіллівському</a:t>
            </a:r>
            <a:r>
              <a:rPr lang="uk-UA" dirty="0"/>
              <a:t> літописі є цінною художньою пам'яткою, що істотно доповнює дані писемності.</a:t>
            </a:r>
          </a:p>
        </p:txBody>
      </p:sp>
    </p:spTree>
    <p:extLst>
      <p:ext uri="{BB962C8B-B14F-4D97-AF65-F5344CB8AC3E}">
        <p14:creationId xmlns:p14="http://schemas.microsoft.com/office/powerpoint/2010/main" val="75955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652934"/>
          </a:xfrm>
        </p:spPr>
        <p:txBody>
          <a:bodyPr>
            <a:normAutofit/>
          </a:bodyPr>
          <a:lstStyle/>
          <a:p>
            <a:pPr algn="ctr"/>
            <a:r>
              <a:rPr lang="uk-UA" sz="2800" dirty="0" err="1"/>
              <a:t>Радзивіллівський</a:t>
            </a:r>
            <a:r>
              <a:rPr lang="uk-UA" sz="2800" dirty="0"/>
              <a:t> літопис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2742091" cy="4169882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5085184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14-й лист </a:t>
            </a:r>
            <a:r>
              <a:rPr lang="ru-RU" dirty="0" err="1" smtClean="0"/>
              <a:t>Радзивіллівского</a:t>
            </a:r>
            <a:r>
              <a:rPr lang="ru-RU" dirty="0" smtClean="0"/>
              <a:t> </a:t>
            </a:r>
            <a:r>
              <a:rPr lang="ru-RU" dirty="0" err="1" smtClean="0"/>
              <a:t>літопису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змальовує</a:t>
            </a:r>
            <a:r>
              <a:rPr lang="ru-RU" dirty="0" smtClean="0"/>
              <a:t> </a:t>
            </a:r>
            <a:r>
              <a:rPr lang="ru-RU" dirty="0" err="1" smtClean="0"/>
              <a:t>похід</a:t>
            </a:r>
            <a:r>
              <a:rPr lang="ru-RU" dirty="0" smtClean="0"/>
              <a:t> Олега на </a:t>
            </a:r>
            <a:r>
              <a:rPr lang="ru-RU" dirty="0" err="1" smtClean="0"/>
              <a:t>Царгород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36" y="836712"/>
            <a:ext cx="5609844" cy="42484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35896" y="52236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Зображення</a:t>
            </a:r>
            <a:r>
              <a:rPr lang="ru-RU" dirty="0" smtClean="0"/>
              <a:t> Ярослава в </a:t>
            </a:r>
            <a:r>
              <a:rPr lang="ru-RU" dirty="0" err="1" smtClean="0"/>
              <a:t>Радзивиллівському</a:t>
            </a:r>
            <a:r>
              <a:rPr lang="ru-RU" dirty="0" smtClean="0"/>
              <a:t> </a:t>
            </a:r>
            <a:r>
              <a:rPr lang="ru-RU" dirty="0" err="1" smtClean="0"/>
              <a:t>літописі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9864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580926"/>
          </a:xfrm>
        </p:spPr>
        <p:txBody>
          <a:bodyPr>
            <a:normAutofit/>
          </a:bodyPr>
          <a:lstStyle/>
          <a:p>
            <a:pPr algn="ctr"/>
            <a:r>
              <a:rPr lang="uk-UA" sz="2800" dirty="0" err="1"/>
              <a:t>Радзивіллівський</a:t>
            </a:r>
            <a:r>
              <a:rPr lang="uk-UA" sz="2800" dirty="0"/>
              <a:t> літопис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560840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2483768" y="5517232"/>
            <a:ext cx="3761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Князь Володимир засновує Білгород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143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2934"/>
          </a:xfrm>
        </p:spPr>
        <p:txBody>
          <a:bodyPr/>
          <a:lstStyle/>
          <a:p>
            <a:r>
              <a:rPr lang="uk-UA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Пересопницьке</a:t>
            </a:r>
            <a:r>
              <a:rPr lang="uk-UA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Євангеліє (</a:t>
            </a:r>
            <a:r>
              <a:rPr lang="en-US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XVI </a:t>
            </a:r>
            <a:r>
              <a:rPr lang="uk-UA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ст.)</a:t>
            </a:r>
            <a:endParaRPr lang="uk-UA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88632"/>
          </a:xfrm>
        </p:spPr>
        <p:txBody>
          <a:bodyPr>
            <a:normAutofit/>
          </a:bodyPr>
          <a:lstStyle/>
          <a:p>
            <a:r>
              <a:rPr lang="uk-UA" dirty="0"/>
              <a:t>Найдосконалішим прикладом цього виду мистецтва є ілюстрації </a:t>
            </a:r>
            <a:r>
              <a:rPr lang="uk-UA" dirty="0" err="1"/>
              <a:t>Пересопницького</a:t>
            </a:r>
            <a:r>
              <a:rPr lang="uk-UA" dirty="0"/>
              <a:t> Євангелія. Ця рукописна книга </a:t>
            </a:r>
            <a:r>
              <a:rPr lang="en-US" dirty="0"/>
              <a:t>XVI </a:t>
            </a:r>
            <a:r>
              <a:rPr lang="uk-UA" dirty="0"/>
              <a:t>ст. є унікальною пам’яткою української ренесансної культури. Це національна святиня України </a:t>
            </a:r>
            <a:r>
              <a:rPr lang="uk-UA" dirty="0" smtClean="0"/>
              <a:t>є результатом багаторічної </a:t>
            </a:r>
            <a:r>
              <a:rPr lang="uk-UA" dirty="0"/>
              <a:t>подвижницької праці. За багатством графічного оздоблення </a:t>
            </a:r>
            <a:r>
              <a:rPr lang="uk-UA" dirty="0" err="1"/>
              <a:t>Пересопницьке</a:t>
            </a:r>
            <a:r>
              <a:rPr lang="uk-UA" dirty="0"/>
              <a:t> Євангеліє посідає перше місце серед східнослов’янських рукописів. Текст написаний на пергаменті каліграфічним </a:t>
            </a:r>
            <a:r>
              <a:rPr lang="uk-UA" dirty="0" err="1"/>
              <a:t>напівуставом</a:t>
            </a:r>
            <a:r>
              <a:rPr lang="uk-UA" dirty="0"/>
              <a:t>. В оформленні використані ренесансні орнаментальні мотиви й композиції. Це засвідчує обізнаність художника із західноєвропейськими мистецькими традиціями. Декор Євангелія відображає природу України. Гарно виконані мініатюри із зображенням євангелістів Іоанна, Луки, Матвія й Марка. Наявні розкішні заставки, кінцівки, ініціали. Євангеліє оправлене у дубові дошки, обтягнуті зеленим оксамитом.</a:t>
            </a:r>
          </a:p>
        </p:txBody>
      </p:sp>
    </p:spTree>
    <p:extLst>
      <p:ext uri="{BB962C8B-B14F-4D97-AF65-F5344CB8AC3E}">
        <p14:creationId xmlns:p14="http://schemas.microsoft.com/office/powerpoint/2010/main" val="686028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508918"/>
          </a:xfrm>
        </p:spPr>
        <p:txBody>
          <a:bodyPr>
            <a:noAutofit/>
          </a:bodyPr>
          <a:lstStyle/>
          <a:p>
            <a:pPr algn="ctr"/>
            <a:r>
              <a:rPr lang="uk-UA" sz="2800" dirty="0" err="1" smtClean="0"/>
              <a:t>Пересопницьке</a:t>
            </a:r>
            <a:r>
              <a:rPr lang="uk-UA" sz="2800" dirty="0" smtClean="0"/>
              <a:t> Євангеліє 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2773002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5517232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Мініатюра: Євангеліст Іоанн з Прохором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62" y="980728"/>
            <a:ext cx="55081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0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506" y="2420888"/>
            <a:ext cx="4671120" cy="1600327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Дякую за увагу!!! </a:t>
            </a:r>
            <a:endParaRPr lang="uk-UA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88624" y="4293096"/>
            <a:ext cx="4419600" cy="363488"/>
          </a:xfrm>
        </p:spPr>
        <p:txBody>
          <a:bodyPr>
            <a:normAutofit fontScale="92500" lnSpcReduction="2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800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532859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3200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Книжкова мініатюра </a:t>
            </a:r>
            <a:r>
              <a:rPr lang="uk-UA" sz="2800" b="0" spc="0" dirty="0">
                <a:ln w="50800"/>
                <a:solidFill>
                  <a:schemeClr val="tx1"/>
                </a:solidFill>
              </a:rPr>
              <a:t>- це зроблений від руки малюнок, багатобарвна ілюстрація або заставка, кінцівка. І в Стародавньому Єгипті, і в античних папірусних сувоях, і в давньоруських рукописних книгах обов'язково зустрічаються ці чудові твори мистецтва. Художні ілюстрації рукописів відомі вже в Стародавньому Єгипті ("Книга мертвих"). Збереглися окремі зразки мініатюр, що відносять до І століття н.е. (рукопис </a:t>
            </a:r>
            <a:r>
              <a:rPr lang="uk-UA" sz="2800" b="0" spc="0" dirty="0" err="1">
                <a:ln w="50800"/>
                <a:solidFill>
                  <a:schemeClr val="tx1"/>
                </a:solidFill>
              </a:rPr>
              <a:t>Теренція</a:t>
            </a:r>
            <a:r>
              <a:rPr lang="uk-UA" sz="2800" b="0" spc="0" dirty="0">
                <a:ln w="50800"/>
                <a:solidFill>
                  <a:schemeClr val="tx1"/>
                </a:solidFill>
              </a:rPr>
              <a:t> "Іліада", "Енеїда* - мальовничі ілюстрації перемежовуються з текстом). Наприклад, у бібліотеці міста Мілана зберігається древній екземпляр "Іліади", що прикрашають 500 мініатюр. </a:t>
            </a:r>
            <a:r>
              <a:rPr lang="uk-UA" sz="2800" spc="0" dirty="0">
                <a:ln w="50800"/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814897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404" y="332656"/>
            <a:ext cx="5184576" cy="3600400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tx2"/>
                </a:solidFill>
              </a:rPr>
              <a:t>Щоб виготовити велику рукописну книгу, треба було чимало праці та матеріалів - шкіри, золота, фарб. Наприклад, на виготовлення 294 аркушів пергаменту для «</a:t>
            </a:r>
            <a:r>
              <a:rPr lang="uk-UA" sz="2400" dirty="0" err="1">
                <a:solidFill>
                  <a:schemeClr val="tx2"/>
                </a:solidFill>
              </a:rPr>
              <a:t>Остромирового</a:t>
            </a:r>
            <a:r>
              <a:rPr lang="uk-UA" sz="2400" dirty="0">
                <a:solidFill>
                  <a:schemeClr val="tx2"/>
                </a:solidFill>
              </a:rPr>
              <a:t> Євангелія» використали шкури з череди телят у 60 голів. </a:t>
            </a:r>
            <a:r>
              <a:rPr lang="uk-UA" sz="2400" dirty="0" smtClean="0">
                <a:solidFill>
                  <a:schemeClr val="tx2"/>
                </a:solidFill>
              </a:rPr>
              <a:t/>
            </a:r>
            <a:br>
              <a:rPr lang="uk-UA" sz="2400" dirty="0" smtClean="0">
                <a:solidFill>
                  <a:schemeClr val="tx2"/>
                </a:solidFill>
              </a:rPr>
            </a:b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2656"/>
            <a:ext cx="3073524" cy="2857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4" y="3399656"/>
            <a:ext cx="3526726" cy="31765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38678" y="3392729"/>
            <a:ext cx="50988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tx2"/>
                </a:solidFill>
                <a:latin typeface="+mj-lt"/>
              </a:rPr>
              <a:t>Розчинене або листове золото використовували для тла в мініатюрах, заставках та ініціалах. Дорогими були й фарби,розчинені на яєчному жовтку. Оправу книги робили з дощечок і обтягували шкірою. Були обкладинки і з дорогих матеріалів - срібла, золота, коштовного каміння.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7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994122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Король на </a:t>
            </a:r>
            <a:r>
              <a:rPr lang="ru-RU" sz="2800" dirty="0" err="1"/>
              <a:t>будівництві</a:t>
            </a:r>
            <a:r>
              <a:rPr lang="ru-RU" sz="2800" dirty="0"/>
              <a:t> храму. </a:t>
            </a:r>
            <a:r>
              <a:rPr lang="ru-RU" sz="2800" dirty="0" err="1"/>
              <a:t>Мініатюра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англійського</a:t>
            </a:r>
            <a:r>
              <a:rPr lang="ru-RU" sz="2800" dirty="0"/>
              <a:t> </a:t>
            </a:r>
            <a:r>
              <a:rPr lang="ru-RU" sz="2800" dirty="0" err="1"/>
              <a:t>рукопису</a:t>
            </a:r>
            <a:r>
              <a:rPr lang="ru-RU" sz="2800" dirty="0"/>
              <a:t> </a:t>
            </a:r>
            <a:r>
              <a:rPr lang="ru-RU" sz="2800" dirty="0" err="1"/>
              <a:t>Житіє</a:t>
            </a:r>
            <a:r>
              <a:rPr lang="ru-RU" sz="2800" dirty="0"/>
              <a:t> Св. </a:t>
            </a:r>
            <a:r>
              <a:rPr lang="ru-RU" sz="2800" dirty="0" err="1"/>
              <a:t>Оффара</a:t>
            </a:r>
            <a:r>
              <a:rPr lang="ru-RU" sz="2800" dirty="0"/>
              <a:t>, до 14 ст.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280920" cy="4896544"/>
          </a:xfrm>
        </p:spPr>
      </p:pic>
    </p:spTree>
    <p:extLst>
      <p:ext uri="{BB962C8B-B14F-4D97-AF65-F5344CB8AC3E}">
        <p14:creationId xmlns:p14="http://schemas.microsoft.com/office/powerpoint/2010/main" val="18213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580926"/>
          </a:xfrm>
        </p:spPr>
        <p:txBody>
          <a:bodyPr>
            <a:noAutofit/>
          </a:bodyPr>
          <a:lstStyle/>
          <a:p>
            <a:r>
              <a:rPr lang="uk-UA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</a:t>
            </a:r>
            <a:r>
              <a:rPr lang="uk-UA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Остромирове</a:t>
            </a:r>
            <a:r>
              <a:rPr lang="uk-UA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Євангеліє» (1056-1057)</a:t>
            </a:r>
            <a:endParaRPr lang="uk-UA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76064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/>
              <a:t>До наших днів збереглося кілька рукописних книг </a:t>
            </a:r>
            <a:r>
              <a:rPr lang="en-US" dirty="0"/>
              <a:t>XI—XII </a:t>
            </a:r>
            <a:r>
              <a:rPr lang="uk-UA" dirty="0"/>
              <a:t>ст., переписаних та оздоблених київськими майстрами. Найдавніша з них — "</a:t>
            </a:r>
            <a:r>
              <a:rPr lang="uk-UA" dirty="0" err="1"/>
              <a:t>Остромирове</a:t>
            </a:r>
            <a:r>
              <a:rPr lang="uk-UA" dirty="0"/>
              <a:t> Євангеліє", написане у 1056—1057 рр. "Виконував" цю книгу диякон Григорій. Це урочистий, великий фоліант, написаний на пергаменті гарним урочистим шрифтом — так званим уставом. Зміст книги — євангельські щоденні читання. Переписано її з болгарського оригіналу, як і більшість давньоруських церковних книг того часу, прикрашено численними ініціалами, заставками та трьома великими, на весь аркуш, мініатюрами з зображенням </a:t>
            </a:r>
            <a:r>
              <a:rPr lang="uk-UA" dirty="0" smtClean="0"/>
              <a:t>євангелістів </a:t>
            </a:r>
            <a:r>
              <a:rPr lang="uk-UA" dirty="0" err="1" smtClean="0"/>
              <a:t>Іоана</a:t>
            </a:r>
            <a:r>
              <a:rPr lang="uk-UA" dirty="0"/>
              <a:t>, Марка та Луки. Колористична гама зображень яскрава, насичена і водночас вишукана. особливістю мініатюр "</a:t>
            </a:r>
            <a:r>
              <a:rPr lang="uk-UA" dirty="0" err="1"/>
              <a:t>Остромирового</a:t>
            </a:r>
            <a:r>
              <a:rPr lang="uk-UA" dirty="0"/>
              <a:t> Євангелія" є їхня близькість до славетних київських перегород частих емалей. Це підкреслюється ще й тим, що лінії в зображеннях виконані золотом.</a:t>
            </a:r>
          </a:p>
        </p:txBody>
      </p:sp>
    </p:spTree>
    <p:extLst>
      <p:ext uri="{BB962C8B-B14F-4D97-AF65-F5344CB8AC3E}">
        <p14:creationId xmlns:p14="http://schemas.microsoft.com/office/powerpoint/2010/main" val="390962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864096"/>
          </a:xfrm>
        </p:spPr>
        <p:txBody>
          <a:bodyPr>
            <a:noAutofit/>
          </a:bodyPr>
          <a:lstStyle/>
          <a:p>
            <a:pPr algn="just"/>
            <a:r>
              <a:rPr lang="ru-RU" sz="2800" dirty="0" err="1" smtClean="0"/>
              <a:t>Мініатюри</a:t>
            </a:r>
            <a:r>
              <a:rPr lang="ru-RU" sz="2800" dirty="0" smtClean="0"/>
              <a:t> </a:t>
            </a:r>
            <a:r>
              <a:rPr lang="ru-RU" sz="2800" dirty="0"/>
              <a:t>«Остромирова </a:t>
            </a:r>
            <a:r>
              <a:rPr lang="ru-RU" sz="2800" dirty="0" err="1"/>
              <a:t>Євангелія</a:t>
            </a:r>
            <a:r>
              <a:rPr lang="ru-RU" sz="2800" dirty="0"/>
              <a:t>» (1056–1057 </a:t>
            </a:r>
            <a:r>
              <a:rPr lang="ru-RU" sz="2800" dirty="0" err="1"/>
              <a:t>рр</a:t>
            </a:r>
            <a:r>
              <a:rPr lang="ru-RU" sz="2800" dirty="0"/>
              <a:t>.).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21"/>
            <a:ext cx="4248472" cy="56166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63589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9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576064"/>
          </a:xfrm>
        </p:spPr>
        <p:txBody>
          <a:bodyPr>
            <a:noAutofit/>
          </a:bodyPr>
          <a:lstStyle/>
          <a:p>
            <a:r>
              <a:rPr lang="uk-UA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«Ізборник Святослава» (1073)</a:t>
            </a:r>
            <a:endParaRPr lang="uk-UA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5073427"/>
          </a:xfrm>
        </p:spPr>
        <p:txBody>
          <a:bodyPr/>
          <a:lstStyle/>
          <a:p>
            <a:r>
              <a:rPr lang="ru-RU" dirty="0"/>
              <a:t>Книга великого формату, написана </a:t>
            </a:r>
            <a:r>
              <a:rPr lang="ru-RU" dirty="0" smtClean="0"/>
              <a:t>на </a:t>
            </a:r>
            <a:r>
              <a:rPr lang="ru-RU" dirty="0" err="1" smtClean="0"/>
              <a:t>пергаменті</a:t>
            </a:r>
            <a:r>
              <a:rPr lang="ru-RU" dirty="0" smtClean="0"/>
              <a:t> </a:t>
            </a:r>
            <a:r>
              <a:rPr lang="ru-RU" dirty="0" err="1" smtClean="0"/>
              <a:t>гарним</a:t>
            </a:r>
            <a:r>
              <a:rPr lang="ru-RU" dirty="0" smtClean="0"/>
              <a:t> </a:t>
            </a:r>
            <a:r>
              <a:rPr lang="ru-RU" dirty="0" err="1"/>
              <a:t>уставним</a:t>
            </a:r>
            <a:r>
              <a:rPr lang="ru-RU" dirty="0"/>
              <a:t> письмом. Текст </a:t>
            </a:r>
            <a:r>
              <a:rPr lang="ru-RU" dirty="0" err="1"/>
              <a:t>оздоблено</a:t>
            </a:r>
            <a:r>
              <a:rPr lang="ru-RU" dirty="0"/>
              <a:t> </a:t>
            </a:r>
            <a:r>
              <a:rPr lang="ru-RU" dirty="0" err="1"/>
              <a:t>кольоровими</a:t>
            </a:r>
            <a:r>
              <a:rPr lang="ru-RU" dirty="0"/>
              <a:t> заставками </a:t>
            </a:r>
            <a:r>
              <a:rPr lang="ru-RU" dirty="0" smtClean="0"/>
              <a:t>— </a:t>
            </a:r>
            <a:r>
              <a:rPr lang="ru-RU" dirty="0" err="1" smtClean="0"/>
              <a:t>фронтиспісами</a:t>
            </a:r>
            <a:r>
              <a:rPr lang="ru-RU" dirty="0" smtClean="0"/>
              <a:t> і </a:t>
            </a:r>
            <a:r>
              <a:rPr lang="ru-RU" dirty="0" err="1"/>
              <a:t>малюнками</a:t>
            </a:r>
            <a:r>
              <a:rPr lang="ru-RU" dirty="0"/>
              <a:t> на берегах. </a:t>
            </a:r>
            <a:r>
              <a:rPr lang="ru-RU" dirty="0" err="1"/>
              <a:t>Зустрічаються</a:t>
            </a:r>
            <a:r>
              <a:rPr lang="ru-RU" dirty="0"/>
              <a:t> знаки </a:t>
            </a:r>
            <a:r>
              <a:rPr lang="ru-RU" dirty="0" err="1" smtClean="0"/>
              <a:t>зодіаку</a:t>
            </a:r>
            <a:r>
              <a:rPr lang="ru-RU" dirty="0" smtClean="0"/>
              <a:t>: </a:t>
            </a:r>
            <a:r>
              <a:rPr lang="ru-RU" dirty="0" err="1"/>
              <a:t>стрілець</a:t>
            </a:r>
            <a:r>
              <a:rPr lang="ru-RU" dirty="0"/>
              <a:t>, </a:t>
            </a:r>
            <a:r>
              <a:rPr lang="ru-RU" dirty="0" err="1"/>
              <a:t>діва</a:t>
            </a:r>
            <a:r>
              <a:rPr lang="ru-RU" dirty="0"/>
              <a:t>, рак, </a:t>
            </a:r>
            <a:r>
              <a:rPr lang="ru-RU" dirty="0" err="1"/>
              <a:t>козеріг</a:t>
            </a:r>
            <a:r>
              <a:rPr lang="ru-RU" dirty="0"/>
              <a:t> </a:t>
            </a:r>
            <a:r>
              <a:rPr lang="ru-RU" dirty="0" err="1"/>
              <a:t>тощо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734481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277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508918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Мініатюра «Ізборника Святослава» (1073)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3750936" cy="55446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4" y="1052736"/>
            <a:ext cx="3910899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7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652934"/>
          </a:xfrm>
        </p:spPr>
        <p:txBody>
          <a:bodyPr/>
          <a:lstStyle/>
          <a:p>
            <a:r>
              <a:rPr lang="uk-UA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Києво-Печерський патерик (</a:t>
            </a:r>
            <a:r>
              <a:rPr lang="en-US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XI</a:t>
            </a:r>
            <a:r>
              <a:rPr lang="uk-UA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ст.)</a:t>
            </a:r>
            <a:endParaRPr lang="uk-UA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4525963"/>
          </a:xfrm>
        </p:spPr>
        <p:txBody>
          <a:bodyPr/>
          <a:lstStyle/>
          <a:p>
            <a:r>
              <a:rPr lang="ru-RU" dirty="0" smtClean="0"/>
              <a:t>Патерик </a:t>
            </a:r>
            <a:r>
              <a:rPr lang="ru-RU" dirty="0" err="1"/>
              <a:t>складений</a:t>
            </a:r>
            <a:r>
              <a:rPr lang="ru-RU" dirty="0"/>
              <a:t> в </a:t>
            </a:r>
            <a:r>
              <a:rPr lang="ru-RU" dirty="0" smtClean="0"/>
              <a:t>XI </a:t>
            </a:r>
            <a:r>
              <a:rPr lang="ru-RU" dirty="0" err="1"/>
              <a:t>столітті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листування</a:t>
            </a:r>
            <a:r>
              <a:rPr lang="ru-RU" dirty="0"/>
              <a:t> </a:t>
            </a:r>
            <a:r>
              <a:rPr lang="ru-RU" dirty="0" err="1"/>
              <a:t>єпископа</a:t>
            </a:r>
            <a:r>
              <a:rPr lang="ru-RU" dirty="0"/>
              <a:t> </a:t>
            </a:r>
            <a:r>
              <a:rPr lang="ru-RU" dirty="0" err="1"/>
              <a:t>Володимиро-Суздальського</a:t>
            </a:r>
            <a:r>
              <a:rPr lang="ru-RU" dirty="0"/>
              <a:t> Симона (помер 1226) і </a:t>
            </a:r>
            <a:r>
              <a:rPr lang="ru-RU" dirty="0" err="1"/>
              <a:t>ченця</a:t>
            </a:r>
            <a:r>
              <a:rPr lang="ru-RU" dirty="0"/>
              <a:t> </a:t>
            </a:r>
            <a:r>
              <a:rPr lang="ru-RU" dirty="0" err="1"/>
              <a:t>Печерського</a:t>
            </a:r>
            <a:r>
              <a:rPr lang="ru-RU" dirty="0"/>
              <a:t> </a:t>
            </a:r>
            <a:r>
              <a:rPr lang="ru-RU" dirty="0" err="1"/>
              <a:t>монастиря</a:t>
            </a:r>
            <a:r>
              <a:rPr lang="ru-RU" dirty="0"/>
              <a:t> </a:t>
            </a:r>
            <a:r>
              <a:rPr lang="ru-RU" dirty="0" err="1"/>
              <a:t>Полікарпа</a:t>
            </a:r>
            <a:r>
              <a:rPr lang="ru-RU" dirty="0"/>
              <a:t>.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найцікавіших</a:t>
            </a:r>
            <a:r>
              <a:rPr lang="ru-RU" dirty="0"/>
              <a:t> у </a:t>
            </a:r>
            <a:r>
              <a:rPr lang="ru-RU" dirty="0" err="1"/>
              <a:t>Києво-Печерському</a:t>
            </a:r>
            <a:r>
              <a:rPr lang="ru-RU" dirty="0"/>
              <a:t> патерику є </a:t>
            </a:r>
            <a:r>
              <a:rPr lang="ru-RU" dirty="0" err="1"/>
              <a:t>оповідання</a:t>
            </a:r>
            <a:r>
              <a:rPr lang="ru-RU" dirty="0"/>
              <a:t> «Про Прохора-</a:t>
            </a:r>
            <a:r>
              <a:rPr lang="ru-RU" dirty="0" err="1"/>
              <a:t>чорноризця</a:t>
            </a:r>
            <a:r>
              <a:rPr lang="ru-RU" dirty="0"/>
              <a:t>, </a:t>
            </a:r>
            <a:r>
              <a:rPr lang="ru-RU" dirty="0" err="1"/>
              <a:t>котрий</a:t>
            </a:r>
            <a:r>
              <a:rPr lang="ru-RU" dirty="0"/>
              <a:t> молитвою з </a:t>
            </a:r>
            <a:r>
              <a:rPr lang="ru-RU" dirty="0" err="1"/>
              <a:t>лободи</a:t>
            </a:r>
            <a:r>
              <a:rPr lang="ru-RU" dirty="0"/>
              <a:t> </a:t>
            </a:r>
            <a:r>
              <a:rPr lang="ru-RU" dirty="0" err="1"/>
              <a:t>робив</a:t>
            </a:r>
            <a:r>
              <a:rPr lang="ru-RU" dirty="0"/>
              <a:t> </a:t>
            </a:r>
            <a:r>
              <a:rPr lang="ru-RU" dirty="0" err="1"/>
              <a:t>хліб</a:t>
            </a:r>
            <a:r>
              <a:rPr lang="ru-RU" dirty="0"/>
              <a:t>, а з </a:t>
            </a:r>
            <a:r>
              <a:rPr lang="ru-RU" dirty="0" err="1"/>
              <a:t>попелу</a:t>
            </a:r>
            <a:r>
              <a:rPr lang="ru-RU" dirty="0"/>
              <a:t> </a:t>
            </a:r>
            <a:r>
              <a:rPr lang="ru-RU" dirty="0" err="1"/>
              <a:t>сіль</a:t>
            </a:r>
            <a:r>
              <a:rPr lang="ru-RU" dirty="0"/>
              <a:t>». </a:t>
            </a:r>
            <a:r>
              <a:rPr lang="ru-RU" dirty="0" err="1"/>
              <a:t>Рукопис</a:t>
            </a:r>
            <a:r>
              <a:rPr lang="ru-RU" dirty="0"/>
              <a:t> написаний </a:t>
            </a:r>
            <a:r>
              <a:rPr lang="ru-RU" dirty="0" err="1"/>
              <a:t>напергаменті</a:t>
            </a:r>
            <a:r>
              <a:rPr lang="ru-RU" dirty="0"/>
              <a:t>, </a:t>
            </a:r>
            <a:r>
              <a:rPr lang="ru-RU" dirty="0" err="1"/>
              <a:t>створений</a:t>
            </a:r>
            <a:r>
              <a:rPr lang="ru-RU" dirty="0"/>
              <a:t> 1406року. </a:t>
            </a:r>
            <a:r>
              <a:rPr lang="ru-RU" dirty="0" err="1"/>
              <a:t>Рукопис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 в </a:t>
            </a:r>
            <a:r>
              <a:rPr lang="ru-RU" dirty="0" err="1"/>
              <a:t>Національній</a:t>
            </a:r>
            <a:r>
              <a:rPr lang="ru-RU" dirty="0"/>
              <a:t> </a:t>
            </a:r>
            <a:r>
              <a:rPr lang="ru-RU" dirty="0" err="1"/>
              <a:t>бібліотеці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В.І. </a:t>
            </a:r>
            <a:r>
              <a:rPr lang="ru-RU" dirty="0" err="1"/>
              <a:t>Вернадського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літературна</a:t>
            </a:r>
            <a:r>
              <a:rPr lang="ru-RU" dirty="0"/>
              <a:t> памятка </a:t>
            </a:r>
            <a:r>
              <a:rPr lang="ru-RU" dirty="0" err="1"/>
              <a:t>вплинула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іконографії</a:t>
            </a:r>
            <a:r>
              <a:rPr lang="ru-RU" dirty="0"/>
              <a:t> </a:t>
            </a:r>
            <a:r>
              <a:rPr lang="ru-RU" dirty="0" err="1" smtClean="0"/>
              <a:t>києво-печерських</a:t>
            </a:r>
            <a:r>
              <a:rPr lang="ru-RU" dirty="0" smtClean="0"/>
              <a:t> </a:t>
            </a:r>
            <a:r>
              <a:rPr lang="ru-RU" dirty="0" err="1"/>
              <a:t>святих</a:t>
            </a:r>
            <a:r>
              <a:rPr lang="ru-RU" dirty="0"/>
              <a:t> у гравюрах, </a:t>
            </a:r>
            <a:r>
              <a:rPr lang="ru-RU" dirty="0" err="1"/>
              <a:t>літографіях</a:t>
            </a:r>
            <a:r>
              <a:rPr lang="ru-RU" dirty="0"/>
              <a:t>, </a:t>
            </a:r>
            <a:r>
              <a:rPr lang="ru-RU" dirty="0" err="1"/>
              <a:t>іконах</a:t>
            </a:r>
            <a:r>
              <a:rPr lang="ru-RU" dirty="0"/>
              <a:t> і </a:t>
            </a:r>
            <a:r>
              <a:rPr lang="ru-RU" dirty="0" err="1" smtClean="0"/>
              <a:t>творах</a:t>
            </a:r>
            <a:r>
              <a:rPr lang="ru-RU" dirty="0" smtClean="0"/>
              <a:t> декоративно-прикладного </a:t>
            </a:r>
            <a:r>
              <a:rPr lang="ru-RU" dirty="0" err="1"/>
              <a:t>мистецтва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063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154</TotalTime>
  <Words>755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Паркет</vt:lpstr>
      <vt:lpstr>Книжкова мініатюра Київської Русі </vt:lpstr>
      <vt:lpstr>Книжкова мініатюра - це зроблений від руки малюнок, багатобарвна ілюстрація або заставка, кінцівка. І в Стародавньому Єгипті, і в античних папірусних сувоях, і в давньоруських рукописних книгах обов'язково зустрічаються ці чудові твори мистецтва. Художні ілюстрації рукописів відомі вже в Стародавньому Єгипті ("Книга мертвих"). Збереглися окремі зразки мініатюр, що відносять до І століття н.е. (рукопис Теренція "Іліада", "Енеїда* - мальовничі ілюстрації перемежовуються з текстом). Наприклад, у бібліотеці міста Мілана зберігається древній екземпляр "Іліади", що прикрашають 500 мініатюр.  </vt:lpstr>
      <vt:lpstr>Щоб виготовити велику рукописну книгу, треба було чимало праці та матеріалів - шкіри, золота, фарб. Наприклад, на виготовлення 294 аркушів пергаменту для «Остромирового Євангелія» використали шкури з череди телят у 60 голів.  </vt:lpstr>
      <vt:lpstr>Король на будівництві храму. Мініатюра із англійського рукопису Житіє Св. Оффара, до 14 ст.</vt:lpstr>
      <vt:lpstr>«Остромирове Євангеліє» (1056-1057)</vt:lpstr>
      <vt:lpstr>Мініатюри «Остромирова Євангелія» (1056–1057 рр.).</vt:lpstr>
      <vt:lpstr>«Ізборник Святослава» (1073)</vt:lpstr>
      <vt:lpstr>Мініатюра «Ізборника Святослава» (1073)</vt:lpstr>
      <vt:lpstr>Києво-Печерський патерик (XI ст.)</vt:lpstr>
      <vt:lpstr>Києво-Печерський патерик </vt:lpstr>
      <vt:lpstr>Радзивіллівський літопис (XV ст.) </vt:lpstr>
      <vt:lpstr>Радзивіллівський літопис </vt:lpstr>
      <vt:lpstr>Радзивіллівський літопис </vt:lpstr>
      <vt:lpstr>Пересопницьке Євангеліє (XVI ст.)</vt:lpstr>
      <vt:lpstr>Пересопницьке Євангеліє </vt:lpstr>
      <vt:lpstr>Дякую за увагу!!!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Книжкова мініатюра Київської Русі</dc:title>
  <dc:creator>Ira</dc:creator>
  <cp:lastModifiedBy>Ira</cp:lastModifiedBy>
  <cp:revision>12</cp:revision>
  <dcterms:created xsi:type="dcterms:W3CDTF">2013-10-18T15:50:10Z</dcterms:created>
  <dcterms:modified xsi:type="dcterms:W3CDTF">2013-10-18T18:24:56Z</dcterms:modified>
</cp:coreProperties>
</file>