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2" r:id="rId8"/>
    <p:sldId id="263" r:id="rId9"/>
    <p:sldId id="261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40" autoAdjust="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7812360" cy="2232248"/>
          </a:xfrm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ru-RU" sz="4000" dirty="0" err="1" smtClean="0"/>
              <a:t>Художня</a:t>
            </a:r>
            <a:r>
              <a:rPr lang="ru-RU" sz="4000" dirty="0" smtClean="0"/>
              <a:t> культура </a:t>
            </a:r>
            <a:r>
              <a:rPr lang="ru-RU" sz="4000" dirty="0" err="1"/>
              <a:t>Литовсько-Польської</a:t>
            </a:r>
            <a:r>
              <a:rPr lang="ru-RU" sz="4000" dirty="0"/>
              <a:t> </a:t>
            </a:r>
            <a:r>
              <a:rPr lang="ru-RU" sz="4000" dirty="0" err="1"/>
              <a:t>доби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5244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158552" cy="964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0474" y="2564905"/>
            <a:ext cx="8712005" cy="1567006"/>
          </a:xfrm>
        </p:spPr>
        <p:txBody>
          <a:bodyPr>
            <a:normAutofit/>
          </a:bodyPr>
          <a:lstStyle/>
          <a:p>
            <a:r>
              <a:rPr lang="ru-RU" sz="4400" dirty="0" err="1"/>
              <a:t>Книжкова</a:t>
            </a:r>
            <a:r>
              <a:rPr lang="ru-RU" sz="4400" dirty="0"/>
              <a:t> </a:t>
            </a:r>
            <a:r>
              <a:rPr lang="ru-RU" sz="4400" dirty="0" err="1"/>
              <a:t>графіка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02397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636096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живописом</a:t>
            </a:r>
            <a:r>
              <a:rPr lang="ru-RU" dirty="0"/>
              <a:t> </a:t>
            </a:r>
            <a:r>
              <a:rPr lang="ru-RU" dirty="0" err="1"/>
              <a:t>важливе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в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художньої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польсько-литовської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 </a:t>
            </a:r>
            <a:r>
              <a:rPr lang="ru-RU" dirty="0" err="1"/>
              <a:t>посідають</a:t>
            </a:r>
            <a:r>
              <a:rPr lang="ru-RU" dirty="0"/>
              <a:t> </a:t>
            </a:r>
            <a:r>
              <a:rPr lang="ru-RU" dirty="0" err="1"/>
              <a:t>книжкова</a:t>
            </a:r>
            <a:r>
              <a:rPr lang="ru-RU" dirty="0"/>
              <a:t> </a:t>
            </a:r>
            <a:r>
              <a:rPr lang="ru-RU" dirty="0" err="1"/>
              <a:t>мініатюра</a:t>
            </a:r>
            <a:r>
              <a:rPr lang="ru-RU" dirty="0"/>
              <a:t> і </a:t>
            </a:r>
            <a:r>
              <a:rPr lang="ru-RU" dirty="0" err="1"/>
              <a:t>графіка</a:t>
            </a:r>
            <a:r>
              <a:rPr lang="ru-RU" dirty="0"/>
              <a:t>. </a:t>
            </a:r>
            <a:r>
              <a:rPr lang="ru-RU" dirty="0" err="1"/>
              <a:t>Найвизначнішою</a:t>
            </a:r>
            <a:r>
              <a:rPr lang="ru-RU" dirty="0"/>
              <a:t> </a:t>
            </a:r>
            <a:r>
              <a:rPr lang="ru-RU" dirty="0" err="1"/>
              <a:t>пам’яткою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є </a:t>
            </a:r>
            <a:r>
              <a:rPr lang="ru-RU" dirty="0" err="1"/>
              <a:t>Пересопницьке</a:t>
            </a:r>
            <a:r>
              <a:rPr lang="ru-RU" dirty="0"/>
              <a:t> </a:t>
            </a:r>
            <a:r>
              <a:rPr lang="ru-RU" dirty="0" err="1"/>
              <a:t>Євангеліє</a:t>
            </a:r>
            <a:r>
              <a:rPr lang="ru-RU" dirty="0"/>
              <a:t>. У </a:t>
            </a:r>
            <a:r>
              <a:rPr lang="ru-RU" dirty="0" err="1"/>
              <a:t>центрі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чотирьох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мініатюр</a:t>
            </a:r>
            <a:r>
              <a:rPr lang="ru-RU" dirty="0"/>
              <a:t> </a:t>
            </a:r>
            <a:r>
              <a:rPr lang="ru-RU" dirty="0" err="1"/>
              <a:t>розташовані</a:t>
            </a:r>
            <a:r>
              <a:rPr lang="ru-RU" dirty="0"/>
              <a:t> на золотому </a:t>
            </a:r>
            <a:r>
              <a:rPr lang="ru-RU" dirty="0" err="1"/>
              <a:t>фоні</a:t>
            </a:r>
            <a:r>
              <a:rPr lang="ru-RU" dirty="0"/>
              <a:t> </a:t>
            </a:r>
            <a:r>
              <a:rPr lang="ru-RU" dirty="0" err="1"/>
              <a:t>невеликі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євангелістів</a:t>
            </a:r>
            <a:r>
              <a:rPr lang="ru-RU" dirty="0"/>
              <a:t>. </a:t>
            </a:r>
            <a:r>
              <a:rPr lang="ru-RU" dirty="0" err="1"/>
              <a:t>Особливу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в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мініатюрах</a:t>
            </a:r>
            <a:r>
              <a:rPr lang="ru-RU" dirty="0"/>
              <a:t> </a:t>
            </a:r>
            <a:r>
              <a:rPr lang="ru-RU" dirty="0" err="1"/>
              <a:t>привертає</a:t>
            </a:r>
            <a:r>
              <a:rPr lang="ru-RU" dirty="0"/>
              <a:t>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обрамлення</a:t>
            </a:r>
            <a:r>
              <a:rPr lang="ru-RU" dirty="0"/>
              <a:t> з </a:t>
            </a:r>
            <a:r>
              <a:rPr lang="ru-RU" dirty="0" err="1"/>
              <a:t>багатим</a:t>
            </a:r>
            <a:r>
              <a:rPr lang="ru-RU" dirty="0"/>
              <a:t> орнаментом.</a:t>
            </a:r>
          </a:p>
        </p:txBody>
      </p:sp>
    </p:spTree>
    <p:extLst>
      <p:ext uri="{BB962C8B-B14F-4D97-AF65-F5344CB8AC3E}">
        <p14:creationId xmlns:p14="http://schemas.microsoft.com/office/powerpoint/2010/main" val="37750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780112"/>
          </a:xfrm>
        </p:spPr>
        <p:txBody>
          <a:bodyPr>
            <a:normAutofit/>
          </a:bodyPr>
          <a:lstStyle/>
          <a:p>
            <a:r>
              <a:rPr lang="ru-RU" dirty="0" err="1"/>
              <a:t>Сміливе</a:t>
            </a:r>
            <a:r>
              <a:rPr lang="ru-RU" dirty="0"/>
              <a:t> </a:t>
            </a:r>
            <a:r>
              <a:rPr lang="ru-RU" dirty="0" err="1"/>
              <a:t>чергування</a:t>
            </a:r>
            <a:r>
              <a:rPr lang="ru-RU" dirty="0"/>
              <a:t> </a:t>
            </a:r>
            <a:r>
              <a:rPr lang="ru-RU" dirty="0" err="1"/>
              <a:t>зелених</a:t>
            </a:r>
            <a:r>
              <a:rPr lang="ru-RU" dirty="0"/>
              <a:t>, </a:t>
            </a:r>
            <a:r>
              <a:rPr lang="ru-RU" dirty="0" err="1"/>
              <a:t>червоних</a:t>
            </a:r>
            <a:r>
              <a:rPr lang="ru-RU" dirty="0"/>
              <a:t>, </a:t>
            </a:r>
            <a:r>
              <a:rPr lang="ru-RU" dirty="0" err="1"/>
              <a:t>ніжно-бузкових</a:t>
            </a:r>
            <a:r>
              <a:rPr lang="ru-RU" dirty="0"/>
              <a:t> </a:t>
            </a:r>
            <a:r>
              <a:rPr lang="ru-RU" dirty="0" err="1"/>
              <a:t>кольорів</a:t>
            </a:r>
            <a:r>
              <a:rPr lang="ru-RU" dirty="0"/>
              <a:t> і </a:t>
            </a:r>
            <a:r>
              <a:rPr lang="ru-RU" dirty="0" err="1"/>
              <a:t>творче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ренесансних</a:t>
            </a:r>
            <a:r>
              <a:rPr lang="ru-RU" dirty="0"/>
              <a:t> </a:t>
            </a:r>
            <a:r>
              <a:rPr lang="ru-RU" dirty="0" err="1"/>
              <a:t>декоративних</a:t>
            </a:r>
            <a:r>
              <a:rPr lang="ru-RU" dirty="0"/>
              <a:t> </a:t>
            </a:r>
            <a:r>
              <a:rPr lang="ru-RU" dirty="0" err="1"/>
              <a:t>мотивів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бордюрам </a:t>
            </a:r>
            <a:r>
              <a:rPr lang="ru-RU" dirty="0" err="1"/>
              <a:t>ошатності</a:t>
            </a:r>
            <a:r>
              <a:rPr lang="ru-RU" dirty="0"/>
              <a:t> та </a:t>
            </a:r>
            <a:r>
              <a:rPr lang="ru-RU" dirty="0" err="1"/>
              <a:t>яскравої</a:t>
            </a:r>
            <a:r>
              <a:rPr lang="ru-RU" dirty="0"/>
              <a:t> </a:t>
            </a:r>
            <a:r>
              <a:rPr lang="ru-RU" dirty="0" err="1"/>
              <a:t>декоративності</a:t>
            </a:r>
            <a:r>
              <a:rPr lang="ru-RU" dirty="0"/>
              <a:t>. За стилем </a:t>
            </a:r>
            <a:r>
              <a:rPr lang="ru-RU" dirty="0" err="1"/>
              <a:t>оформлення</a:t>
            </a:r>
            <a:r>
              <a:rPr lang="ru-RU" dirty="0"/>
              <a:t> до </a:t>
            </a:r>
            <a:r>
              <a:rPr lang="ru-RU" dirty="0" err="1"/>
              <a:t>Пересопницького</a:t>
            </a:r>
            <a:r>
              <a:rPr lang="ru-RU" dirty="0"/>
              <a:t> </a:t>
            </a:r>
            <a:r>
              <a:rPr lang="ru-RU" dirty="0" err="1"/>
              <a:t>Євангелія</a:t>
            </a:r>
            <a:r>
              <a:rPr lang="ru-RU" dirty="0"/>
              <a:t> </a:t>
            </a:r>
            <a:r>
              <a:rPr lang="ru-RU" dirty="0" err="1"/>
              <a:t>подібні</a:t>
            </a:r>
            <a:r>
              <a:rPr lang="ru-RU" dirty="0"/>
              <a:t> </a:t>
            </a:r>
            <a:r>
              <a:rPr lang="ru-RU" dirty="0" err="1"/>
              <a:t>мініатюри</a:t>
            </a:r>
            <a:r>
              <a:rPr lang="ru-RU" dirty="0"/>
              <a:t> </a:t>
            </a:r>
            <a:r>
              <a:rPr lang="ru-RU" dirty="0" err="1"/>
              <a:t>Загоровського</a:t>
            </a:r>
            <a:r>
              <a:rPr lang="ru-RU" dirty="0"/>
              <a:t> «Апостола».</a:t>
            </a:r>
          </a:p>
        </p:txBody>
      </p:sp>
    </p:spTree>
    <p:extLst>
      <p:ext uri="{BB962C8B-B14F-4D97-AF65-F5344CB8AC3E}">
        <p14:creationId xmlns:p14="http://schemas.microsoft.com/office/powerpoint/2010/main" val="26732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79"/>
            <a:ext cx="3600400" cy="5050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72000" y="1124744"/>
            <a:ext cx="39604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>
                <a:solidFill>
                  <a:schemeClr val="accent4">
                    <a:lumMod val="50000"/>
                  </a:schemeClr>
                </a:solidFill>
              </a:rPr>
              <a:t>Авторський</a:t>
            </a: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</a:rPr>
              <a:t> знак І. Федорова</a:t>
            </a:r>
          </a:p>
        </p:txBody>
      </p:sp>
    </p:spTree>
    <p:extLst>
      <p:ext uri="{BB962C8B-B14F-4D97-AF65-F5344CB8AC3E}">
        <p14:creationId xmlns:p14="http://schemas.microsoft.com/office/powerpoint/2010/main" val="402261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4664"/>
            <a:ext cx="6391622" cy="4878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91680" y="5589240"/>
            <a:ext cx="54271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Перша </a:t>
            </a:r>
            <a:r>
              <a:rPr lang="ru-RU" sz="2400" b="1" dirty="0" err="1">
                <a:solidFill>
                  <a:schemeClr val="accent4">
                    <a:lumMod val="50000"/>
                  </a:schemeClr>
                </a:solidFill>
              </a:rPr>
              <a:t>сторінка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 «Апостола» І. Федорова</a:t>
            </a:r>
          </a:p>
        </p:txBody>
      </p:sp>
    </p:spTree>
    <p:extLst>
      <p:ext uri="{BB962C8B-B14F-4D97-AF65-F5344CB8AC3E}">
        <p14:creationId xmlns:p14="http://schemas.microsoft.com/office/powerpoint/2010/main" val="91066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844008"/>
          </a:xfrm>
        </p:spPr>
        <p:txBody>
          <a:bodyPr>
            <a:normAutofit/>
          </a:bodyPr>
          <a:lstStyle/>
          <a:p>
            <a:r>
              <a:rPr lang="ru-RU" dirty="0" err="1"/>
              <a:t>Українська</a:t>
            </a:r>
            <a:r>
              <a:rPr lang="ru-RU" dirty="0"/>
              <a:t> гравюра </a:t>
            </a:r>
            <a:r>
              <a:rPr lang="ru-RU" dirty="0" err="1"/>
              <a:t>відображала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традиційні</a:t>
            </a:r>
            <a:r>
              <a:rPr lang="ru-RU" dirty="0"/>
              <a:t> </a:t>
            </a:r>
            <a:r>
              <a:rPr lang="ru-RU" dirty="0" err="1"/>
              <a:t>біблійні</a:t>
            </a:r>
            <a:r>
              <a:rPr lang="ru-RU" dirty="0"/>
              <a:t> </a:t>
            </a:r>
            <a:r>
              <a:rPr lang="ru-RU" dirty="0" err="1"/>
              <a:t>сюжети</a:t>
            </a:r>
            <a:r>
              <a:rPr lang="ru-RU" dirty="0"/>
              <a:t>, але й </a:t>
            </a:r>
            <a:r>
              <a:rPr lang="ru-RU" dirty="0" err="1"/>
              <a:t>реальне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побутові</a:t>
            </a:r>
            <a:r>
              <a:rPr lang="ru-RU" dirty="0"/>
              <a:t> </a:t>
            </a:r>
            <a:r>
              <a:rPr lang="ru-RU" dirty="0" err="1"/>
              <a:t>деталі</a:t>
            </a:r>
            <a:r>
              <a:rPr lang="ru-RU" dirty="0"/>
              <a:t>,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суперечності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існували</a:t>
            </a:r>
            <a:r>
              <a:rPr lang="ru-RU" dirty="0"/>
              <a:t> в </a:t>
            </a:r>
            <a:r>
              <a:rPr lang="ru-RU" dirty="0" err="1"/>
              <a:t>суспільстві</a:t>
            </a:r>
            <a:r>
              <a:rPr lang="ru-RU" dirty="0"/>
              <a:t> на той час.</a:t>
            </a:r>
          </a:p>
        </p:txBody>
      </p:sp>
    </p:spTree>
    <p:extLst>
      <p:ext uri="{BB962C8B-B14F-4D97-AF65-F5344CB8AC3E}">
        <p14:creationId xmlns:p14="http://schemas.microsoft.com/office/powerpoint/2010/main" val="262036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0475" y="2348880"/>
            <a:ext cx="8063933" cy="1783031"/>
          </a:xfrm>
        </p:spPr>
        <p:txBody>
          <a:bodyPr>
            <a:normAutofit/>
          </a:bodyPr>
          <a:lstStyle/>
          <a:p>
            <a:r>
              <a:rPr lang="uk-UA" sz="5400" dirty="0" smtClean="0"/>
              <a:t>Живопис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80666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564088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Значне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місце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 в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українському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образотворчому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мистецтві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польсько-литовської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доби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посідає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живопис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.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Він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продовжує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розвиватись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 у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руслі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релігійного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мистецтва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спираючись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 на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багату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спадщину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Київської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Русі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4292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852120"/>
          </a:xfrm>
        </p:spPr>
        <p:txBody>
          <a:bodyPr>
            <a:normAutofit/>
          </a:bodyPr>
          <a:lstStyle/>
          <a:p>
            <a:r>
              <a:rPr lang="ru-RU" dirty="0"/>
              <a:t>До наших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збереглося</a:t>
            </a:r>
            <a:r>
              <a:rPr lang="ru-RU" dirty="0"/>
              <a:t> </a:t>
            </a:r>
            <a:r>
              <a:rPr lang="ru-RU" dirty="0" err="1"/>
              <a:t>небагато</a:t>
            </a:r>
            <a:r>
              <a:rPr lang="ru-RU" dirty="0"/>
              <a:t> </a:t>
            </a:r>
            <a:r>
              <a:rPr lang="ru-RU" dirty="0" err="1"/>
              <a:t>пам’яток</a:t>
            </a:r>
            <a:r>
              <a:rPr lang="ru-RU" dirty="0"/>
              <a:t> монументального </a:t>
            </a:r>
            <a:r>
              <a:rPr lang="ru-RU" dirty="0" err="1"/>
              <a:t>живопису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за ними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судити</a:t>
            </a:r>
            <a:r>
              <a:rPr lang="ru-RU" dirty="0"/>
              <a:t> про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живописців</a:t>
            </a:r>
            <a:r>
              <a:rPr lang="ru-RU" dirty="0"/>
              <a:t> того часу. Про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свідчать</a:t>
            </a:r>
            <a:r>
              <a:rPr lang="ru-RU" dirty="0"/>
              <a:t> </a:t>
            </a:r>
            <a:r>
              <a:rPr lang="ru-RU" dirty="0" err="1"/>
              <a:t>фрескові</a:t>
            </a:r>
            <a:r>
              <a:rPr lang="ru-RU" dirty="0"/>
              <a:t> </a:t>
            </a:r>
            <a:r>
              <a:rPr lang="ru-RU" dirty="0" err="1"/>
              <a:t>розписи</a:t>
            </a:r>
            <a:r>
              <a:rPr lang="ru-RU" dirty="0"/>
              <a:t> церкви в </a:t>
            </a:r>
            <a:r>
              <a:rPr lang="ru-RU" dirty="0" err="1"/>
              <a:t>Лужанах</a:t>
            </a:r>
            <a:r>
              <a:rPr lang="ru-RU" dirty="0"/>
              <a:t>, </a:t>
            </a:r>
            <a:r>
              <a:rPr lang="ru-RU" dirty="0" err="1"/>
              <a:t>фрагменти</a:t>
            </a:r>
            <a:r>
              <a:rPr lang="ru-RU" dirty="0"/>
              <a:t> фресок </a:t>
            </a:r>
            <a:r>
              <a:rPr lang="ru-RU" dirty="0" err="1"/>
              <a:t>вірменського</a:t>
            </a:r>
            <a:r>
              <a:rPr lang="ru-RU" dirty="0"/>
              <a:t> собору у </a:t>
            </a:r>
            <a:r>
              <a:rPr lang="ru-RU" dirty="0" err="1"/>
              <a:t>Львові</a:t>
            </a:r>
            <a:r>
              <a:rPr lang="ru-RU" dirty="0"/>
              <a:t>.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живописці</a:t>
            </a:r>
            <a:r>
              <a:rPr lang="ru-RU" dirty="0"/>
              <a:t> </a:t>
            </a:r>
            <a:r>
              <a:rPr lang="ru-RU" dirty="0" err="1"/>
              <a:t>вважалися</a:t>
            </a:r>
            <a:r>
              <a:rPr lang="ru-RU" dirty="0"/>
              <a:t> </a:t>
            </a:r>
            <a:r>
              <a:rPr lang="ru-RU" dirty="0" err="1"/>
              <a:t>досвідченими</a:t>
            </a:r>
            <a:r>
              <a:rPr lang="ru-RU" dirty="0"/>
              <a:t> </a:t>
            </a:r>
            <a:r>
              <a:rPr lang="ru-RU" dirty="0" err="1"/>
              <a:t>майстрами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664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6672"/>
            <a:ext cx="3528392" cy="549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44008" y="5707713"/>
            <a:ext cx="4176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chemeClr val="accent4">
                    <a:lumMod val="50000"/>
                  </a:schemeClr>
                </a:solidFill>
              </a:rPr>
              <a:t>Ікона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 св. </a:t>
            </a:r>
            <a:r>
              <a:rPr lang="ru-RU" sz="2800" b="1" dirty="0" err="1">
                <a:solidFill>
                  <a:schemeClr val="accent4">
                    <a:lumMod val="50000"/>
                  </a:schemeClr>
                </a:solidFill>
              </a:rPr>
              <a:t>Миколая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. XII ст.</a:t>
            </a:r>
          </a:p>
        </p:txBody>
      </p:sp>
    </p:spTree>
    <p:extLst>
      <p:ext uri="{BB962C8B-B14F-4D97-AF65-F5344CB8AC3E}">
        <p14:creationId xmlns:p14="http://schemas.microsoft.com/office/powerpoint/2010/main" val="341617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39705"/>
            <a:ext cx="6696744" cy="4534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5153114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</a:rPr>
              <a:t>Я. Г. Розен. Фрески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</a:rPr>
              <a:t>вірменського</a:t>
            </a:r>
            <a:r>
              <a:rPr lang="ru-RU" sz="2800" b="1" i="1" dirty="0">
                <a:solidFill>
                  <a:schemeClr val="accent4">
                    <a:lumMod val="50000"/>
                  </a:schemeClr>
                </a:solidFill>
              </a:rPr>
              <a:t> собору. </a:t>
            </a:r>
            <a:r>
              <a:rPr lang="ru-RU" sz="2800" b="1" i="1" dirty="0" err="1">
                <a:solidFill>
                  <a:schemeClr val="accent4">
                    <a:lumMod val="50000"/>
                  </a:schemeClr>
                </a:solidFill>
              </a:rPr>
              <a:t>Львів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1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564088"/>
          </a:xfrm>
        </p:spPr>
        <p:txBody>
          <a:bodyPr>
            <a:normAutofit/>
          </a:bodyPr>
          <a:lstStyle/>
          <a:p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замкнена</a:t>
            </a:r>
            <a:r>
              <a:rPr lang="ru-RU" dirty="0"/>
              <a:t> </a:t>
            </a:r>
            <a:r>
              <a:rPr lang="ru-RU" dirty="0" err="1"/>
              <a:t>статичність</a:t>
            </a:r>
            <a:r>
              <a:rPr lang="ru-RU" dirty="0"/>
              <a:t> </a:t>
            </a:r>
            <a:r>
              <a:rPr lang="ru-RU" dirty="0" err="1"/>
              <a:t>образів</a:t>
            </a:r>
            <a:r>
              <a:rPr lang="ru-RU" dirty="0"/>
              <a:t>, </a:t>
            </a:r>
            <a:r>
              <a:rPr lang="ru-RU" dirty="0" err="1"/>
              <a:t>притаманна</a:t>
            </a:r>
            <a:r>
              <a:rPr lang="ru-RU" dirty="0"/>
              <a:t> </a:t>
            </a:r>
            <a:r>
              <a:rPr lang="ru-RU" dirty="0" err="1"/>
              <a:t>ранньому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, </a:t>
            </a:r>
            <a:r>
              <a:rPr lang="ru-RU" dirty="0" err="1"/>
              <a:t>змінилася</a:t>
            </a:r>
            <a:r>
              <a:rPr lang="ru-RU" dirty="0"/>
              <a:t> </a:t>
            </a:r>
            <a:r>
              <a:rPr lang="ru-RU" dirty="0" err="1"/>
              <a:t>динамічною</a:t>
            </a:r>
            <a:r>
              <a:rPr lang="ru-RU" dirty="0"/>
              <a:t> </a:t>
            </a:r>
            <a:r>
              <a:rPr lang="ru-RU" dirty="0" err="1"/>
              <a:t>композицією</a:t>
            </a:r>
            <a:r>
              <a:rPr lang="ru-RU" dirty="0"/>
              <a:t> та </a:t>
            </a:r>
            <a:r>
              <a:rPr lang="ru-RU" dirty="0" err="1"/>
              <a:t>вираженням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переживань</a:t>
            </a:r>
            <a:r>
              <a:rPr lang="ru-RU" dirty="0"/>
              <a:t> </a:t>
            </a:r>
            <a:r>
              <a:rPr lang="ru-RU" dirty="0" err="1"/>
              <a:t>митця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16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36712"/>
            <a:ext cx="80466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Важливою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рисою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образотворчого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мистецтва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України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</a:rPr>
              <a:t>XVI 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ст.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було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також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посилення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декоративності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, яке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виявилось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у живописному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рішенні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ікони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Від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другої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половини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</a:rPr>
              <a:t>XVI 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ст.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провідними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кольорами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стають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насичений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червоний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у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поєднанні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із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синім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білим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, золотисто-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жовтим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Яскравість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і сила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кольорового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звучання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стають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характерною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рисою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української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</a:rPr>
              <a:t>ікони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303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19149"/>
            <a:ext cx="3456384" cy="4881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44008" y="1916831"/>
            <a:ext cx="4320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chemeClr val="accent4">
                    <a:lumMod val="50000"/>
                  </a:schemeClr>
                </a:solidFill>
              </a:rPr>
              <a:t>Ікона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</a:rPr>
              <a:t> «Спас Прокуратор». XVI ст.</a:t>
            </a:r>
          </a:p>
        </p:txBody>
      </p:sp>
    </p:spTree>
    <p:extLst>
      <p:ext uri="{BB962C8B-B14F-4D97-AF65-F5344CB8AC3E}">
        <p14:creationId xmlns:p14="http://schemas.microsoft.com/office/powerpoint/2010/main" val="3991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</TotalTime>
  <Words>302</Words>
  <Application>Microsoft Office PowerPoint</Application>
  <PresentationFormat>Экран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Художня культура Литовсько-Польської доби</vt:lpstr>
      <vt:lpstr>Живопис</vt:lpstr>
      <vt:lpstr>Значне місце в українському образотворчому мистецтві польсько-литовської доби посідає живопис. Він продовжує розвиватись у руслі релігійного мистецтва, спираючись на багату спадщину Київської Русі. </vt:lpstr>
      <vt:lpstr>До наших днів збереглося небагато пам’яток монументального живопису, проте навіть за ними можна судити про надзвичайно високий рівень українських живописців того часу. Про це свідчать фрескові розписи церкви в Лужанах, фрагменти фресок вірменського собору у Львові. Українські живописці вважалися досвідченими майстрами.</vt:lpstr>
      <vt:lpstr>Презентация PowerPoint</vt:lpstr>
      <vt:lpstr>Презентация PowerPoint</vt:lpstr>
      <vt:lpstr>Проте замкнена статичність образів, притаманна ранньому періоду, змінилася динамічною композицією та вираженням внутрішніх переживань митця.</vt:lpstr>
      <vt:lpstr>Презентация PowerPoint</vt:lpstr>
      <vt:lpstr>Презентация PowerPoint</vt:lpstr>
      <vt:lpstr>Книжкова графіка</vt:lpstr>
      <vt:lpstr>Разом із живописом важливе місце в історії української художньої культури польсько-литовської доби посідають книжкова мініатюра і графіка. Найвизначнішою пам’яткою цього мистецтва є Пересопницьке Євангеліє. У центрі кожної із чотирьох його мініатюр розташовані на золотому фоні невеликі зображення євангелістів. Особливу увагу в цих мініатюрах привертає широке обрамлення з багатим орнаментом.</vt:lpstr>
      <vt:lpstr>Сміливе чергування зелених, червоних, ніжно-бузкових кольорів і творче застосування ренесансних декоративних мотивів надають бордюрам ошатності та яскравої декоративності. За стилем оформлення до Пересопницького Євангелія подібні мініатюри Загоровського «Апостола».</vt:lpstr>
      <vt:lpstr>Презентация PowerPoint</vt:lpstr>
      <vt:lpstr>Презентация PowerPoint</vt:lpstr>
      <vt:lpstr>Українська гравюра відображала не лише традиційні біблійні сюжети, але й реальне життя, побутові деталі, соціальні суперечності, що існували в суспільстві на той час.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Художня культура Литовсько-Польської доби</dc:title>
  <cp:lastModifiedBy>Admin</cp:lastModifiedBy>
  <cp:revision>2</cp:revision>
  <dcterms:modified xsi:type="dcterms:W3CDTF">2014-11-02T16:41:05Z</dcterms:modified>
</cp:coreProperties>
</file>