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9" r:id="rId13"/>
    <p:sldId id="267" r:id="rId14"/>
    <p:sldId id="268" r:id="rId15"/>
    <p:sldId id="270" r:id="rId16"/>
    <p:sldId id="273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3E78-2996-4DDF-A2EA-258E0984C43C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4E57-9254-4F69-B2D6-613AB20CF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3E78-2996-4DDF-A2EA-258E0984C43C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4E57-9254-4F69-B2D6-613AB20CF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3E78-2996-4DDF-A2EA-258E0984C43C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4E57-9254-4F69-B2D6-613AB20CF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3E78-2996-4DDF-A2EA-258E0984C43C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4E57-9254-4F69-B2D6-613AB20CF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3E78-2996-4DDF-A2EA-258E0984C43C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4E57-9254-4F69-B2D6-613AB20CF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3E78-2996-4DDF-A2EA-258E0984C43C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4E57-9254-4F69-B2D6-613AB20CF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3E78-2996-4DDF-A2EA-258E0984C43C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4E57-9254-4F69-B2D6-613AB20CF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3E78-2996-4DDF-A2EA-258E0984C43C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4E57-9254-4F69-B2D6-613AB20CF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3E78-2996-4DDF-A2EA-258E0984C43C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4E57-9254-4F69-B2D6-613AB20CF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3E78-2996-4DDF-A2EA-258E0984C43C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4E57-9254-4F69-B2D6-613AB20CF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3E78-2996-4DDF-A2EA-258E0984C43C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4E57-9254-4F69-B2D6-613AB20CF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3E78-2996-4DDF-A2EA-258E0984C43C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B4E57-9254-4F69-B2D6-613AB20CF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85;&#1103;\Desktop\&#1060;&#1110;&#1079;&#1082;&#1091;&#1083;&#1100;&#1090;&#1093;&#1074;&#1080;&#1083;&#1080;&#1085;&#1082;&#1072;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85;&#1103;\Desktop\&#1059;&#1082;&#1088;&#1072;&#1080;&#1085;&#1072;%20&#1074;%20&#1093;&#1072;&#1086;&#1089;&#1077;,%20&#1042;&#1077;&#1089;&#1090;&#1080;%20&#1085;&#1077;&#1076;&#1077;&#1083;&#1080;,%20&#1044;&#1084;&#1080;&#1090;&#1088;&#1080;&#1081;%20&#1050;&#1080;&#1089;&#1077;&#1083;&#1077;&#1074;,%2016%20&#1084;&#1072;&#1088;&#1090;&#1072;%202014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noAutofit/>
          </a:bodyPr>
          <a:lstStyle/>
          <a:p>
            <a:r>
              <a:rPr lang="uk-UA" sz="8000" dirty="0" smtClean="0">
                <a:solidFill>
                  <a:srgbClr val="FF0000"/>
                </a:solidFill>
                <a:latin typeface="Palatino Linotype" pitchFamily="18" charset="0"/>
              </a:rPr>
              <a:t>Засоби масової інформації</a:t>
            </a:r>
            <a:endParaRPr lang="ru-RU" sz="80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869160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Підготували учениці ІІ курсу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 класу української філології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 Ніжинського обласного педагогічного ліцею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Чернігівської обласної рад</a:t>
            </a:r>
            <a:r>
              <a:rPr lang="ru-RU" dirty="0" smtClean="0">
                <a:solidFill>
                  <a:schemeClr val="tx1"/>
                </a:solidFill>
              </a:rPr>
              <a:t>и</a:t>
            </a:r>
          </a:p>
          <a:p>
            <a:r>
              <a:rPr lang="uk-UA" dirty="0" err="1" smtClean="0">
                <a:solidFill>
                  <a:schemeClr val="tx1"/>
                </a:solidFill>
              </a:rPr>
              <a:t>Титорчук</a:t>
            </a:r>
            <a:r>
              <a:rPr lang="uk-UA" dirty="0" smtClean="0">
                <a:solidFill>
                  <a:schemeClr val="tx1"/>
                </a:solidFill>
              </a:rPr>
              <a:t> Анна та Борщ Анна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Учитель: </a:t>
            </a:r>
            <a:r>
              <a:rPr lang="uk-UA" dirty="0" err="1" smtClean="0">
                <a:solidFill>
                  <a:schemeClr val="tx1"/>
                </a:solidFill>
              </a:rPr>
              <a:t>Рябцева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О</a:t>
            </a:r>
            <a:r>
              <a:rPr lang="uk-UA" dirty="0" smtClean="0">
                <a:solidFill>
                  <a:schemeClr val="tx1"/>
                </a:solidFill>
              </a:rPr>
              <a:t>лена Миколаївна</a:t>
            </a:r>
          </a:p>
        </p:txBody>
      </p:sp>
      <p:pic>
        <p:nvPicPr>
          <p:cNvPr id="11268" name="Picture 4" descr="http://bihun.in.ua/uploads/pics/Attention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400051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	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У </a:t>
            </a:r>
            <a:r>
              <a:rPr lang="ru-RU" b="1" dirty="0" err="1">
                <a:latin typeface="Batang" pitchFamily="18" charset="-127"/>
                <a:ea typeface="Batang" pitchFamily="18" charset="-127"/>
              </a:rPr>
              <a:t>кожній</a:t>
            </a:r>
            <a:r>
              <a:rPr lang="ru-RU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>
                <a:latin typeface="Batang" pitchFamily="18" charset="-127"/>
                <a:ea typeface="Batang" pitchFamily="18" charset="-127"/>
              </a:rPr>
              <a:t>з</a:t>
            </a:r>
            <a:r>
              <a:rPr lang="ru-RU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>
                <a:latin typeface="Batang" pitchFamily="18" charset="-127"/>
                <a:ea typeface="Batang" pitchFamily="18" charset="-127"/>
              </a:rPr>
              <a:t>цих</a:t>
            </a:r>
            <a:r>
              <a:rPr lang="ru-RU" b="1" dirty="0">
                <a:latin typeface="Batang" pitchFamily="18" charset="-127"/>
                <a:ea typeface="Batang" pitchFamily="18" charset="-127"/>
              </a:rPr>
              <a:t> сфер ЗМІ </a:t>
            </a:r>
            <a:r>
              <a:rPr lang="ru-RU" b="1" dirty="0" err="1">
                <a:latin typeface="Batang" pitchFamily="18" charset="-127"/>
                <a:ea typeface="Batang" pitchFamily="18" charset="-127"/>
              </a:rPr>
              <a:t>виконують</a:t>
            </a:r>
            <a:r>
              <a:rPr lang="ru-RU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>
                <a:latin typeface="Batang" pitchFamily="18" charset="-127"/>
                <a:ea typeface="Batang" pitchFamily="18" charset="-127"/>
              </a:rPr>
              <a:t>свої</a:t>
            </a:r>
            <a:r>
              <a:rPr lang="ru-RU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>
                <a:latin typeface="Batang" pitchFamily="18" charset="-127"/>
                <a:ea typeface="Batang" pitchFamily="18" charset="-127"/>
              </a:rPr>
              <a:t>соціальні</a:t>
            </a:r>
            <a:r>
              <a:rPr lang="ru-RU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>
                <a:latin typeface="Batang" pitchFamily="18" charset="-127"/>
                <a:ea typeface="Batang" pitchFamily="18" charset="-127"/>
              </a:rPr>
              <a:t>ролі</a:t>
            </a:r>
            <a:r>
              <a:rPr lang="ru-RU" b="1" dirty="0"/>
              <a:t>:</a:t>
            </a:r>
          </a:p>
          <a:p>
            <a:r>
              <a:rPr lang="ru-RU" b="1" dirty="0" err="1"/>
              <a:t>виробничо-економічну</a:t>
            </a:r>
            <a:r>
              <a:rPr lang="ru-RU" b="1" dirty="0"/>
              <a:t>,</a:t>
            </a:r>
          </a:p>
          <a:p>
            <a:r>
              <a:rPr lang="ru-RU" b="1" dirty="0" err="1"/>
              <a:t>регулювальну</a:t>
            </a:r>
            <a:r>
              <a:rPr lang="ru-RU" b="1" dirty="0"/>
              <a:t>,</a:t>
            </a:r>
          </a:p>
          <a:p>
            <a:r>
              <a:rPr lang="ru-RU" b="1" dirty="0" err="1"/>
              <a:t>духовно-ідеологічну</a:t>
            </a:r>
            <a:r>
              <a:rPr lang="ru-RU" b="1" dirty="0"/>
              <a:t>,</a:t>
            </a:r>
          </a:p>
          <a:p>
            <a:r>
              <a:rPr lang="ru-RU" b="1" dirty="0" err="1"/>
              <a:t>інформаційно-комунікативну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  <p:pic>
        <p:nvPicPr>
          <p:cNvPr id="22530" name="Picture 2" descr="http://vidia.org/wp-content/uploads/2014/01/A74BE0D5-FA15-4E13-8166-DCE7E1F376D9_mw1024_n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image.112.ua/original/Jul2014/51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617640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61256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b="1" dirty="0" smtClean="0"/>
              <a:t>Індивідуальне завдання:</a:t>
            </a:r>
          </a:p>
          <a:p>
            <a:pPr>
              <a:buNone/>
            </a:pPr>
            <a:r>
              <a:rPr lang="uk-UA" dirty="0" smtClean="0"/>
              <a:t>	</a:t>
            </a:r>
          </a:p>
          <a:p>
            <a:pPr>
              <a:buNone/>
            </a:pPr>
            <a:r>
              <a:rPr lang="uk-UA" dirty="0"/>
              <a:t>	</a:t>
            </a:r>
            <a:r>
              <a:rPr lang="uk-UA" sz="6000" dirty="0" smtClean="0">
                <a:latin typeface="Gabriola" pitchFamily="82" charset="0"/>
              </a:rPr>
              <a:t>Взяти інтерв’ю у товариша завчасно отримавши ролі.</a:t>
            </a:r>
            <a:endParaRPr lang="ru-RU" sz="6000" dirty="0">
              <a:latin typeface="Gabriola" pitchFamily="82" charset="0"/>
            </a:endParaRPr>
          </a:p>
        </p:txBody>
      </p:sp>
      <p:pic>
        <p:nvPicPr>
          <p:cNvPr id="19458" name="Picture 2" descr="http://vybory.mediasapiens.ua/wp-content/uploads/2012/10/microph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7980" y="3717032"/>
            <a:ext cx="4167018" cy="3140968"/>
          </a:xfrm>
          <a:prstGeom prst="rect">
            <a:avLst/>
          </a:prstGeom>
          <a:noFill/>
        </p:spPr>
      </p:pic>
      <p:pic>
        <p:nvPicPr>
          <p:cNvPr id="19460" name="Picture 4" descr="http://pik.cn.ua/storage/00/26/04/11/300_190_5333f5845516f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645024"/>
            <a:ext cx="29523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anday.mts.com.ua/images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5760640" cy="5573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4800" dirty="0" err="1" smtClean="0">
                <a:latin typeface="Arial Black" pitchFamily="34" charset="0"/>
              </a:rPr>
              <a:t>Фізкультхвилинка</a:t>
            </a:r>
            <a:r>
              <a:rPr lang="uk-UA" sz="4800" dirty="0" smtClean="0">
                <a:latin typeface="Arial Black" pitchFamily="34" charset="0"/>
              </a:rPr>
              <a:t>)))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7" name="Фізкультхвилин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376772"/>
            <a:ext cx="7308304" cy="5481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30529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Інформація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завжди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впливала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оновлення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життя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розвиток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суспільства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у тому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числі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політичне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життя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обумовлюючи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пошук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нових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підходів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рішень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Історії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відомо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немало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ситуацій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коли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безпосереднім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впливом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поширеної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ЗМІ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інформації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дезінформації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владні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структури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відповідальні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посадові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особи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змінювали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свою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позицію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приймали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серйозні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політичні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рішення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://www.grantua.com.ua/wp-content/uploads/2014/07/%D0%B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4464496" cy="2982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mediaavers.com/noresize/19_05_2014/1819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73016"/>
            <a:ext cx="3625585" cy="2719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0"/>
            <a:ext cx="4536504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	</a:t>
            </a:r>
            <a:r>
              <a:rPr lang="ru-RU" sz="3600" dirty="0" smtClean="0">
                <a:latin typeface="Monotype Corsiva" pitchFamily="66" charset="0"/>
                <a:cs typeface="Leelawadee UI" pitchFamily="34" charset="-34"/>
              </a:rPr>
              <a:t> Але </a:t>
            </a:r>
            <a:r>
              <a:rPr lang="ru-RU" sz="3600" dirty="0" err="1" smtClean="0">
                <a:latin typeface="Monotype Corsiva" pitchFamily="66" charset="0"/>
                <a:cs typeface="Leelawadee UI" pitchFamily="34" charset="-34"/>
              </a:rPr>
              <a:t>поширенішим</a:t>
            </a:r>
            <a:r>
              <a:rPr lang="ru-RU" sz="3600" dirty="0" smtClean="0">
                <a:latin typeface="Monotype Corsiva" pitchFamily="66" charset="0"/>
                <a:cs typeface="Leelawadee UI" pitchFamily="34" charset="-34"/>
              </a:rPr>
              <a:t> </a:t>
            </a:r>
            <a:r>
              <a:rPr lang="ru-RU" sz="3600" dirty="0" err="1" smtClean="0">
                <a:latin typeface="Monotype Corsiva" pitchFamily="66" charset="0"/>
                <a:cs typeface="Leelawadee UI" pitchFamily="34" charset="-34"/>
              </a:rPr>
              <a:t>і</a:t>
            </a:r>
            <a:r>
              <a:rPr lang="ru-RU" sz="3600" dirty="0" smtClean="0">
                <a:latin typeface="Monotype Corsiva" pitchFamily="66" charset="0"/>
                <a:cs typeface="Leelawadee UI" pitchFamily="34" charset="-34"/>
              </a:rPr>
              <a:t> </a:t>
            </a:r>
            <a:r>
              <a:rPr lang="ru-RU" sz="3600" dirty="0" err="1" smtClean="0">
                <a:latin typeface="Monotype Corsiva" pitchFamily="66" charset="0"/>
                <a:cs typeface="Leelawadee UI" pitchFamily="34" charset="-34"/>
              </a:rPr>
              <a:t>значущішим</a:t>
            </a:r>
            <a:r>
              <a:rPr lang="ru-RU" sz="3600" dirty="0" smtClean="0">
                <a:latin typeface="Monotype Corsiva" pitchFamily="66" charset="0"/>
                <a:cs typeface="Leelawadee UI" pitchFamily="34" charset="-34"/>
              </a:rPr>
              <a:t> </a:t>
            </a:r>
            <a:r>
              <a:rPr lang="ru-RU" sz="3600" dirty="0" err="1" smtClean="0">
                <a:latin typeface="Monotype Corsiva" pitchFamily="66" charset="0"/>
                <a:cs typeface="Leelawadee UI" pitchFamily="34" charset="-34"/>
              </a:rPr>
              <a:t>є</a:t>
            </a:r>
            <a:r>
              <a:rPr lang="ru-RU" sz="3600" dirty="0" smtClean="0">
                <a:latin typeface="Monotype Corsiva" pitchFamily="66" charset="0"/>
                <a:cs typeface="Leelawadee UI" pitchFamily="34" charset="-34"/>
              </a:rPr>
              <a:t> </a:t>
            </a:r>
            <a:r>
              <a:rPr lang="ru-RU" sz="3600" dirty="0" err="1" smtClean="0">
                <a:latin typeface="Monotype Corsiva" pitchFamily="66" charset="0"/>
                <a:cs typeface="Leelawadee UI" pitchFamily="34" charset="-34"/>
              </a:rPr>
              <a:t>їх</a:t>
            </a:r>
            <a:r>
              <a:rPr lang="ru-RU" sz="3600" dirty="0" smtClean="0">
                <a:latin typeface="Monotype Corsiva" pitchFamily="66" charset="0"/>
                <a:cs typeface="Leelawadee UI" pitchFamily="34" charset="-34"/>
              </a:rPr>
              <a:t> </a:t>
            </a:r>
            <a:r>
              <a:rPr lang="ru-RU" sz="3600" dirty="0" err="1" smtClean="0">
                <a:latin typeface="Monotype Corsiva" pitchFamily="66" charset="0"/>
                <a:cs typeface="Leelawadee UI" pitchFamily="34" charset="-34"/>
              </a:rPr>
              <a:t>опосередкований</a:t>
            </a:r>
            <a:r>
              <a:rPr lang="ru-RU" sz="3600" dirty="0" smtClean="0">
                <a:latin typeface="Monotype Corsiva" pitchFamily="66" charset="0"/>
                <a:cs typeface="Leelawadee UI" pitchFamily="34" charset="-34"/>
              </a:rPr>
              <a:t> </a:t>
            </a:r>
            <a:r>
              <a:rPr lang="ru-RU" sz="3600" dirty="0" err="1" smtClean="0">
                <a:latin typeface="Monotype Corsiva" pitchFamily="66" charset="0"/>
                <a:cs typeface="Leelawadee UI" pitchFamily="34" charset="-34"/>
              </a:rPr>
              <a:t>вплив</a:t>
            </a:r>
            <a:r>
              <a:rPr lang="ru-RU" sz="3600" dirty="0" smtClean="0">
                <a:latin typeface="Monotype Corsiva" pitchFamily="66" charset="0"/>
                <a:cs typeface="Leelawadee UI" pitchFamily="34" charset="-34"/>
              </a:rPr>
              <a:t> на погляди, </a:t>
            </a:r>
            <a:r>
              <a:rPr lang="ru-RU" sz="3600" dirty="0" err="1" smtClean="0">
                <a:latin typeface="Monotype Corsiva" pitchFamily="66" charset="0"/>
                <a:cs typeface="Leelawadee UI" pitchFamily="34" charset="-34"/>
              </a:rPr>
              <a:t>настрої</a:t>
            </a:r>
            <a:r>
              <a:rPr lang="ru-RU" sz="3600" dirty="0" smtClean="0">
                <a:latin typeface="Monotype Corsiva" pitchFamily="66" charset="0"/>
                <a:cs typeface="Leelawadee UI" pitchFamily="34" charset="-34"/>
              </a:rPr>
              <a:t>, </a:t>
            </a:r>
            <a:r>
              <a:rPr lang="ru-RU" sz="3600" dirty="0" err="1" smtClean="0">
                <a:latin typeface="Monotype Corsiva" pitchFamily="66" charset="0"/>
                <a:cs typeface="Leelawadee UI" pitchFamily="34" charset="-34"/>
              </a:rPr>
              <a:t>переконання</a:t>
            </a:r>
            <a:r>
              <a:rPr lang="ru-RU" sz="3600" dirty="0" smtClean="0">
                <a:latin typeface="Monotype Corsiva" pitchFamily="66" charset="0"/>
                <a:cs typeface="Leelawadee UI" pitchFamily="34" charset="-34"/>
              </a:rPr>
              <a:t> широкого </a:t>
            </a:r>
            <a:r>
              <a:rPr lang="ru-RU" sz="3600" dirty="0" err="1" smtClean="0">
                <a:latin typeface="Monotype Corsiva" pitchFamily="66" charset="0"/>
                <a:cs typeface="Leelawadee UI" pitchFamily="34" charset="-34"/>
              </a:rPr>
              <a:t>загалу</a:t>
            </a:r>
            <a:r>
              <a:rPr lang="ru-RU" sz="3600" dirty="0" smtClean="0">
                <a:latin typeface="Monotype Corsiva" pitchFamily="66" charset="0"/>
                <a:cs typeface="Leelawadee UI" pitchFamily="34" charset="-34"/>
              </a:rPr>
              <a:t> </a:t>
            </a:r>
            <a:r>
              <a:rPr lang="ru-RU" sz="3600" dirty="0" err="1" smtClean="0">
                <a:latin typeface="Monotype Corsiva" pitchFamily="66" charset="0"/>
                <a:cs typeface="Leelawadee UI" pitchFamily="34" charset="-34"/>
              </a:rPr>
              <a:t>громадян</a:t>
            </a:r>
            <a:r>
              <a:rPr lang="ru-RU" sz="3600" dirty="0" smtClean="0">
                <a:latin typeface="Monotype Corsiva" pitchFamily="66" charset="0"/>
                <a:cs typeface="Leelawadee UI" pitchFamily="34" charset="-34"/>
              </a:rPr>
              <a:t>, на </a:t>
            </a:r>
            <a:r>
              <a:rPr lang="ru-RU" sz="3600" dirty="0" err="1" smtClean="0">
                <a:latin typeface="Monotype Corsiva" pitchFamily="66" charset="0"/>
                <a:cs typeface="Leelawadee UI" pitchFamily="34" charset="-34"/>
              </a:rPr>
              <a:t>формування</a:t>
            </a:r>
            <a:r>
              <a:rPr lang="ru-RU" sz="3600" dirty="0" smtClean="0">
                <a:latin typeface="Monotype Corsiva" pitchFamily="66" charset="0"/>
                <a:cs typeface="Leelawadee UI" pitchFamily="34" charset="-34"/>
              </a:rPr>
              <a:t> </a:t>
            </a:r>
            <a:r>
              <a:rPr lang="ru-RU" sz="3600" dirty="0" err="1" smtClean="0">
                <a:latin typeface="Monotype Corsiva" pitchFamily="66" charset="0"/>
                <a:cs typeface="Leelawadee UI" pitchFamily="34" charset="-34"/>
              </a:rPr>
              <a:t>громадської</a:t>
            </a:r>
            <a:r>
              <a:rPr lang="ru-RU" sz="3600" dirty="0" smtClean="0">
                <a:latin typeface="Monotype Corsiva" pitchFamily="66" charset="0"/>
                <a:cs typeface="Leelawadee UI" pitchFamily="34" charset="-34"/>
              </a:rPr>
              <a:t> думки. </a:t>
            </a:r>
            <a:r>
              <a:rPr lang="ru-RU" sz="3600" dirty="0" err="1" smtClean="0">
                <a:latin typeface="Monotype Corsiva" pitchFamily="66" charset="0"/>
                <a:cs typeface="Leelawadee UI" pitchFamily="34" charset="-34"/>
              </a:rPr>
              <a:t>Сьогодні</a:t>
            </a:r>
            <a:r>
              <a:rPr lang="ru-RU" sz="3600" dirty="0" smtClean="0">
                <a:latin typeface="Monotype Corsiva" pitchFamily="66" charset="0"/>
                <a:cs typeface="Leelawadee UI" pitchFamily="34" charset="-34"/>
              </a:rPr>
              <a:t> роль </a:t>
            </a:r>
            <a:r>
              <a:rPr lang="ru-RU" sz="3600" dirty="0" err="1" smtClean="0">
                <a:latin typeface="Monotype Corsiva" pitchFamily="66" charset="0"/>
                <a:cs typeface="Leelawadee UI" pitchFamily="34" charset="-34"/>
              </a:rPr>
              <a:t>засобів</a:t>
            </a:r>
            <a:r>
              <a:rPr lang="ru-RU" sz="3600" dirty="0" smtClean="0">
                <a:latin typeface="Monotype Corsiva" pitchFamily="66" charset="0"/>
                <a:cs typeface="Leelawadee UI" pitchFamily="34" charset="-34"/>
              </a:rPr>
              <a:t> </a:t>
            </a:r>
            <a:r>
              <a:rPr lang="ru-RU" sz="3600" dirty="0" err="1" smtClean="0">
                <a:latin typeface="Monotype Corsiva" pitchFamily="66" charset="0"/>
                <a:cs typeface="Leelawadee UI" pitchFamily="34" charset="-34"/>
              </a:rPr>
              <a:t>масової</a:t>
            </a:r>
            <a:r>
              <a:rPr lang="ru-RU" sz="3600" dirty="0" smtClean="0">
                <a:latin typeface="Monotype Corsiva" pitchFamily="66" charset="0"/>
                <a:cs typeface="Leelawadee UI" pitchFamily="34" charset="-34"/>
              </a:rPr>
              <a:t> </a:t>
            </a:r>
            <a:r>
              <a:rPr lang="ru-RU" sz="3600" dirty="0" err="1" smtClean="0">
                <a:latin typeface="Monotype Corsiva" pitchFamily="66" charset="0"/>
                <a:cs typeface="Leelawadee UI" pitchFamily="34" charset="-34"/>
              </a:rPr>
              <a:t>інформації</a:t>
            </a:r>
            <a:r>
              <a:rPr lang="ru-RU" sz="3600" dirty="0" smtClean="0">
                <a:latin typeface="Monotype Corsiva" pitchFamily="66" charset="0"/>
                <a:cs typeface="Leelawadee UI" pitchFamily="34" charset="-34"/>
              </a:rPr>
              <a:t> </a:t>
            </a:r>
            <a:r>
              <a:rPr lang="ru-RU" sz="3600" dirty="0" err="1" smtClean="0">
                <a:latin typeface="Monotype Corsiva" pitchFamily="66" charset="0"/>
                <a:cs typeface="Leelawadee UI" pitchFamily="34" charset="-34"/>
              </a:rPr>
              <a:t>з</a:t>
            </a:r>
            <a:r>
              <a:rPr lang="ru-RU" sz="3600" dirty="0" smtClean="0">
                <a:latin typeface="Monotype Corsiva" pitchFamily="66" charset="0"/>
                <a:cs typeface="Leelawadee UI" pitchFamily="34" charset="-34"/>
              </a:rPr>
              <a:t> </a:t>
            </a:r>
            <a:r>
              <a:rPr lang="ru-RU" sz="3600" dirty="0" err="1" smtClean="0">
                <a:latin typeface="Monotype Corsiva" pitchFamily="66" charset="0"/>
                <a:cs typeface="Leelawadee UI" pitchFamily="34" charset="-34"/>
              </a:rPr>
              <a:t>кожним</a:t>
            </a:r>
            <a:r>
              <a:rPr lang="ru-RU" sz="3600" dirty="0" smtClean="0">
                <a:latin typeface="Monotype Corsiva" pitchFamily="66" charset="0"/>
                <a:cs typeface="Leelawadee UI" pitchFamily="34" charset="-34"/>
              </a:rPr>
              <a:t> роком </a:t>
            </a:r>
            <a:r>
              <a:rPr lang="ru-RU" sz="3600" dirty="0" err="1" smtClean="0">
                <a:latin typeface="Monotype Corsiva" pitchFamily="66" charset="0"/>
                <a:cs typeface="Leelawadee UI" pitchFamily="34" charset="-34"/>
              </a:rPr>
              <a:t>підвищується</a:t>
            </a:r>
            <a:r>
              <a:rPr lang="ru-RU" sz="3600" dirty="0" smtClean="0">
                <a:latin typeface="Monotype Corsiva" pitchFamily="66" charset="0"/>
                <a:cs typeface="Leelawadee UI" pitchFamily="34" charset="-34"/>
              </a:rPr>
              <a:t>.</a:t>
            </a:r>
            <a:endParaRPr lang="ru-RU" sz="3600" dirty="0">
              <a:latin typeface="Monotype Corsiva" pitchFamily="66" charset="0"/>
              <a:cs typeface="Leelawadee UI" pitchFamily="34" charset="-34"/>
            </a:endParaRPr>
          </a:p>
        </p:txBody>
      </p:sp>
      <p:pic>
        <p:nvPicPr>
          <p:cNvPr id="19458" name="Picture 2" descr="http://doshkilniatko.net/wp-content/uploads/2013/04/Negativnoe-vliyanie-SMI-na-razvitie-detey-460x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0648"/>
            <a:ext cx="4381500" cy="2771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varta.kharkov.ua/content/documents/11034/1103382/thumb-item-276x221-bf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42143"/>
            <a:ext cx="4141068" cy="3315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dirty="0" smtClean="0"/>
              <a:t>	</a:t>
            </a:r>
            <a:r>
              <a:rPr lang="ru-RU" dirty="0" err="1" smtClean="0">
                <a:latin typeface="Arial Narrow" pitchFamily="34" charset="0"/>
              </a:rPr>
              <a:t>Звісно</a:t>
            </a:r>
            <a:r>
              <a:rPr lang="ru-RU" dirty="0" smtClean="0">
                <a:latin typeface="Arial Narrow" pitchFamily="34" charset="0"/>
              </a:rPr>
              <a:t>, </a:t>
            </a:r>
            <a:r>
              <a:rPr lang="ru-RU" dirty="0" err="1" smtClean="0">
                <a:latin typeface="Arial Narrow" pitchFamily="34" charset="0"/>
              </a:rPr>
              <a:t>щодо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читача</a:t>
            </a:r>
            <a:r>
              <a:rPr lang="ru-RU" dirty="0" smtClean="0">
                <a:latin typeface="Arial Narrow" pitchFamily="34" charset="0"/>
              </a:rPr>
              <a:t>, </a:t>
            </a:r>
            <a:r>
              <a:rPr lang="ru-RU" dirty="0" err="1" smtClean="0">
                <a:latin typeface="Arial Narrow" pitchFamily="34" charset="0"/>
              </a:rPr>
              <a:t>глядача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чи</a:t>
            </a:r>
            <a:r>
              <a:rPr lang="ru-RU" dirty="0" smtClean="0">
                <a:latin typeface="Arial Narrow" pitchFamily="34" charset="0"/>
              </a:rPr>
              <a:t> слухача ЗМІ велика </a:t>
            </a:r>
            <a:r>
              <a:rPr lang="ru-RU" dirty="0" err="1" smtClean="0">
                <a:latin typeface="Arial Narrow" pitchFamily="34" charset="0"/>
              </a:rPr>
              <a:t>частка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інформації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потрапляє</a:t>
            </a:r>
            <a:r>
              <a:rPr lang="ru-RU" dirty="0" smtClean="0">
                <a:latin typeface="Arial Narrow" pitchFamily="34" charset="0"/>
              </a:rPr>
              <a:t> у </a:t>
            </a:r>
            <a:r>
              <a:rPr lang="ru-RU" dirty="0" err="1" smtClean="0">
                <a:latin typeface="Arial Narrow" pitchFamily="34" charset="0"/>
              </a:rPr>
              <a:t>вторинному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вигляді</a:t>
            </a:r>
            <a:r>
              <a:rPr lang="ru-RU" dirty="0" smtClean="0">
                <a:latin typeface="Arial Narrow" pitchFamily="34" charset="0"/>
              </a:rPr>
              <a:t>, </a:t>
            </a:r>
            <a:r>
              <a:rPr lang="ru-RU" dirty="0" err="1" smtClean="0">
                <a:latin typeface="Arial Narrow" pitchFamily="34" charset="0"/>
              </a:rPr>
              <a:t>й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містить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авторську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оцінку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ситуації</a:t>
            </a:r>
            <a:r>
              <a:rPr lang="ru-RU" dirty="0" smtClean="0">
                <a:latin typeface="Arial Narrow" pitchFamily="34" charset="0"/>
              </a:rPr>
              <a:t>, </a:t>
            </a:r>
            <a:r>
              <a:rPr lang="ru-RU" dirty="0" err="1" smtClean="0">
                <a:latin typeface="Arial Narrow" pitchFamily="34" charset="0"/>
              </a:rPr>
              <a:t>події</a:t>
            </a:r>
            <a:r>
              <a:rPr lang="ru-RU" dirty="0" smtClean="0">
                <a:latin typeface="Arial Narrow" pitchFamily="34" charset="0"/>
              </a:rPr>
              <a:t>, яка </a:t>
            </a:r>
            <a:r>
              <a:rPr lang="ru-RU" dirty="0" err="1" smtClean="0">
                <a:latin typeface="Arial Narrow" pitchFamily="34" charset="0"/>
              </a:rPr>
              <a:t>нав'язується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аудиторії</a:t>
            </a:r>
            <a:r>
              <a:rPr lang="ru-RU" dirty="0" smtClean="0">
                <a:latin typeface="Arial Narrow" pitchFamily="34" charset="0"/>
              </a:rPr>
              <a:t>. </a:t>
            </a:r>
            <a:r>
              <a:rPr lang="ru-RU" dirty="0" err="1" smtClean="0">
                <a:latin typeface="Arial Narrow" pitchFamily="34" charset="0"/>
              </a:rPr>
              <a:t>Обтяжений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щоденними</a:t>
            </a:r>
            <a:r>
              <a:rPr lang="ru-RU" dirty="0" smtClean="0">
                <a:latin typeface="Arial Narrow" pitchFamily="34" charset="0"/>
              </a:rPr>
              <a:t> проблемами </a:t>
            </a:r>
            <a:r>
              <a:rPr lang="ru-RU" dirty="0" err="1" smtClean="0">
                <a:latin typeface="Arial Narrow" pitchFamily="34" charset="0"/>
              </a:rPr>
              <a:t>й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турботами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пересічний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громадянин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сучасного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інформаційного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суспільства</a:t>
            </a:r>
            <a:r>
              <a:rPr lang="ru-RU" dirty="0" smtClean="0">
                <a:latin typeface="Arial Narrow" pitchFamily="34" charset="0"/>
              </a:rPr>
              <a:t>, </a:t>
            </a:r>
            <a:r>
              <a:rPr lang="ru-RU" dirty="0" err="1" smtClean="0">
                <a:latin typeface="Arial Narrow" pitchFamily="34" charset="0"/>
              </a:rPr>
              <a:t>перетворюється</a:t>
            </a:r>
            <a:r>
              <a:rPr lang="ru-RU" dirty="0" smtClean="0">
                <a:latin typeface="Arial Narrow" pitchFamily="34" charset="0"/>
              </a:rPr>
              <a:t> у </a:t>
            </a:r>
            <a:r>
              <a:rPr lang="ru-RU" dirty="0" err="1" smtClean="0">
                <a:latin typeface="Arial Narrow" pitchFamily="34" charset="0"/>
              </a:rPr>
              <a:t>зручну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мішень</a:t>
            </a:r>
            <a:r>
              <a:rPr lang="ru-RU" dirty="0" smtClean="0">
                <a:latin typeface="Arial Narrow" pitchFamily="34" charset="0"/>
              </a:rPr>
              <a:t> для </a:t>
            </a:r>
            <a:r>
              <a:rPr lang="ru-RU" dirty="0" err="1" smtClean="0">
                <a:latin typeface="Arial Narrow" pitchFamily="34" charset="0"/>
              </a:rPr>
              <a:t>інформаційного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впливу</a:t>
            </a:r>
            <a:r>
              <a:rPr lang="ru-RU" dirty="0" smtClean="0">
                <a:latin typeface="Arial Narrow" pitchFamily="34" charset="0"/>
              </a:rPr>
              <a:t>, </a:t>
            </a:r>
            <a:r>
              <a:rPr lang="ru-RU" dirty="0" err="1" smtClean="0">
                <a:latin typeface="Arial Narrow" pitchFamily="34" charset="0"/>
              </a:rPr>
              <a:t>схиляючись</a:t>
            </a:r>
            <a:r>
              <a:rPr lang="ru-RU" dirty="0" smtClean="0">
                <a:latin typeface="Arial Narrow" pitchFamily="34" charset="0"/>
              </a:rPr>
              <a:t> до </a:t>
            </a:r>
            <a:r>
              <a:rPr lang="ru-RU" dirty="0" err="1" smtClean="0">
                <a:latin typeface="Arial Narrow" pitchFamily="34" charset="0"/>
              </a:rPr>
              <a:t>заданої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певною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соціальною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групою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суб'єктивної</a:t>
            </a:r>
            <a:r>
              <a:rPr lang="ru-RU" dirty="0" smtClean="0">
                <a:latin typeface="Arial Narrow" pitchFamily="34" charset="0"/>
              </a:rPr>
              <a:t> точки </a:t>
            </a:r>
            <a:r>
              <a:rPr lang="ru-RU" dirty="0" err="1" smtClean="0">
                <a:latin typeface="Arial Narrow" pitchFamily="34" charset="0"/>
              </a:rPr>
              <a:t>зору</a:t>
            </a:r>
            <a:r>
              <a:rPr lang="ru-RU" dirty="0" smtClean="0">
                <a:latin typeface="Arial Narrow" pitchFamily="34" charset="0"/>
              </a:rPr>
              <a:t>, </a:t>
            </a:r>
            <a:r>
              <a:rPr lang="ru-RU" dirty="0" err="1" smtClean="0">
                <a:latin typeface="Arial Narrow" pitchFamily="34" charset="0"/>
              </a:rPr>
              <a:t>вміло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поданої</a:t>
            </a:r>
            <a:r>
              <a:rPr lang="ru-RU" dirty="0" smtClean="0">
                <a:latin typeface="Arial Narrow" pitchFamily="34" charset="0"/>
              </a:rPr>
              <a:t> за </a:t>
            </a:r>
            <a:r>
              <a:rPr lang="ru-RU" dirty="0" err="1" smtClean="0">
                <a:latin typeface="Arial Narrow" pitchFamily="34" charset="0"/>
              </a:rPr>
              <a:t>допомогою</a:t>
            </a:r>
            <a:r>
              <a:rPr lang="ru-RU" dirty="0" smtClean="0">
                <a:latin typeface="Arial Narrow" pitchFamily="34" charset="0"/>
              </a:rPr>
              <a:t> ЗМІ.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18434" name="Picture 2" descr="http://th05.deviantart.net/fs14/200H/f/2007/090/5/2/tv_casualties_by_H3AD3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93096"/>
            <a:ext cx="4945732" cy="2357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Типовий</a:t>
            </a:r>
            <a:r>
              <a:rPr lang="ru-RU" dirty="0" smtClean="0"/>
              <a:t> приклад </a:t>
            </a:r>
            <a:r>
              <a:rPr lang="ru-RU" dirty="0" err="1" smtClean="0"/>
              <a:t>впливу</a:t>
            </a:r>
            <a:r>
              <a:rPr lang="ru-RU" dirty="0" smtClean="0"/>
              <a:t> ЗМІ на </a:t>
            </a:r>
            <a:r>
              <a:rPr lang="ru-RU" dirty="0" err="1" smtClean="0"/>
              <a:t>гро</a:t>
            </a:r>
            <a:r>
              <a:rPr lang="uk-UA" dirty="0" err="1" smtClean="0"/>
              <a:t>мадську</a:t>
            </a:r>
            <a:r>
              <a:rPr lang="uk-UA" dirty="0" smtClean="0"/>
              <a:t> думку</a:t>
            </a:r>
            <a:endParaRPr lang="ru-RU" dirty="0"/>
          </a:p>
        </p:txBody>
      </p:sp>
      <p:pic>
        <p:nvPicPr>
          <p:cNvPr id="4" name="Украина в хаосе, Вести недели, Дмитрий Киселев, 16 марта 201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538790"/>
            <a:ext cx="7092280" cy="5319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95018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Свобода слова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право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висловлювати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думки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розглядається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прихильниками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лібералізму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як одна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найважливіших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громадянських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свобод.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www.maintenancephoenix.com/wp-content/uploads/2014/08/broken_cha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nahnews.com.ua/wp-content/uploads/2014/08/%D1%81%D0%B2%D0%BE%D0%B1%D0%BE%D0%B4%D0%B0-%D1%81%D0%BB%D0%BE%D0%B2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2776"/>
            <a:ext cx="3429000" cy="274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9330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Свобода слова </a:t>
            </a:r>
            <a:r>
              <a:rPr lang="ru-RU" dirty="0" err="1" smtClean="0"/>
              <a:t>виписана</a:t>
            </a:r>
            <a:r>
              <a:rPr lang="ru-RU" dirty="0" smtClean="0"/>
              <a:t> в </a:t>
            </a:r>
            <a:r>
              <a:rPr lang="ru-RU" dirty="0" err="1" smtClean="0"/>
              <a:t>низці</a:t>
            </a:r>
            <a:r>
              <a:rPr lang="ru-RU" dirty="0" smtClean="0"/>
              <a:t>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 </a:t>
            </a:r>
            <a:r>
              <a:rPr lang="ru-RU" b="1" dirty="0" smtClean="0"/>
              <a:t>«</a:t>
            </a:r>
            <a:r>
              <a:rPr lang="ru-RU" b="1" dirty="0" err="1" smtClean="0"/>
              <a:t>Загальна</a:t>
            </a:r>
            <a:r>
              <a:rPr lang="ru-RU" b="1" dirty="0" smtClean="0"/>
              <a:t> </a:t>
            </a:r>
            <a:r>
              <a:rPr lang="ru-RU" b="1" dirty="0" err="1" smtClean="0"/>
              <a:t>декларація</a:t>
            </a:r>
            <a:r>
              <a:rPr lang="ru-RU" b="1" dirty="0" smtClean="0"/>
              <a:t> прав </a:t>
            </a:r>
            <a:r>
              <a:rPr lang="ru-RU" b="1" dirty="0" err="1" smtClean="0"/>
              <a:t>людини</a:t>
            </a:r>
            <a:r>
              <a:rPr lang="ru-RU" b="1" dirty="0" smtClean="0"/>
              <a:t>» (ст. 19)</a:t>
            </a:r>
            <a:r>
              <a:rPr lang="ru-RU" dirty="0" smtClean="0"/>
              <a:t>, </a:t>
            </a:r>
            <a:r>
              <a:rPr lang="ru-RU" b="1" dirty="0" smtClean="0"/>
              <a:t>«</a:t>
            </a:r>
            <a:r>
              <a:rPr lang="ru-RU" b="1" dirty="0" err="1" smtClean="0"/>
              <a:t>Конвенція</a:t>
            </a:r>
            <a:r>
              <a:rPr lang="ru-RU" b="1" dirty="0" smtClean="0"/>
              <a:t> про </a:t>
            </a:r>
            <a:r>
              <a:rPr lang="ru-RU" b="1" dirty="0" err="1" smtClean="0"/>
              <a:t>захист</a:t>
            </a:r>
            <a:r>
              <a:rPr lang="ru-RU" b="1" dirty="0" smtClean="0"/>
              <a:t> прав </a:t>
            </a:r>
            <a:r>
              <a:rPr lang="ru-RU" b="1" dirty="0" err="1" smtClean="0"/>
              <a:t>людини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основних</a:t>
            </a:r>
            <a:r>
              <a:rPr lang="ru-RU" b="1" dirty="0" smtClean="0"/>
              <a:t> свобод» (ст. 10)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b="1" dirty="0" err="1" smtClean="0"/>
              <a:t>Конституція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, ст. 34</a:t>
            </a:r>
            <a:r>
              <a:rPr lang="ru-RU" dirty="0" smtClean="0"/>
              <a:t> 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стверджує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latin typeface="Arial Narrow" pitchFamily="34" charset="0"/>
              </a:rPr>
              <a:t>«</a:t>
            </a:r>
            <a:r>
              <a:rPr lang="ru-RU" i="1" dirty="0" smtClean="0">
                <a:latin typeface="Arial Narrow" pitchFamily="34" charset="0"/>
              </a:rPr>
              <a:t>Кожному </a:t>
            </a:r>
            <a:r>
              <a:rPr lang="ru-RU" i="1" dirty="0" err="1" smtClean="0">
                <a:latin typeface="Arial Narrow" pitchFamily="34" charset="0"/>
              </a:rPr>
              <a:t>гарантується</a:t>
            </a:r>
            <a:r>
              <a:rPr lang="ru-RU" i="1" dirty="0" smtClean="0">
                <a:latin typeface="Arial Narrow" pitchFamily="34" charset="0"/>
              </a:rPr>
              <a:t> право на свободу думки </a:t>
            </a:r>
            <a:r>
              <a:rPr lang="ru-RU" i="1" dirty="0" err="1" smtClean="0">
                <a:latin typeface="Arial Narrow" pitchFamily="34" charset="0"/>
              </a:rPr>
              <a:t>і</a:t>
            </a:r>
            <a:r>
              <a:rPr lang="ru-RU" i="1" dirty="0" smtClean="0">
                <a:latin typeface="Arial Narrow" pitchFamily="34" charset="0"/>
              </a:rPr>
              <a:t> слова, на </a:t>
            </a:r>
            <a:r>
              <a:rPr lang="ru-RU" i="1" dirty="0" err="1" smtClean="0">
                <a:latin typeface="Arial Narrow" pitchFamily="34" charset="0"/>
              </a:rPr>
              <a:t>вільне</a:t>
            </a:r>
            <a:r>
              <a:rPr lang="ru-RU" i="1" dirty="0" smtClean="0">
                <a:latin typeface="Arial Narrow" pitchFamily="34" charset="0"/>
              </a:rPr>
              <a:t> </a:t>
            </a:r>
            <a:r>
              <a:rPr lang="ru-RU" i="1" dirty="0" err="1" smtClean="0">
                <a:latin typeface="Arial Narrow" pitchFamily="34" charset="0"/>
              </a:rPr>
              <a:t>вираження</a:t>
            </a:r>
            <a:r>
              <a:rPr lang="ru-RU" i="1" dirty="0" smtClean="0">
                <a:latin typeface="Arial Narrow" pitchFamily="34" charset="0"/>
              </a:rPr>
              <a:t> </a:t>
            </a:r>
            <a:r>
              <a:rPr lang="ru-RU" i="1" dirty="0" err="1" smtClean="0">
                <a:latin typeface="Arial Narrow" pitchFamily="34" charset="0"/>
              </a:rPr>
              <a:t>своїх</a:t>
            </a:r>
            <a:r>
              <a:rPr lang="ru-RU" i="1" dirty="0" smtClean="0">
                <a:latin typeface="Arial Narrow" pitchFamily="34" charset="0"/>
              </a:rPr>
              <a:t> </a:t>
            </a:r>
            <a:r>
              <a:rPr lang="ru-RU" i="1" dirty="0" err="1" smtClean="0">
                <a:latin typeface="Arial Narrow" pitchFamily="34" charset="0"/>
              </a:rPr>
              <a:t>поглядів</a:t>
            </a:r>
            <a:r>
              <a:rPr lang="ru-RU" i="1" dirty="0" smtClean="0">
                <a:latin typeface="Arial Narrow" pitchFamily="34" charset="0"/>
              </a:rPr>
              <a:t> </a:t>
            </a:r>
            <a:r>
              <a:rPr lang="ru-RU" i="1" dirty="0" err="1" smtClean="0">
                <a:latin typeface="Arial Narrow" pitchFamily="34" charset="0"/>
              </a:rPr>
              <a:t>і</a:t>
            </a:r>
            <a:r>
              <a:rPr lang="ru-RU" i="1" dirty="0" smtClean="0">
                <a:latin typeface="Arial Narrow" pitchFamily="34" charset="0"/>
              </a:rPr>
              <a:t> </a:t>
            </a:r>
            <a:r>
              <a:rPr lang="ru-RU" i="1" dirty="0" err="1" smtClean="0">
                <a:latin typeface="Arial Narrow" pitchFamily="34" charset="0"/>
              </a:rPr>
              <a:t>переконань</a:t>
            </a:r>
            <a:r>
              <a:rPr lang="ru-RU" i="1" dirty="0" smtClean="0">
                <a:latin typeface="Arial Narrow" pitchFamily="34" charset="0"/>
              </a:rPr>
              <a:t>. </a:t>
            </a:r>
            <a:r>
              <a:rPr lang="ru-RU" i="1" dirty="0" err="1" smtClean="0">
                <a:latin typeface="Arial Narrow" pitchFamily="34" charset="0"/>
              </a:rPr>
              <a:t>Кожен</a:t>
            </a:r>
            <a:r>
              <a:rPr lang="ru-RU" i="1" dirty="0" smtClean="0">
                <a:latin typeface="Arial Narrow" pitchFamily="34" charset="0"/>
              </a:rPr>
              <a:t> </a:t>
            </a:r>
            <a:r>
              <a:rPr lang="ru-RU" i="1" dirty="0" err="1" smtClean="0">
                <a:latin typeface="Arial Narrow" pitchFamily="34" charset="0"/>
              </a:rPr>
              <a:t>має</a:t>
            </a:r>
            <a:r>
              <a:rPr lang="ru-RU" i="1" dirty="0" smtClean="0">
                <a:latin typeface="Arial Narrow" pitchFamily="34" charset="0"/>
              </a:rPr>
              <a:t> право </a:t>
            </a:r>
            <a:r>
              <a:rPr lang="ru-RU" i="1" dirty="0" err="1" smtClean="0">
                <a:latin typeface="Arial Narrow" pitchFamily="34" charset="0"/>
              </a:rPr>
              <a:t>вільно</a:t>
            </a:r>
            <a:r>
              <a:rPr lang="ru-RU" i="1" dirty="0" smtClean="0">
                <a:latin typeface="Arial Narrow" pitchFamily="34" charset="0"/>
              </a:rPr>
              <a:t> </a:t>
            </a:r>
            <a:r>
              <a:rPr lang="ru-RU" i="1" dirty="0" err="1" smtClean="0">
                <a:latin typeface="Arial Narrow" pitchFamily="34" charset="0"/>
              </a:rPr>
              <a:t>збирати</a:t>
            </a:r>
            <a:r>
              <a:rPr lang="ru-RU" i="1" dirty="0" smtClean="0">
                <a:latin typeface="Arial Narrow" pitchFamily="34" charset="0"/>
              </a:rPr>
              <a:t>, </a:t>
            </a:r>
            <a:r>
              <a:rPr lang="ru-RU" i="1" dirty="0" err="1" smtClean="0">
                <a:latin typeface="Arial Narrow" pitchFamily="34" charset="0"/>
              </a:rPr>
              <a:t>зберігати</a:t>
            </a:r>
            <a:r>
              <a:rPr lang="ru-RU" i="1" dirty="0" smtClean="0">
                <a:latin typeface="Arial Narrow" pitchFamily="34" charset="0"/>
              </a:rPr>
              <a:t>, </a:t>
            </a:r>
            <a:r>
              <a:rPr lang="ru-RU" i="1" dirty="0" err="1" smtClean="0">
                <a:latin typeface="Arial Narrow" pitchFamily="34" charset="0"/>
              </a:rPr>
              <a:t>використовувати</a:t>
            </a:r>
            <a:r>
              <a:rPr lang="ru-RU" i="1" dirty="0" smtClean="0">
                <a:latin typeface="Arial Narrow" pitchFamily="34" charset="0"/>
              </a:rPr>
              <a:t> </a:t>
            </a:r>
            <a:r>
              <a:rPr lang="ru-RU" i="1" dirty="0" err="1" smtClean="0">
                <a:latin typeface="Arial Narrow" pitchFamily="34" charset="0"/>
              </a:rPr>
              <a:t>і</a:t>
            </a:r>
            <a:r>
              <a:rPr lang="ru-RU" i="1" dirty="0" smtClean="0">
                <a:latin typeface="Arial Narrow" pitchFamily="34" charset="0"/>
              </a:rPr>
              <a:t> </a:t>
            </a:r>
            <a:r>
              <a:rPr lang="ru-RU" i="1" dirty="0" err="1" smtClean="0">
                <a:latin typeface="Arial Narrow" pitchFamily="34" charset="0"/>
              </a:rPr>
              <a:t>поширювати</a:t>
            </a:r>
            <a:r>
              <a:rPr lang="ru-RU" i="1" dirty="0" smtClean="0">
                <a:latin typeface="Arial Narrow" pitchFamily="34" charset="0"/>
              </a:rPr>
              <a:t> </a:t>
            </a:r>
            <a:r>
              <a:rPr lang="ru-RU" i="1" dirty="0" err="1" smtClean="0">
                <a:latin typeface="Arial Narrow" pitchFamily="34" charset="0"/>
              </a:rPr>
              <a:t>інформацію</a:t>
            </a:r>
            <a:r>
              <a:rPr lang="ru-RU" i="1" dirty="0" smtClean="0">
                <a:latin typeface="Arial Narrow" pitchFamily="34" charset="0"/>
              </a:rPr>
              <a:t> </a:t>
            </a:r>
            <a:r>
              <a:rPr lang="ru-RU" i="1" dirty="0" err="1" smtClean="0">
                <a:latin typeface="Arial Narrow" pitchFamily="34" charset="0"/>
              </a:rPr>
              <a:t>усно</a:t>
            </a:r>
            <a:r>
              <a:rPr lang="ru-RU" i="1" dirty="0" smtClean="0">
                <a:latin typeface="Arial Narrow" pitchFamily="34" charset="0"/>
              </a:rPr>
              <a:t>, </a:t>
            </a:r>
            <a:r>
              <a:rPr lang="ru-RU" i="1" dirty="0" err="1" smtClean="0">
                <a:latin typeface="Arial Narrow" pitchFamily="34" charset="0"/>
              </a:rPr>
              <a:t>письмово</a:t>
            </a:r>
            <a:r>
              <a:rPr lang="ru-RU" i="1" dirty="0" smtClean="0">
                <a:latin typeface="Arial Narrow" pitchFamily="34" charset="0"/>
              </a:rPr>
              <a:t> </a:t>
            </a:r>
            <a:r>
              <a:rPr lang="ru-RU" i="1" dirty="0" err="1" smtClean="0">
                <a:latin typeface="Arial Narrow" pitchFamily="34" charset="0"/>
              </a:rPr>
              <a:t>або</a:t>
            </a:r>
            <a:r>
              <a:rPr lang="ru-RU" i="1" dirty="0" smtClean="0">
                <a:latin typeface="Arial Narrow" pitchFamily="34" charset="0"/>
              </a:rPr>
              <a:t> в </a:t>
            </a:r>
            <a:r>
              <a:rPr lang="ru-RU" i="1" dirty="0" err="1" smtClean="0">
                <a:latin typeface="Arial Narrow" pitchFamily="34" charset="0"/>
              </a:rPr>
              <a:t>інший</a:t>
            </a:r>
            <a:r>
              <a:rPr lang="ru-RU" i="1" dirty="0" smtClean="0">
                <a:latin typeface="Arial Narrow" pitchFamily="34" charset="0"/>
              </a:rPr>
              <a:t> </a:t>
            </a:r>
            <a:r>
              <a:rPr lang="ru-RU" i="1" dirty="0" err="1" smtClean="0">
                <a:latin typeface="Arial Narrow" pitchFamily="34" charset="0"/>
              </a:rPr>
              <a:t>спосіб</a:t>
            </a:r>
            <a:r>
              <a:rPr lang="ru-RU" i="1" dirty="0" smtClean="0">
                <a:latin typeface="Arial Narrow" pitchFamily="34" charset="0"/>
              </a:rPr>
              <a:t> </a:t>
            </a:r>
            <a:r>
              <a:rPr lang="ru-RU" i="1" dirty="0" err="1" smtClean="0">
                <a:latin typeface="Arial Narrow" pitchFamily="34" charset="0"/>
              </a:rPr>
              <a:t>і</a:t>
            </a:r>
            <a:r>
              <a:rPr lang="ru-RU" i="1" dirty="0" smtClean="0">
                <a:latin typeface="Arial Narrow" pitchFamily="34" charset="0"/>
              </a:rPr>
              <a:t> на </a:t>
            </a:r>
            <a:r>
              <a:rPr lang="ru-RU" i="1" dirty="0" err="1" smtClean="0">
                <a:latin typeface="Arial Narrow" pitchFamily="34" charset="0"/>
              </a:rPr>
              <a:t>свій</a:t>
            </a:r>
            <a:r>
              <a:rPr lang="ru-RU" i="1" dirty="0" smtClean="0">
                <a:latin typeface="Arial Narrow" pitchFamily="34" charset="0"/>
              </a:rPr>
              <a:t> </a:t>
            </a:r>
            <a:r>
              <a:rPr lang="ru-RU" i="1" dirty="0" err="1" smtClean="0">
                <a:latin typeface="Arial Narrow" pitchFamily="34" charset="0"/>
              </a:rPr>
              <a:t>вибір</a:t>
            </a:r>
            <a:r>
              <a:rPr lang="ru-RU" i="1" dirty="0" smtClean="0">
                <a:latin typeface="Arial Narrow" pitchFamily="34" charset="0"/>
              </a:rPr>
              <a:t>.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15362" name="Picture 2" descr="http://school.xvatit.com/images/d/d5/Jurisprudence_9_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41103"/>
            <a:ext cx="3456384" cy="2307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collectionbooks.com.ua/published/publicdata/OKSANALCB/attachments/SC/products_pictures/6rs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45024"/>
            <a:ext cx="4176464" cy="295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91440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	Мета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- </a:t>
            </a:r>
            <a:r>
              <a:rPr lang="ru-RU" dirty="0" err="1"/>
              <a:t>розкрити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понять «</a:t>
            </a:r>
            <a:r>
              <a:rPr lang="ru-RU" dirty="0" err="1"/>
              <a:t>інформація</a:t>
            </a:r>
            <a:r>
              <a:rPr lang="ru-RU" dirty="0"/>
              <a:t>», «ЗМІ», «</a:t>
            </a:r>
            <a:r>
              <a:rPr lang="ru-RU" dirty="0" err="1"/>
              <a:t>інформаційна</a:t>
            </a:r>
            <a:r>
              <a:rPr lang="ru-RU" dirty="0"/>
              <a:t> </a:t>
            </a:r>
            <a:r>
              <a:rPr lang="ru-RU" dirty="0" err="1"/>
              <a:t>революція</a:t>
            </a:r>
            <a:r>
              <a:rPr lang="ru-RU" dirty="0" smtClean="0"/>
              <a:t>»;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-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ЗМІ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	- </a:t>
            </a:r>
            <a:r>
              <a:rPr lang="ru-RU" dirty="0" err="1"/>
              <a:t>розкрити</a:t>
            </a:r>
            <a:r>
              <a:rPr lang="ru-RU" dirty="0"/>
              <a:t> роль ЗМІ у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суспільному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- </a:t>
            </a:r>
            <a:r>
              <a:rPr lang="ru-RU" dirty="0" err="1"/>
              <a:t>продовжити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вмінь</a:t>
            </a:r>
            <a:r>
              <a:rPr lang="ru-RU" dirty="0"/>
              <a:t> </a:t>
            </a:r>
            <a:r>
              <a:rPr lang="ru-RU" dirty="0" err="1"/>
              <a:t>аналізувати</a:t>
            </a:r>
            <a:r>
              <a:rPr lang="ru-RU" dirty="0"/>
              <a:t>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,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збирати</a:t>
            </a:r>
            <a:r>
              <a:rPr lang="ru-RU" dirty="0"/>
              <a:t>, </a:t>
            </a:r>
            <a:r>
              <a:rPr lang="ru-RU" dirty="0" err="1"/>
              <a:t>накопичувати</a:t>
            </a:r>
            <a:r>
              <a:rPr lang="ru-RU" dirty="0"/>
              <a:t>, </a:t>
            </a:r>
            <a:r>
              <a:rPr lang="ru-RU" dirty="0" err="1"/>
              <a:t>зберігати</a:t>
            </a:r>
            <a:r>
              <a:rPr lang="ru-RU" dirty="0"/>
              <a:t>, </a:t>
            </a:r>
            <a:r>
              <a:rPr lang="ru-RU" dirty="0" err="1"/>
              <a:t>обробляти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передавати</a:t>
            </a:r>
            <a:r>
              <a:rPr lang="ru-RU" dirty="0"/>
              <a:t> </a:t>
            </a:r>
            <a:r>
              <a:rPr lang="ru-RU" dirty="0" err="1"/>
              <a:t>отриману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.</a:t>
            </a:r>
          </a:p>
        </p:txBody>
      </p:sp>
      <p:pic>
        <p:nvPicPr>
          <p:cNvPr id="18434" name="Picture 2" descr="http://vybory.mediasapiens.ua/wp-content/uploads/2012/09/img9fcffd5903b995db0a47022db4ac2438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0024" y="0"/>
            <a:ext cx="3593976" cy="2695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88640"/>
            <a:ext cx="4283968" cy="6120680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dirty="0" smtClean="0"/>
              <a:t>	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Відповідно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 норм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міжнародного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права,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обмеження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свободу слова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повинні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відповідати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трьом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умовам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вони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повинні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строго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узгоджуватись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законом,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праведну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мету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повинні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бути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необхідними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адекватними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досягнення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цієї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мети.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atn.ua/sites/default/files/iStock_000005017548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45632"/>
            <a:ext cx="4981006" cy="3312368"/>
          </a:xfrm>
          <a:prstGeom prst="rect">
            <a:avLst/>
          </a:prstGeom>
          <a:noFill/>
        </p:spPr>
      </p:pic>
      <p:pic>
        <p:nvPicPr>
          <p:cNvPr id="14340" name="Picture 4" descr="http://sumno.org.ua/media/images/galleries/2009/06/27/zakon-foto/thumbs/3_jpg_450x600_q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28575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48869"/>
            <a:ext cx="9144000" cy="24091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Цензура </a:t>
            </a:r>
            <a:r>
              <a:rPr lang="ru-RU" b="1" dirty="0" smtClean="0">
                <a:latin typeface="Monotype Corsiva" pitchFamily="66" charset="0"/>
              </a:rPr>
              <a:t>— контроль </a:t>
            </a:r>
            <a:r>
              <a:rPr lang="ru-RU" b="1" dirty="0" err="1" smtClean="0">
                <a:latin typeface="Monotype Corsiva" pitchFamily="66" charset="0"/>
              </a:rPr>
              <a:t>держави</a:t>
            </a:r>
            <a:r>
              <a:rPr lang="ru-RU" b="1" dirty="0" smtClean="0">
                <a:latin typeface="Monotype Corsiva" pitchFamily="66" charset="0"/>
              </a:rPr>
              <a:t>, </a:t>
            </a:r>
            <a:r>
              <a:rPr lang="ru-RU" b="1" dirty="0" err="1" smtClean="0">
                <a:latin typeface="Monotype Corsiva" pitchFamily="66" charset="0"/>
              </a:rPr>
              <a:t>організації</a:t>
            </a:r>
            <a:r>
              <a:rPr lang="ru-RU" b="1" dirty="0" smtClean="0">
                <a:latin typeface="Monotype Corsiva" pitchFamily="66" charset="0"/>
              </a:rPr>
              <a:t> </a:t>
            </a:r>
            <a:r>
              <a:rPr lang="ru-RU" b="1" dirty="0" err="1" smtClean="0">
                <a:latin typeface="Monotype Corsiva" pitchFamily="66" charset="0"/>
              </a:rPr>
              <a:t>чи</a:t>
            </a:r>
            <a:r>
              <a:rPr lang="ru-RU" b="1" dirty="0" smtClean="0">
                <a:latin typeface="Monotype Corsiva" pitchFamily="66" charset="0"/>
              </a:rPr>
              <a:t> </a:t>
            </a:r>
            <a:r>
              <a:rPr lang="ru-RU" b="1" dirty="0" err="1" smtClean="0">
                <a:latin typeface="Monotype Corsiva" pitchFamily="66" charset="0"/>
              </a:rPr>
              <a:t>групи</a:t>
            </a:r>
            <a:r>
              <a:rPr lang="ru-RU" b="1" dirty="0" smtClean="0">
                <a:latin typeface="Monotype Corsiva" pitchFamily="66" charset="0"/>
              </a:rPr>
              <a:t> людей над </a:t>
            </a:r>
            <a:r>
              <a:rPr lang="ru-RU" b="1" dirty="0" err="1" smtClean="0">
                <a:latin typeface="Monotype Corsiva" pitchFamily="66" charset="0"/>
              </a:rPr>
              <a:t>публічним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виявом</a:t>
            </a:r>
            <a:r>
              <a:rPr lang="ru-RU" b="1" dirty="0" smtClean="0">
                <a:latin typeface="Monotype Corsiva" pitchFamily="66" charset="0"/>
              </a:rPr>
              <a:t> думок </a:t>
            </a:r>
            <a:r>
              <a:rPr lang="ru-RU" b="1" dirty="0" err="1" smtClean="0">
                <a:latin typeface="Monotype Corsiva" pitchFamily="66" charset="0"/>
              </a:rPr>
              <a:t>і</a:t>
            </a:r>
            <a:r>
              <a:rPr lang="ru-RU" b="1" dirty="0" smtClean="0">
                <a:latin typeface="Monotype Corsiva" pitchFamily="66" charset="0"/>
              </a:rPr>
              <a:t> </a:t>
            </a:r>
            <a:r>
              <a:rPr lang="ru-RU" b="1" dirty="0" err="1" smtClean="0">
                <a:latin typeface="Monotype Corsiva" pitchFamily="66" charset="0"/>
              </a:rPr>
              <a:t>творчості</a:t>
            </a:r>
            <a:r>
              <a:rPr lang="ru-RU" b="1" dirty="0" smtClean="0">
                <a:latin typeface="Monotype Corsiva" pitchFamily="66" charset="0"/>
              </a:rPr>
              <a:t> </a:t>
            </a:r>
            <a:r>
              <a:rPr lang="ru-RU" b="1" dirty="0" err="1" smtClean="0">
                <a:latin typeface="Monotype Corsiva" pitchFamily="66" charset="0"/>
              </a:rPr>
              <a:t>індивіда</a:t>
            </a:r>
            <a:r>
              <a:rPr lang="ru-RU" b="1" dirty="0" smtClean="0">
                <a:latin typeface="Monotype Corsiva" pitchFamily="66" charset="0"/>
              </a:rPr>
              <a:t>. Як правило, </a:t>
            </a:r>
            <a:r>
              <a:rPr lang="ru-RU" b="1" dirty="0" err="1" smtClean="0">
                <a:latin typeface="Monotype Corsiva" pitchFamily="66" charset="0"/>
              </a:rPr>
              <a:t>проявляється</a:t>
            </a:r>
            <a:r>
              <a:rPr lang="ru-RU" b="1" dirty="0" smtClean="0">
                <a:latin typeface="Monotype Corsiva" pitchFamily="66" charset="0"/>
              </a:rPr>
              <a:t> у </a:t>
            </a:r>
            <a:r>
              <a:rPr lang="ru-RU" b="1" dirty="0" err="1" smtClean="0">
                <a:latin typeface="Monotype Corsiva" pitchFamily="66" charset="0"/>
              </a:rPr>
              <a:t>придушенні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вияву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певних</a:t>
            </a:r>
            <a:r>
              <a:rPr lang="ru-RU" b="1" dirty="0" smtClean="0">
                <a:latin typeface="Monotype Corsiva" pitchFamily="66" charset="0"/>
              </a:rPr>
              <a:t> </a:t>
            </a:r>
            <a:r>
              <a:rPr lang="ru-RU" b="1" dirty="0" err="1" smtClean="0">
                <a:latin typeface="Monotype Corsiva" pitchFamily="66" charset="0"/>
              </a:rPr>
              <a:t>ідей</a:t>
            </a:r>
            <a:r>
              <a:rPr lang="ru-RU" b="1" dirty="0" smtClean="0">
                <a:latin typeface="Monotype Corsiva" pitchFamily="66" charset="0"/>
              </a:rPr>
              <a:t>, </a:t>
            </a:r>
            <a:r>
              <a:rPr lang="ru-RU" b="1" dirty="0" err="1" smtClean="0">
                <a:latin typeface="Monotype Corsiva" pitchFamily="66" charset="0"/>
              </a:rPr>
              <a:t>торкання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певних</a:t>
            </a:r>
            <a:r>
              <a:rPr lang="ru-RU" b="1" dirty="0" smtClean="0">
                <a:latin typeface="Monotype Corsiva" pitchFamily="66" charset="0"/>
              </a:rPr>
              <a:t> тем </a:t>
            </a:r>
            <a:r>
              <a:rPr lang="ru-RU" b="1" dirty="0" err="1" smtClean="0">
                <a:latin typeface="Monotype Corsiva" pitchFamily="66" charset="0"/>
              </a:rPr>
              <a:t>або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вживання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певних</a:t>
            </a:r>
            <a:r>
              <a:rPr lang="ru-RU" b="1" dirty="0" smtClean="0">
                <a:latin typeface="Monotype Corsiva" pitchFamily="66" charset="0"/>
              </a:rPr>
              <a:t> </a:t>
            </a:r>
            <a:r>
              <a:rPr lang="ru-RU" b="1" dirty="0" err="1" smtClean="0">
                <a:latin typeface="Monotype Corsiva" pitchFamily="66" charset="0"/>
              </a:rPr>
              <a:t>слів</a:t>
            </a:r>
            <a:r>
              <a:rPr lang="ru-RU" b="1" dirty="0" smtClean="0">
                <a:latin typeface="Monotype Corsiva" pitchFamily="66" charset="0"/>
              </a:rPr>
              <a:t>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3314" name="Picture 2" descr="http://litakcent.com/wp-content/uploads/2014/11/censored-590x303-560x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6702152" cy="3434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://img12.nnm.me/3/7/4/d/9/388075883011086a777065d93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0" y="188640"/>
            <a:ext cx="2381250" cy="217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Цензура в ЗМІ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будь-яка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вимога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структур,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журналіста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редактора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засобу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узгоджувати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оприлюдненням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заборона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поширювати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перешкоджання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тиражуванню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розповсюдженню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будь-який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image.zn.ua/media/images/original/Sep2013/69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943350"/>
            <a:ext cx="47625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ttp://gameinonline.com/sites/default/files/field/news/censo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3923928" cy="2108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	</a:t>
            </a:r>
            <a:r>
              <a:rPr lang="ru-RU" dirty="0" err="1" smtClean="0">
                <a:latin typeface="Arial Black" pitchFamily="34" charset="0"/>
              </a:rPr>
              <a:t>Законодавством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України</a:t>
            </a:r>
            <a:r>
              <a:rPr lang="ru-RU" dirty="0" smtClean="0">
                <a:latin typeface="Arial Black" pitchFamily="34" charset="0"/>
              </a:rPr>
              <a:t> цензура заборонена.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1266" name="Picture 2" descr="http://argumentua.com/sites/default/files/1307708021_zakon%20(1)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896544" cy="3664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noteru.com/photo/old/1229/139308994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436" y="4509120"/>
            <a:ext cx="3909206" cy="2348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Arial Narrow" pitchFamily="34" charset="0"/>
              </a:rPr>
              <a:t>"</a:t>
            </a:r>
            <a:r>
              <a:rPr lang="ru-RU" b="1" dirty="0" err="1" smtClean="0">
                <a:latin typeface="Arial Narrow" pitchFamily="34" charset="0"/>
              </a:rPr>
              <a:t>Інформаційний</a:t>
            </a:r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b="1" dirty="0" err="1" smtClean="0">
                <a:latin typeface="Arial Narrow" pitchFamily="34" charset="0"/>
              </a:rPr>
              <a:t>простір</a:t>
            </a:r>
            <a:r>
              <a:rPr lang="ru-RU" b="1" dirty="0" smtClean="0">
                <a:latin typeface="Arial Narrow" pitchFamily="34" charset="0"/>
              </a:rPr>
              <a:t>"</a:t>
            </a:r>
            <a:r>
              <a:rPr lang="ru-RU" dirty="0" smtClean="0">
                <a:latin typeface="Arial Narrow" pitchFamily="34" charset="0"/>
              </a:rPr>
              <a:t>— </a:t>
            </a:r>
            <a:r>
              <a:rPr lang="ru-RU" dirty="0" err="1" smtClean="0">
                <a:latin typeface="Arial Narrow" pitchFamily="34" charset="0"/>
              </a:rPr>
              <a:t>поняття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ще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досить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нове</a:t>
            </a:r>
            <a:r>
              <a:rPr lang="ru-RU" dirty="0" smtClean="0">
                <a:latin typeface="Arial Narrow" pitchFamily="34" charset="0"/>
              </a:rPr>
              <a:t> та </a:t>
            </a:r>
            <a:r>
              <a:rPr lang="ru-RU" dirty="0" err="1" smtClean="0">
                <a:latin typeface="Arial Narrow" pitchFamily="34" charset="0"/>
              </a:rPr>
              <a:t>навіть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нехарактерне</a:t>
            </a:r>
            <a:r>
              <a:rPr lang="ru-RU" dirty="0" smtClean="0">
                <a:latin typeface="Arial Narrow" pitchFamily="34" charset="0"/>
              </a:rPr>
              <a:t> для </a:t>
            </a:r>
            <a:r>
              <a:rPr lang="ru-RU" dirty="0" err="1" smtClean="0">
                <a:latin typeface="Arial Narrow" pitchFamily="34" charset="0"/>
              </a:rPr>
              <a:t>нашої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молодої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держави</a:t>
            </a:r>
            <a:r>
              <a:rPr lang="ru-RU" dirty="0" smtClean="0">
                <a:latin typeface="Arial Narrow" pitchFamily="34" charset="0"/>
              </a:rPr>
              <a:t>. </a:t>
            </a:r>
            <a:r>
              <a:rPr lang="ru-RU" dirty="0" err="1" smtClean="0">
                <a:latin typeface="Arial Narrow" pitchFamily="34" charset="0"/>
              </a:rPr>
              <a:t>Адже</a:t>
            </a:r>
            <a:r>
              <a:rPr lang="ru-RU" dirty="0" smtClean="0">
                <a:latin typeface="Arial Narrow" pitchFamily="34" charset="0"/>
              </a:rPr>
              <a:t> за десять </a:t>
            </a:r>
            <a:r>
              <a:rPr lang="ru-RU" dirty="0" err="1" smtClean="0">
                <a:latin typeface="Arial Narrow" pitchFamily="34" charset="0"/>
              </a:rPr>
              <a:t>років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незалежності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неможливо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було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сформувати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дійсно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інформаційний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простір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саме</a:t>
            </a:r>
            <a:r>
              <a:rPr lang="ru-RU" dirty="0" smtClean="0">
                <a:latin typeface="Arial Narrow" pitchFamily="34" charset="0"/>
              </a:rPr>
              <a:t> у такому </a:t>
            </a:r>
            <a:r>
              <a:rPr lang="ru-RU" dirty="0" err="1" smtClean="0">
                <a:latin typeface="Arial Narrow" pitchFamily="34" charset="0"/>
              </a:rPr>
              <a:t>контексті</a:t>
            </a:r>
            <a:r>
              <a:rPr lang="ru-RU" dirty="0" smtClean="0">
                <a:latin typeface="Arial Narrow" pitchFamily="34" charset="0"/>
              </a:rPr>
              <a:t>, в </a:t>
            </a:r>
            <a:r>
              <a:rPr lang="ru-RU" dirty="0" err="1" smtClean="0">
                <a:latin typeface="Arial Narrow" pitchFamily="34" charset="0"/>
              </a:rPr>
              <a:t>якому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його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розуміють</a:t>
            </a:r>
            <a:r>
              <a:rPr lang="ru-RU" dirty="0" smtClean="0">
                <a:latin typeface="Arial Narrow" pitchFamily="34" charset="0"/>
              </a:rPr>
              <a:t> у </a:t>
            </a:r>
            <a:r>
              <a:rPr lang="ru-RU" dirty="0" err="1" smtClean="0">
                <a:latin typeface="Arial Narrow" pitchFamily="34" charset="0"/>
              </a:rPr>
              <a:t>міжнародних</a:t>
            </a:r>
            <a:r>
              <a:rPr lang="ru-RU" dirty="0" smtClean="0">
                <a:latin typeface="Arial Narrow" pitchFamily="34" charset="0"/>
              </a:rPr>
              <a:t> колах.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10244" name="Picture 4" descr="http://uastudent.com/wp-content/themes/isotherm/thumb.php?src=http://uastudent.com/wp-content/uploads/2012/04/radiojournalism-6.jpg&amp;h=300&amp;w=598&amp;zc=1&amp;q=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94758"/>
            <a:ext cx="6704062" cy="3363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620688"/>
            <a:ext cx="4860032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Monotype Corsiva" pitchFamily="66" charset="0"/>
              </a:rPr>
              <a:t>На жаль, наша держава не </a:t>
            </a:r>
            <a:r>
              <a:rPr lang="ru-RU" b="1" dirty="0" err="1" smtClean="0">
                <a:latin typeface="Monotype Corsiva" pitchFamily="66" charset="0"/>
              </a:rPr>
              <a:t>може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похвалитися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незаангажованими</a:t>
            </a:r>
            <a:r>
              <a:rPr lang="ru-RU" b="1" dirty="0" smtClean="0">
                <a:latin typeface="Monotype Corsiva" pitchFamily="66" charset="0"/>
              </a:rPr>
              <a:t> ЗМІ. </a:t>
            </a:r>
            <a:r>
              <a:rPr lang="ru-RU" b="1" dirty="0" err="1" smtClean="0">
                <a:latin typeface="Monotype Corsiva" pitchFamily="66" charset="0"/>
              </a:rPr>
              <a:t>Майже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ніхто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з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пересічних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громадян</a:t>
            </a:r>
            <a:r>
              <a:rPr lang="ru-RU" b="1" dirty="0" smtClean="0">
                <a:latin typeface="Monotype Corsiva" pitchFamily="66" charset="0"/>
              </a:rPr>
              <a:t> не </a:t>
            </a:r>
            <a:r>
              <a:rPr lang="ru-RU" b="1" dirty="0" err="1" smtClean="0">
                <a:latin typeface="Monotype Corsiva" pitchFamily="66" charset="0"/>
              </a:rPr>
              <a:t>здивується</a:t>
            </a:r>
            <a:r>
              <a:rPr lang="ru-RU" b="1" dirty="0" smtClean="0">
                <a:latin typeface="Monotype Corsiva" pitchFamily="66" charset="0"/>
              </a:rPr>
              <a:t>, </a:t>
            </a:r>
            <a:r>
              <a:rPr lang="ru-RU" b="1" dirty="0" err="1" smtClean="0">
                <a:latin typeface="Monotype Corsiva" pitchFamily="66" charset="0"/>
              </a:rPr>
              <a:t>якщо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їм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повідомити</a:t>
            </a:r>
            <a:r>
              <a:rPr lang="ru-RU" b="1" dirty="0" smtClean="0">
                <a:latin typeface="Monotype Corsiva" pitchFamily="66" charset="0"/>
              </a:rPr>
              <a:t>, </a:t>
            </a:r>
            <a:r>
              <a:rPr lang="ru-RU" b="1" dirty="0" err="1" smtClean="0">
                <a:latin typeface="Monotype Corsiva" pitchFamily="66" charset="0"/>
              </a:rPr>
              <a:t>що</a:t>
            </a:r>
            <a:r>
              <a:rPr lang="ru-RU" b="1" dirty="0" smtClean="0">
                <a:latin typeface="Monotype Corsiva" pitchFamily="66" charset="0"/>
              </a:rPr>
              <a:t> та </a:t>
            </a:r>
            <a:r>
              <a:rPr lang="ru-RU" b="1" dirty="0" err="1" smtClean="0">
                <a:latin typeface="Monotype Corsiva" pitchFamily="66" charset="0"/>
              </a:rPr>
              <a:t>чи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інша</a:t>
            </a:r>
            <a:r>
              <a:rPr lang="ru-RU" b="1" dirty="0" smtClean="0">
                <a:latin typeface="Monotype Corsiva" pitchFamily="66" charset="0"/>
              </a:rPr>
              <a:t> "</a:t>
            </a:r>
            <a:r>
              <a:rPr lang="ru-RU" b="1" dirty="0" err="1" smtClean="0">
                <a:latin typeface="Monotype Corsiva" pitchFamily="66" charset="0"/>
              </a:rPr>
              <a:t>незалежна</a:t>
            </a:r>
            <a:r>
              <a:rPr lang="ru-RU" b="1" dirty="0" smtClean="0">
                <a:latin typeface="Monotype Corsiva" pitchFamily="66" charset="0"/>
              </a:rPr>
              <a:t>" газета </a:t>
            </a:r>
            <a:r>
              <a:rPr lang="ru-RU" b="1" dirty="0" err="1" smtClean="0">
                <a:latin typeface="Monotype Corsiva" pitchFamily="66" charset="0"/>
              </a:rPr>
              <a:t>або</a:t>
            </a:r>
            <a:r>
              <a:rPr lang="ru-RU" b="1" dirty="0" smtClean="0">
                <a:latin typeface="Monotype Corsiva" pitchFamily="66" charset="0"/>
              </a:rPr>
              <a:t> канал </a:t>
            </a:r>
            <a:r>
              <a:rPr lang="ru-RU" b="1" dirty="0" err="1" smtClean="0">
                <a:latin typeface="Monotype Corsiva" pitchFamily="66" charset="0"/>
              </a:rPr>
              <a:t>розподілені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між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впливовими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політичними</a:t>
            </a:r>
            <a:r>
              <a:rPr lang="ru-RU" b="1" dirty="0" smtClean="0">
                <a:latin typeface="Monotype Corsiva" pitchFamily="66" charset="0"/>
              </a:rPr>
              <a:t> силами.</a:t>
            </a:r>
          </a:p>
        </p:txBody>
      </p:sp>
      <p:pic>
        <p:nvPicPr>
          <p:cNvPr id="4" name="Picture 2" descr="http://economica.org.ua/wp-content/uploads/2009/10/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4172523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://www.vox.com.ua/data/main/data/upimages/mk/f16b2609b674cca847ffe4dd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602105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2936"/>
            <a:ext cx="9144000" cy="40050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нормальне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явище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коли ЗМІ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маніпулюють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"верхи",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змагаються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собою,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ділять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портфелі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віддають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наказ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знищити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журналіста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перейшов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дорогу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сказав (написав)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зайве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стверджують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помер,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перебуваючи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алкогольному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сп'янінні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ніяк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http://novynar.img.com.ua/img/forall/a/285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325" y="188640"/>
            <a:ext cx="4257675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gildiasumy.at.ua/IMG/iMG2/08280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3810000" cy="2533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Arial Black" pitchFamily="34" charset="0"/>
              </a:rPr>
              <a:t>Жертви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zik.ua/gallery/full/u/n/unian_chornovol_tetjana_550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84106"/>
            <a:ext cx="4104456" cy="2734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kor.ill.in.ua/m/610x385/145710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24744"/>
            <a:ext cx="3528392" cy="2226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://zik.com.ua/gallery/full/l/e/leliavskyj88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933056"/>
            <a:ext cx="3744416" cy="248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http://espreso.tv/uploads/article/61754/images/im578x383-55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08720"/>
            <a:ext cx="3563888" cy="2225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8" name="Picture 10" descr="http://vybory.mediasapiens.ua/wp-content/uploads/2014/05/51286984-276x2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420888"/>
            <a:ext cx="2628900" cy="2105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Соціальна відповідальність преси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i="1" dirty="0" smtClean="0">
                <a:latin typeface="Arial Narrow" pitchFamily="34" charset="0"/>
              </a:rPr>
              <a:t>Лише незалежні, незаангажовані владою або чиїмись особистими амбіціями ЗМІ можуть об’єктивно й неупереджено інформувати громадян про найважливіші події та обставини суспільного життя.</a:t>
            </a:r>
            <a:endParaRPr lang="ru-RU" i="1" dirty="0">
              <a:latin typeface="Arial Narrow" pitchFamily="34" charset="0"/>
            </a:endParaRPr>
          </a:p>
        </p:txBody>
      </p:sp>
      <p:pic>
        <p:nvPicPr>
          <p:cNvPr id="6146" name="Picture 2" descr="http://yak-prosto.com/images/2/3/yak-reyestruvati-z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3888432" cy="2908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www.credo-ua.org/wp-content/uploads/2014/07/internet_technologies-700x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61048"/>
            <a:ext cx="3672408" cy="2759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64488" cy="452596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Конституційно закріплена свобода слова, відсутність цензури дають можливість журналістам всебічно висвітлювати важливі події та явища. Однак свобода слова в ЗМІ не означає вседозволеність та безвідповідальність.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nmpu.org.ua/wp-content/uploads/2013/05/i150_ArticleImage_81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564904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i.obozrevatel.ua/8/1354317/7113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4826310" cy="3217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8686800" cy="6858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	ХІД </a:t>
            </a:r>
            <a:r>
              <a:rPr lang="ru-RU" b="1" dirty="0"/>
              <a:t>УРОКУ</a:t>
            </a:r>
            <a:endParaRPr lang="ru-RU" dirty="0"/>
          </a:p>
          <a:p>
            <a:pPr>
              <a:buNone/>
            </a:pPr>
            <a:r>
              <a:rPr lang="ru-RU" b="1" dirty="0" smtClean="0"/>
              <a:t>	І</a:t>
            </a:r>
            <a:r>
              <a:rPr lang="ru-RU" b="1" dirty="0"/>
              <a:t>. </a:t>
            </a:r>
            <a:r>
              <a:rPr lang="ru-RU" b="1" dirty="0" err="1"/>
              <a:t>Організаційний</a:t>
            </a:r>
            <a:r>
              <a:rPr lang="ru-RU" b="1" dirty="0"/>
              <a:t> момент уроку</a:t>
            </a:r>
            <a:endParaRPr lang="ru-RU" dirty="0"/>
          </a:p>
          <a:p>
            <a:pPr>
              <a:buNone/>
            </a:pPr>
            <a:r>
              <a:rPr lang="uk-UA" b="1" dirty="0" smtClean="0"/>
              <a:t>	</a:t>
            </a:r>
            <a:r>
              <a:rPr lang="en-US" b="1" dirty="0" smtClean="0"/>
              <a:t>II</a:t>
            </a:r>
            <a:r>
              <a:rPr lang="en-US" b="1" dirty="0"/>
              <a:t>. </a:t>
            </a:r>
            <a:r>
              <a:rPr lang="ru-RU" b="1" dirty="0" err="1"/>
              <a:t>Актуалізація</a:t>
            </a:r>
            <a:r>
              <a:rPr lang="ru-RU" b="1" dirty="0"/>
              <a:t> </a:t>
            </a:r>
            <a:r>
              <a:rPr lang="ru-RU" b="1" dirty="0" err="1"/>
              <a:t>опорних</a:t>
            </a:r>
            <a:r>
              <a:rPr lang="ru-RU" b="1" dirty="0"/>
              <a:t> </a:t>
            </a:r>
            <a:r>
              <a:rPr lang="ru-RU" b="1" dirty="0" err="1"/>
              <a:t>знань</a:t>
            </a:r>
            <a:endParaRPr lang="ru-RU" dirty="0"/>
          </a:p>
          <a:p>
            <a:r>
              <a:rPr lang="ru-RU" dirty="0" err="1"/>
              <a:t>Перевірка</a:t>
            </a:r>
            <a:r>
              <a:rPr lang="ru-RU" dirty="0"/>
              <a:t> </a:t>
            </a:r>
            <a:r>
              <a:rPr lang="ru-RU" dirty="0" err="1"/>
              <a:t>домашнього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endParaRPr lang="ru-RU" dirty="0"/>
          </a:p>
          <a:p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звітують</a:t>
            </a:r>
            <a:r>
              <a:rPr lang="ru-RU" dirty="0"/>
              <a:t> про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, </a:t>
            </a:r>
            <a:r>
              <a:rPr lang="ru-RU" dirty="0" err="1"/>
              <a:t>отриманого</a:t>
            </a:r>
            <a:r>
              <a:rPr lang="ru-RU" dirty="0"/>
              <a:t> на </a:t>
            </a:r>
            <a:r>
              <a:rPr lang="ru-RU" dirty="0" err="1"/>
              <a:t>попередньому</a:t>
            </a:r>
            <a:r>
              <a:rPr lang="ru-RU" dirty="0"/>
              <a:t> </a:t>
            </a:r>
            <a:r>
              <a:rPr lang="ru-RU" dirty="0" err="1"/>
              <a:t>уроці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uk-UA" b="1" dirty="0" smtClean="0"/>
              <a:t>	</a:t>
            </a:r>
            <a:r>
              <a:rPr lang="en-US" b="1" dirty="0" smtClean="0"/>
              <a:t>III</a:t>
            </a:r>
            <a:r>
              <a:rPr lang="en-US" b="1" dirty="0"/>
              <a:t>. </a:t>
            </a:r>
            <a:r>
              <a:rPr lang="ru-RU" b="1" dirty="0" err="1"/>
              <a:t>Мотивація</a:t>
            </a:r>
            <a:r>
              <a:rPr lang="ru-RU" b="1" dirty="0"/>
              <a:t> </a:t>
            </a:r>
            <a:r>
              <a:rPr lang="ru-RU" b="1" dirty="0" err="1"/>
              <a:t>навчальної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endParaRPr lang="ru-RU" dirty="0"/>
          </a:p>
          <a:p>
            <a:r>
              <a:rPr lang="ru-RU" b="1" i="1" dirty="0" err="1"/>
              <a:t>Бесіда</a:t>
            </a:r>
            <a:endParaRPr lang="ru-RU" dirty="0"/>
          </a:p>
          <a:p>
            <a:r>
              <a:rPr lang="ru-RU" dirty="0"/>
              <a:t>1.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«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»?</a:t>
            </a:r>
          </a:p>
          <a:p>
            <a:r>
              <a:rPr lang="ru-RU" dirty="0"/>
              <a:t>2. </a:t>
            </a:r>
            <a:r>
              <a:rPr lang="ru-RU" dirty="0" err="1"/>
              <a:t>Наведіть</a:t>
            </a:r>
            <a:r>
              <a:rPr lang="ru-RU" dirty="0"/>
              <a:t> </a:t>
            </a:r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. Як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оцінюєте</a:t>
            </a:r>
            <a:r>
              <a:rPr lang="ru-RU" dirty="0"/>
              <a:t>?</a:t>
            </a:r>
          </a:p>
          <a:p>
            <a:r>
              <a:rPr lang="ru-RU" dirty="0"/>
              <a:t>3.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вам </a:t>
            </a:r>
            <a:r>
              <a:rPr lang="ru-RU" dirty="0" err="1"/>
              <a:t>відомі</a:t>
            </a:r>
            <a:r>
              <a:rPr lang="ru-RU" dirty="0"/>
              <a:t>?</a:t>
            </a:r>
          </a:p>
          <a:p>
            <a:r>
              <a:rPr lang="ru-RU" dirty="0"/>
              <a:t>4.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насправді</a:t>
            </a:r>
            <a:r>
              <a:rPr lang="ru-RU" dirty="0"/>
              <a:t> ЗМІ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незалежні</a:t>
            </a:r>
            <a:r>
              <a:rPr lang="ru-RU" dirty="0"/>
              <a:t>? </a:t>
            </a:r>
            <a:r>
              <a:rPr lang="ru-RU" dirty="0" err="1"/>
              <a:t>Аргументуйте</a:t>
            </a:r>
            <a:r>
              <a:rPr lang="ru-RU" dirty="0"/>
              <a:t> свою </a:t>
            </a:r>
            <a:r>
              <a:rPr lang="ru-RU" dirty="0" err="1"/>
              <a:t>відповідь</a:t>
            </a:r>
            <a:r>
              <a:rPr lang="ru-RU" dirty="0"/>
              <a:t>.</a:t>
            </a:r>
          </a:p>
          <a:p>
            <a:r>
              <a:rPr lang="ru-RU" dirty="0"/>
              <a:t>5. </a:t>
            </a:r>
            <a:r>
              <a:rPr lang="ru-RU" dirty="0" err="1"/>
              <a:t>Наведіть</a:t>
            </a:r>
            <a:r>
              <a:rPr lang="ru-RU" dirty="0"/>
              <a:t> </a:t>
            </a:r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, коли ЗМІ </a:t>
            </a:r>
            <a:r>
              <a:rPr lang="ru-RU" dirty="0" err="1"/>
              <a:t>перебували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наглядом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uk-UA" b="1" dirty="0" smtClean="0"/>
              <a:t>	</a:t>
            </a:r>
            <a:r>
              <a:rPr lang="en-US" b="1" dirty="0" smtClean="0"/>
              <a:t>III</a:t>
            </a:r>
            <a:r>
              <a:rPr lang="en-US" b="1" dirty="0"/>
              <a:t>. </a:t>
            </a:r>
            <a:r>
              <a:rPr lang="ru-RU" b="1" dirty="0" err="1"/>
              <a:t>Вивчення</a:t>
            </a:r>
            <a:r>
              <a:rPr lang="ru-RU" b="1" dirty="0"/>
              <a:t> нового </a:t>
            </a:r>
            <a:r>
              <a:rPr lang="ru-RU" b="1" dirty="0" err="1"/>
              <a:t>матеріалу</a:t>
            </a:r>
            <a:endParaRPr lang="ru-RU" dirty="0"/>
          </a:p>
          <a:p>
            <a:r>
              <a:rPr lang="ru-RU" dirty="0" err="1"/>
              <a:t>Сьогодні</a:t>
            </a:r>
            <a:r>
              <a:rPr lang="ru-RU" dirty="0"/>
              <a:t>, коли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дедалі</a:t>
            </a:r>
            <a:r>
              <a:rPr lang="ru-RU" dirty="0"/>
              <a:t> </a:t>
            </a:r>
            <a:r>
              <a:rPr lang="ru-RU" dirty="0" err="1"/>
              <a:t>більшою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характер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взаємовідносини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ЗМІ, про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/>
              <a:t> ЗМІ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(особливо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претендує</a:t>
            </a:r>
            <a:r>
              <a:rPr lang="ru-RU" dirty="0"/>
              <a:t> на </a:t>
            </a:r>
            <a:r>
              <a:rPr lang="ru-RU" dirty="0" err="1"/>
              <a:t>демократичний</a:t>
            </a:r>
            <a:r>
              <a:rPr lang="ru-RU" dirty="0"/>
              <a:t> статус) </a:t>
            </a:r>
            <a:r>
              <a:rPr lang="ru-RU" dirty="0" err="1"/>
              <a:t>набуває</a:t>
            </a:r>
            <a:r>
              <a:rPr lang="ru-RU" dirty="0"/>
              <a:t> особливого </a:t>
            </a:r>
            <a:r>
              <a:rPr lang="ru-RU" dirty="0" err="1"/>
              <a:t>значення</a:t>
            </a:r>
            <a:r>
              <a:rPr lang="ru-RU" dirty="0"/>
              <a:t>.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як </a:t>
            </a:r>
            <a:r>
              <a:rPr lang="ru-RU" dirty="0" err="1"/>
              <a:t>важлива</a:t>
            </a:r>
            <a:r>
              <a:rPr lang="ru-RU" dirty="0"/>
              <a:t>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соціально-політичні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,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типових</a:t>
            </a:r>
            <a:r>
              <a:rPr lang="ru-RU" dirty="0"/>
              <a:t> </a:t>
            </a:r>
            <a:r>
              <a:rPr lang="ru-RU" dirty="0" err="1"/>
              <a:t>соціально-політичних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</a:t>
            </a:r>
            <a:r>
              <a:rPr lang="ru-RU" dirty="0" err="1"/>
              <a:t>набувають</a:t>
            </a:r>
            <a:r>
              <a:rPr lang="ru-RU" dirty="0"/>
              <a:t> </a:t>
            </a:r>
            <a:r>
              <a:rPr lang="ru-RU" dirty="0" err="1"/>
              <a:t>особливої</a:t>
            </a:r>
            <a:r>
              <a:rPr lang="ru-RU" dirty="0"/>
              <a:t> </a:t>
            </a:r>
            <a:r>
              <a:rPr lang="ru-RU" dirty="0" err="1"/>
              <a:t>суспільної</a:t>
            </a:r>
            <a:r>
              <a:rPr lang="ru-RU" dirty="0"/>
              <a:t> </a:t>
            </a:r>
            <a:r>
              <a:rPr lang="ru-RU" dirty="0" err="1"/>
              <a:t>значущості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організатора</a:t>
            </a:r>
            <a:r>
              <a:rPr lang="ru-RU" dirty="0"/>
              <a:t>, </a:t>
            </a:r>
            <a:r>
              <a:rPr lang="ru-RU" dirty="0" err="1"/>
              <a:t>об’єднувача</a:t>
            </a:r>
            <a:r>
              <a:rPr lang="ru-RU" dirty="0"/>
              <a:t>, </a:t>
            </a:r>
            <a:r>
              <a:rPr lang="ru-RU" dirty="0" err="1"/>
              <a:t>консолідатора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просвітителя</a:t>
            </a:r>
            <a:r>
              <a:rPr lang="ru-RU" dirty="0"/>
              <a:t>. Але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викопувати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дезорганізаційну</a:t>
            </a:r>
            <a:r>
              <a:rPr lang="ru-RU" dirty="0"/>
              <a:t>, </a:t>
            </a:r>
            <a:r>
              <a:rPr lang="ru-RU" dirty="0" err="1"/>
              <a:t>роз’єднувальну</a:t>
            </a:r>
            <a:r>
              <a:rPr lang="ru-RU" dirty="0"/>
              <a:t> роль.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84984"/>
            <a:ext cx="9144000" cy="4525963"/>
          </a:xfrm>
        </p:spPr>
        <p:txBody>
          <a:bodyPr/>
          <a:lstStyle/>
          <a:p>
            <a:pPr algn="r">
              <a:buNone/>
            </a:pPr>
            <a:r>
              <a:rPr lang="uk-UA" dirty="0" smtClean="0"/>
              <a:t>	Таким чином, </a:t>
            </a:r>
            <a:r>
              <a:rPr lang="uk-UA" b="1" dirty="0" smtClean="0"/>
              <a:t>соціальне завдання ЗМІ </a:t>
            </a:r>
            <a:r>
              <a:rPr lang="uk-UA" dirty="0" smtClean="0"/>
              <a:t>– це сприяння позитивному розвитку суспільства, утвердженню в ньому елементарних людських норм поведінки та спілкування, захищати права та свободи особистості, розповідати чесно про реальні проблеми, які є, й дошукуватися реальних коренів цих проблем.</a:t>
            </a:r>
            <a:endParaRPr lang="ru-RU" dirty="0"/>
          </a:p>
        </p:txBody>
      </p:sp>
      <p:pic>
        <p:nvPicPr>
          <p:cNvPr id="4098" name="Picture 2" descr="http://uapress.info/content/news/2014/9/38827/big2/92c08e775e56ae786aabef127522820f1410620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37696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kor.ill.in.ua/m/610x385/1190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600" y="476672"/>
            <a:ext cx="3600400" cy="2272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1297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Запитання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21088"/>
            <a:ext cx="9324528" cy="2636912"/>
          </a:xfrm>
        </p:spPr>
        <p:txBody>
          <a:bodyPr>
            <a:normAutofit lnSpcReduction="10000"/>
          </a:bodyPr>
          <a:lstStyle/>
          <a:p>
            <a:r>
              <a:rPr lang="uk-UA" sz="2800" dirty="0" smtClean="0">
                <a:latin typeface="Arial Black" pitchFamily="34" charset="0"/>
              </a:rPr>
              <a:t>В якому телевізійному проекті Ви б хотіли взяти участь?</a:t>
            </a:r>
          </a:p>
          <a:p>
            <a:endParaRPr lang="uk-UA" sz="2800" dirty="0" smtClean="0">
              <a:latin typeface="Arial Black" pitchFamily="34" charset="0"/>
            </a:endParaRPr>
          </a:p>
          <a:p>
            <a:r>
              <a:rPr lang="uk-UA" sz="2800" dirty="0" smtClean="0">
                <a:latin typeface="Arial Black" pitchFamily="34" charset="0"/>
              </a:rPr>
              <a:t>Якби Ви мали можливість створити телепередачу на свій смак, то що б це було?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3074" name="Picture 2" descr="http://telegraf.com.ua/files/2014/09/t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968" y="0"/>
            <a:ext cx="7146032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Monotype Corsiva" pitchFamily="66" charset="0"/>
              </a:rPr>
              <a:t>Домашнє завдання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err="1" smtClean="0"/>
              <a:t>-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Учити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 підручником тему “ЗМІ”;</a:t>
            </a:r>
          </a:p>
          <a:p>
            <a:pPr>
              <a:buNone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-Знати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визначення по темі.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versal-online.com.ua/wp-content/uploads/2013/08/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67124"/>
            <a:ext cx="4762500" cy="3190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s://pp.vk.me/c317322/g44380076/a_5ae54e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0"/>
            <a:ext cx="1714500" cy="1714500"/>
          </a:xfrm>
          <a:prstGeom prst="rect">
            <a:avLst/>
          </a:prstGeom>
          <a:noFill/>
        </p:spPr>
      </p:pic>
      <p:pic>
        <p:nvPicPr>
          <p:cNvPr id="2054" name="Picture 6" descr="http://molbuk.ua/uploads/posts/2014-02/1391759120_shkola_d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140968"/>
            <a:ext cx="3577580" cy="2337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4525963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uk-UA" sz="9600" b="1" dirty="0" smtClean="0">
                <a:solidFill>
                  <a:srgbClr val="FF0000"/>
                </a:solidFill>
                <a:latin typeface="Arial Black" pitchFamily="34" charset="0"/>
              </a:rPr>
              <a:t>Дякуємо за    увагу!</a:t>
            </a:r>
            <a:endParaRPr lang="ru-RU" sz="9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5400" dirty="0" smtClean="0">
                <a:latin typeface="Arial Black" pitchFamily="34" charset="0"/>
              </a:rPr>
              <a:t>Перевірка домашнього завдання))</a:t>
            </a:r>
            <a:endParaRPr lang="ru-RU" sz="5400" dirty="0">
              <a:latin typeface="Arial Black" pitchFamily="34" charset="0"/>
            </a:endParaRPr>
          </a:p>
        </p:txBody>
      </p:sp>
      <p:pic>
        <p:nvPicPr>
          <p:cNvPr id="16386" name="Picture 2" descr="http://zhivchik.ua/images/articles/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0648"/>
            <a:ext cx="3245346" cy="3245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life.img.pravda.com/images/doc/3/7/37777b2-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4412" y="4221088"/>
            <a:ext cx="3649588" cy="2384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324544" y="2780928"/>
            <a:ext cx="619268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1.Що таке громада?</a:t>
            </a:r>
          </a:p>
          <a:p>
            <a:pPr algn="ctr"/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2.Назвіть основні риси громадянської думки.</a:t>
            </a:r>
          </a:p>
          <a:p>
            <a:pPr algn="ctr"/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3.Вкажіть цілі проведення громадянських слухань.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i="1" dirty="0" err="1"/>
              <a:t>Бесіда</a:t>
            </a:r>
            <a:endParaRPr lang="ru-RU" dirty="0"/>
          </a:p>
          <a:p>
            <a:r>
              <a:rPr lang="ru-RU" dirty="0">
                <a:latin typeface="Batang" pitchFamily="18" charset="-127"/>
                <a:ea typeface="Batang" pitchFamily="18" charset="-127"/>
              </a:rPr>
              <a:t>1. </a:t>
            </a:r>
            <a:r>
              <a:rPr lang="ru-RU" dirty="0" err="1">
                <a:latin typeface="Batang" pitchFamily="18" charset="-127"/>
                <a:ea typeface="Batang" pitchFamily="18" charset="-127"/>
              </a:rPr>
              <a:t>Що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>
                <a:latin typeface="Batang" pitchFamily="18" charset="-127"/>
                <a:ea typeface="Batang" pitchFamily="18" charset="-127"/>
              </a:rPr>
              <a:t>означає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>
                <a:latin typeface="Batang" pitchFamily="18" charset="-127"/>
                <a:ea typeface="Batang" pitchFamily="18" charset="-127"/>
              </a:rPr>
              <a:t>термін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 «</a:t>
            </a:r>
            <a:r>
              <a:rPr lang="ru-RU" dirty="0" err="1">
                <a:latin typeface="Batang" pitchFamily="18" charset="-127"/>
                <a:ea typeface="Batang" pitchFamily="18" charset="-127"/>
              </a:rPr>
              <a:t>засоби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>
                <a:latin typeface="Batang" pitchFamily="18" charset="-127"/>
                <a:ea typeface="Batang" pitchFamily="18" charset="-127"/>
              </a:rPr>
              <a:t>масової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>
                <a:latin typeface="Batang" pitchFamily="18" charset="-127"/>
                <a:ea typeface="Batang" pitchFamily="18" charset="-127"/>
              </a:rPr>
              <a:t>інформації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»?</a:t>
            </a:r>
          </a:p>
          <a:p>
            <a:endParaRPr lang="ru-RU" dirty="0">
              <a:latin typeface="Batang" pitchFamily="18" charset="-127"/>
              <a:ea typeface="Batang" pitchFamily="18" charset="-127"/>
            </a:endParaRPr>
          </a:p>
          <a:p>
            <a:r>
              <a:rPr lang="ru-RU" dirty="0">
                <a:latin typeface="Batang" pitchFamily="18" charset="-127"/>
                <a:ea typeface="Batang" pitchFamily="18" charset="-127"/>
              </a:rPr>
              <a:t>2. </a:t>
            </a:r>
            <a:r>
              <a:rPr lang="ru-RU" dirty="0" err="1">
                <a:latin typeface="Batang" pitchFamily="18" charset="-127"/>
                <a:ea typeface="Batang" pitchFamily="18" charset="-127"/>
              </a:rPr>
              <a:t>Наведіть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>
                <a:latin typeface="Batang" pitchFamily="18" charset="-127"/>
                <a:ea typeface="Batang" pitchFamily="18" charset="-127"/>
              </a:rPr>
              <a:t>приклади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>
                <a:latin typeface="Batang" pitchFamily="18" charset="-127"/>
                <a:ea typeface="Batang" pitchFamily="18" charset="-127"/>
              </a:rPr>
              <a:t>відомих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>
                <a:latin typeface="Batang" pitchFamily="18" charset="-127"/>
                <a:ea typeface="Batang" pitchFamily="18" charset="-127"/>
              </a:rPr>
              <a:t>інформаційних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>
                <a:latin typeface="Batang" pitchFamily="18" charset="-127"/>
                <a:ea typeface="Batang" pitchFamily="18" charset="-127"/>
              </a:rPr>
              <a:t>програм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. Як </a:t>
            </a:r>
            <a:r>
              <a:rPr lang="ru-RU" dirty="0" err="1">
                <a:latin typeface="Batang" pitchFamily="18" charset="-127"/>
                <a:ea typeface="Batang" pitchFamily="18" charset="-127"/>
              </a:rPr>
              <a:t>ви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>
                <a:latin typeface="Batang" pitchFamily="18" charset="-127"/>
                <a:ea typeface="Batang" pitchFamily="18" charset="-127"/>
              </a:rPr>
              <a:t>їх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>
                <a:latin typeface="Batang" pitchFamily="18" charset="-127"/>
                <a:ea typeface="Batang" pitchFamily="18" charset="-127"/>
              </a:rPr>
              <a:t>оцінюєте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?</a:t>
            </a:r>
          </a:p>
          <a:p>
            <a:endParaRPr lang="ru-RU" dirty="0"/>
          </a:p>
        </p:txBody>
      </p:sp>
      <p:pic>
        <p:nvPicPr>
          <p:cNvPr id="15362" name="Picture 2" descr="http://image.zn.ua/media/images/original/Nov2011/38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933056"/>
            <a:ext cx="4032448" cy="2667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4" descr="http://gazeta.lviv.ua/sites/default/files/z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21088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25552"/>
            <a:ext cx="9144000" cy="4032448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r>
              <a:rPr lang="ru-RU" b="1" dirty="0" smtClean="0"/>
              <a:t>	</a:t>
            </a:r>
            <a:r>
              <a:rPr lang="ru-RU" sz="3900" b="1" dirty="0" err="1" smtClean="0">
                <a:latin typeface="Gabriola" pitchFamily="82" charset="0"/>
              </a:rPr>
              <a:t>Засоби</a:t>
            </a:r>
            <a:r>
              <a:rPr lang="ru-RU" sz="3900" b="1" dirty="0" smtClean="0">
                <a:latin typeface="Gabriola" pitchFamily="82" charset="0"/>
              </a:rPr>
              <a:t> </a:t>
            </a:r>
            <a:r>
              <a:rPr lang="ru-RU" sz="3900" b="1" dirty="0" err="1">
                <a:latin typeface="Gabriola" pitchFamily="82" charset="0"/>
              </a:rPr>
              <a:t>масової</a:t>
            </a:r>
            <a:r>
              <a:rPr lang="ru-RU" sz="3900" b="1" dirty="0">
                <a:latin typeface="Gabriola" pitchFamily="82" charset="0"/>
              </a:rPr>
              <a:t> </a:t>
            </a:r>
            <a:r>
              <a:rPr lang="ru-RU" sz="3900" b="1" dirty="0" err="1">
                <a:latin typeface="Gabriola" pitchFamily="82" charset="0"/>
              </a:rPr>
              <a:t>інформації</a:t>
            </a:r>
            <a:r>
              <a:rPr lang="ru-RU" sz="3900" b="1" dirty="0">
                <a:latin typeface="Gabriola" pitchFamily="82" charset="0"/>
              </a:rPr>
              <a:t> (ЗМІ), </a:t>
            </a:r>
            <a:r>
              <a:rPr lang="ru-RU" sz="3900" b="1" dirty="0" err="1">
                <a:latin typeface="Gabriola" pitchFamily="82" charset="0"/>
              </a:rPr>
              <a:t>мас</a:t>
            </a:r>
            <a:r>
              <a:rPr lang="ru-RU" sz="3900" b="1" dirty="0">
                <a:latin typeface="Gabriola" pitchFamily="82" charset="0"/>
              </a:rPr>
              <a:t> </a:t>
            </a:r>
            <a:r>
              <a:rPr lang="ru-RU" sz="3900" b="1" dirty="0" err="1">
                <a:latin typeface="Gabriola" pitchFamily="82" charset="0"/>
              </a:rPr>
              <a:t>медіа</a:t>
            </a:r>
            <a:r>
              <a:rPr lang="ru-RU" sz="3900" dirty="0">
                <a:latin typeface="Gabriola" pitchFamily="82" charset="0"/>
              </a:rPr>
              <a:t> </a:t>
            </a:r>
            <a:r>
              <a:rPr lang="ru-RU" dirty="0">
                <a:latin typeface="Gabriola" pitchFamily="82" charset="0"/>
              </a:rPr>
              <a:t>(</a:t>
            </a:r>
            <a:r>
              <a:rPr lang="en-US" i="1" dirty="0">
                <a:latin typeface="Gabriola" pitchFamily="82" charset="0"/>
              </a:rPr>
              <a:t>Mass media</a:t>
            </a:r>
            <a:r>
              <a:rPr lang="en-US" dirty="0">
                <a:latin typeface="Gabriola" pitchFamily="82" charset="0"/>
              </a:rPr>
              <a:t>) — </a:t>
            </a:r>
            <a:r>
              <a:rPr lang="ru-RU" b="1" dirty="0" err="1">
                <a:latin typeface="Gabriola" pitchFamily="82" charset="0"/>
              </a:rPr>
              <a:t>преса</a:t>
            </a:r>
            <a:r>
              <a:rPr lang="ru-RU" b="1" dirty="0">
                <a:latin typeface="Gabriola" pitchFamily="82" charset="0"/>
              </a:rPr>
              <a:t> (</a:t>
            </a:r>
            <a:r>
              <a:rPr lang="ru-RU" b="1" dirty="0" err="1">
                <a:latin typeface="Gabriola" pitchFamily="82" charset="0"/>
              </a:rPr>
              <a:t>газети</a:t>
            </a:r>
            <a:r>
              <a:rPr lang="ru-RU" b="1" dirty="0">
                <a:latin typeface="Gabriola" pitchFamily="82" charset="0"/>
              </a:rPr>
              <a:t>, </a:t>
            </a:r>
            <a:r>
              <a:rPr lang="ru-RU" b="1" dirty="0" err="1">
                <a:latin typeface="Gabriola" pitchFamily="82" charset="0"/>
              </a:rPr>
              <a:t>журнали</a:t>
            </a:r>
            <a:r>
              <a:rPr lang="ru-RU" b="1" dirty="0">
                <a:latin typeface="Gabriola" pitchFamily="82" charset="0"/>
              </a:rPr>
              <a:t>, книги), </a:t>
            </a:r>
            <a:r>
              <a:rPr lang="ru-RU" b="1" dirty="0" err="1">
                <a:latin typeface="Gabriola" pitchFamily="82" charset="0"/>
              </a:rPr>
              <a:t>радіо</a:t>
            </a:r>
            <a:r>
              <a:rPr lang="ru-RU" b="1" dirty="0">
                <a:latin typeface="Gabriola" pitchFamily="82" charset="0"/>
              </a:rPr>
              <a:t>, </a:t>
            </a:r>
            <a:r>
              <a:rPr lang="ru-RU" b="1" dirty="0" err="1" smtClean="0">
                <a:latin typeface="Gabriola" pitchFamily="82" charset="0"/>
              </a:rPr>
              <a:t>телебачення</a:t>
            </a:r>
            <a:r>
              <a:rPr lang="ru-RU" b="1" dirty="0" smtClean="0">
                <a:latin typeface="Gabriola" pitchFamily="82" charset="0"/>
              </a:rPr>
              <a:t>,</a:t>
            </a:r>
            <a:r>
              <a:rPr lang="ru-RU" b="1" dirty="0">
                <a:latin typeface="Gabriola" pitchFamily="82" charset="0"/>
              </a:rPr>
              <a:t> </a:t>
            </a:r>
            <a:r>
              <a:rPr lang="ru-RU" b="1" dirty="0" err="1">
                <a:latin typeface="Gabriola" pitchFamily="82" charset="0"/>
              </a:rPr>
              <a:t>інтернет</a:t>
            </a:r>
            <a:r>
              <a:rPr lang="ru-RU" b="1" dirty="0" smtClean="0">
                <a:latin typeface="Gabriola" pitchFamily="82" charset="0"/>
              </a:rPr>
              <a:t>, </a:t>
            </a:r>
            <a:r>
              <a:rPr lang="ru-RU" b="1" dirty="0" err="1" smtClean="0">
                <a:latin typeface="Gabriola" pitchFamily="82" charset="0"/>
              </a:rPr>
              <a:t>кінематограф</a:t>
            </a:r>
            <a:r>
              <a:rPr lang="ru-RU" b="1" dirty="0">
                <a:latin typeface="Gabriola" pitchFamily="82" charset="0"/>
              </a:rPr>
              <a:t>, звукозаписи та </a:t>
            </a:r>
            <a:r>
              <a:rPr lang="ru-RU" b="1" dirty="0" err="1">
                <a:latin typeface="Gabriola" pitchFamily="82" charset="0"/>
              </a:rPr>
              <a:t>відеозаписи</a:t>
            </a:r>
            <a:r>
              <a:rPr lang="ru-RU" b="1" dirty="0">
                <a:latin typeface="Gabriola" pitchFamily="82" charset="0"/>
              </a:rPr>
              <a:t>, </a:t>
            </a:r>
            <a:r>
              <a:rPr lang="ru-RU" b="1" dirty="0" err="1">
                <a:latin typeface="Gabriola" pitchFamily="82" charset="0"/>
              </a:rPr>
              <a:t>відеотекст</a:t>
            </a:r>
            <a:r>
              <a:rPr lang="ru-RU" b="1" dirty="0">
                <a:latin typeface="Gabriola" pitchFamily="82" charset="0"/>
              </a:rPr>
              <a:t>, телетекст, </a:t>
            </a:r>
            <a:r>
              <a:rPr lang="ru-RU" b="1" dirty="0" err="1">
                <a:latin typeface="Gabriola" pitchFamily="82" charset="0"/>
              </a:rPr>
              <a:t>рекламні</a:t>
            </a:r>
            <a:r>
              <a:rPr lang="ru-RU" b="1" dirty="0">
                <a:latin typeface="Gabriola" pitchFamily="82" charset="0"/>
              </a:rPr>
              <a:t> </a:t>
            </a:r>
            <a:r>
              <a:rPr lang="ru-RU" b="1" dirty="0" err="1">
                <a:latin typeface="Gabriola" pitchFamily="82" charset="0"/>
              </a:rPr>
              <a:t>щити</a:t>
            </a:r>
            <a:r>
              <a:rPr lang="ru-RU" b="1" dirty="0">
                <a:latin typeface="Gabriola" pitchFamily="82" charset="0"/>
              </a:rPr>
              <a:t> та </a:t>
            </a:r>
            <a:r>
              <a:rPr lang="ru-RU" b="1" dirty="0" err="1">
                <a:latin typeface="Gabriola" pitchFamily="82" charset="0"/>
              </a:rPr>
              <a:t>панелі</a:t>
            </a:r>
            <a:r>
              <a:rPr lang="ru-RU" b="1" dirty="0">
                <a:latin typeface="Gabriola" pitchFamily="82" charset="0"/>
              </a:rPr>
              <a:t>, </a:t>
            </a:r>
            <a:r>
              <a:rPr lang="ru-RU" b="1" dirty="0" err="1">
                <a:latin typeface="Gabriola" pitchFamily="82" charset="0"/>
              </a:rPr>
              <a:t>домашні</a:t>
            </a:r>
            <a:r>
              <a:rPr lang="ru-RU" b="1" dirty="0">
                <a:latin typeface="Gabriola" pitchFamily="82" charset="0"/>
              </a:rPr>
              <a:t> </a:t>
            </a:r>
            <a:r>
              <a:rPr lang="ru-RU" b="1" dirty="0" err="1">
                <a:latin typeface="Gabriola" pitchFamily="82" charset="0"/>
              </a:rPr>
              <a:t>відеоцентри</a:t>
            </a:r>
            <a:r>
              <a:rPr lang="ru-RU" b="1" dirty="0">
                <a:latin typeface="Gabriola" pitchFamily="82" charset="0"/>
              </a:rPr>
              <a:t>, </a:t>
            </a:r>
            <a:r>
              <a:rPr lang="ru-RU" b="1" dirty="0" err="1">
                <a:latin typeface="Gabriola" pitchFamily="82" charset="0"/>
              </a:rPr>
              <a:t>що</a:t>
            </a:r>
            <a:r>
              <a:rPr lang="ru-RU" b="1" dirty="0">
                <a:latin typeface="Gabriola" pitchFamily="82" charset="0"/>
              </a:rPr>
              <a:t> </a:t>
            </a:r>
            <a:r>
              <a:rPr lang="ru-RU" b="1" dirty="0" err="1">
                <a:latin typeface="Gabriola" pitchFamily="82" charset="0"/>
              </a:rPr>
              <a:t>поєднують</a:t>
            </a:r>
            <a:r>
              <a:rPr lang="ru-RU" b="1" dirty="0">
                <a:latin typeface="Gabriola" pitchFamily="82" charset="0"/>
              </a:rPr>
              <a:t> </a:t>
            </a:r>
            <a:r>
              <a:rPr lang="ru-RU" b="1" dirty="0" err="1">
                <a:latin typeface="Gabriola" pitchFamily="82" charset="0"/>
              </a:rPr>
              <a:t>телевізійні</a:t>
            </a:r>
            <a:r>
              <a:rPr lang="ru-RU" b="1" dirty="0">
                <a:latin typeface="Gabriola" pitchFamily="82" charset="0"/>
              </a:rPr>
              <a:t>, </a:t>
            </a:r>
            <a:r>
              <a:rPr lang="ru-RU" b="1" dirty="0" err="1">
                <a:latin typeface="Gabriola" pitchFamily="82" charset="0"/>
              </a:rPr>
              <a:t>телефонні</a:t>
            </a:r>
            <a:r>
              <a:rPr lang="ru-RU" b="1" dirty="0">
                <a:latin typeface="Gabriola" pitchFamily="82" charset="0"/>
              </a:rPr>
              <a:t>, </a:t>
            </a:r>
            <a:r>
              <a:rPr lang="ru-RU" b="1" dirty="0" err="1">
                <a:latin typeface="Gabriola" pitchFamily="82" charset="0"/>
              </a:rPr>
              <a:t>комп'ютерні</a:t>
            </a:r>
            <a:r>
              <a:rPr lang="ru-RU" b="1" dirty="0">
                <a:latin typeface="Gabriola" pitchFamily="82" charset="0"/>
              </a:rPr>
              <a:t> </a:t>
            </a:r>
            <a:r>
              <a:rPr lang="ru-RU" b="1" dirty="0" err="1">
                <a:latin typeface="Gabriola" pitchFamily="82" charset="0"/>
              </a:rPr>
              <a:t>та</a:t>
            </a:r>
            <a:r>
              <a:rPr lang="ru-RU" b="1" dirty="0">
                <a:latin typeface="Gabriola" pitchFamily="82" charset="0"/>
              </a:rPr>
              <a:t> </a:t>
            </a:r>
            <a:r>
              <a:rPr lang="ru-RU" b="1" dirty="0" err="1">
                <a:latin typeface="Gabriola" pitchFamily="82" charset="0"/>
              </a:rPr>
              <a:t>інші</a:t>
            </a:r>
            <a:r>
              <a:rPr lang="ru-RU" b="1" dirty="0">
                <a:latin typeface="Gabriola" pitchFamily="82" charset="0"/>
              </a:rPr>
              <a:t> </a:t>
            </a:r>
            <a:r>
              <a:rPr lang="ru-RU" b="1" dirty="0" err="1">
                <a:latin typeface="Gabriola" pitchFamily="82" charset="0"/>
              </a:rPr>
              <a:t>лінії</a:t>
            </a:r>
            <a:r>
              <a:rPr lang="ru-RU" b="1" dirty="0">
                <a:latin typeface="Gabriola" pitchFamily="82" charset="0"/>
              </a:rPr>
              <a:t> </a:t>
            </a:r>
            <a:r>
              <a:rPr lang="ru-RU" b="1" dirty="0" err="1">
                <a:latin typeface="Gabriola" pitchFamily="82" charset="0"/>
              </a:rPr>
              <a:t>зв'язку</a:t>
            </a:r>
            <a:r>
              <a:rPr lang="ru-RU" b="1" dirty="0">
                <a:latin typeface="Gabriola" pitchFamily="82" charset="0"/>
              </a:rPr>
              <a:t>. </a:t>
            </a:r>
            <a:r>
              <a:rPr lang="ru-RU" b="1" dirty="0" err="1">
                <a:latin typeface="Gabriola" pitchFamily="82" charset="0"/>
              </a:rPr>
              <a:t>Всім</a:t>
            </a:r>
            <a:r>
              <a:rPr lang="ru-RU" b="1" dirty="0">
                <a:latin typeface="Gabriola" pitchFamily="82" charset="0"/>
              </a:rPr>
              <a:t> </a:t>
            </a:r>
            <a:r>
              <a:rPr lang="ru-RU" b="1" dirty="0" err="1">
                <a:latin typeface="Gabriola" pitchFamily="82" charset="0"/>
              </a:rPr>
              <a:t>цим</a:t>
            </a:r>
            <a:r>
              <a:rPr lang="ru-RU" b="1" dirty="0">
                <a:latin typeface="Gabriola" pitchFamily="82" charset="0"/>
              </a:rPr>
              <a:t> </a:t>
            </a:r>
            <a:r>
              <a:rPr lang="ru-RU" b="1" dirty="0" err="1">
                <a:latin typeface="Gabriola" pitchFamily="82" charset="0"/>
              </a:rPr>
              <a:t>засобам</a:t>
            </a:r>
            <a:r>
              <a:rPr lang="ru-RU" b="1" dirty="0">
                <a:latin typeface="Gabriola" pitchFamily="82" charset="0"/>
              </a:rPr>
              <a:t> </a:t>
            </a:r>
            <a:r>
              <a:rPr lang="ru-RU" b="1" dirty="0" err="1">
                <a:latin typeface="Gabriola" pitchFamily="82" charset="0"/>
              </a:rPr>
              <a:t>притаманні</a:t>
            </a:r>
            <a:r>
              <a:rPr lang="ru-RU" b="1" dirty="0">
                <a:latin typeface="Gabriola" pitchFamily="82" charset="0"/>
              </a:rPr>
              <a:t> </a:t>
            </a:r>
            <a:r>
              <a:rPr lang="ru-RU" b="1" dirty="0" err="1">
                <a:latin typeface="Gabriola" pitchFamily="82" charset="0"/>
              </a:rPr>
              <a:t>якості</a:t>
            </a:r>
            <a:r>
              <a:rPr lang="ru-RU" b="1" dirty="0">
                <a:latin typeface="Gabriola" pitchFamily="82" charset="0"/>
              </a:rPr>
              <a:t>, </a:t>
            </a:r>
            <a:r>
              <a:rPr lang="ru-RU" b="1" dirty="0" err="1">
                <a:latin typeface="Gabriola" pitchFamily="82" charset="0"/>
              </a:rPr>
              <a:t>що</a:t>
            </a:r>
            <a:r>
              <a:rPr lang="ru-RU" b="1" dirty="0">
                <a:latin typeface="Gabriola" pitchFamily="82" charset="0"/>
              </a:rPr>
              <a:t> </a:t>
            </a:r>
            <a:r>
              <a:rPr lang="ru-RU" b="1" dirty="0" err="1">
                <a:latin typeface="Gabriola" pitchFamily="82" charset="0"/>
              </a:rPr>
              <a:t>їх</a:t>
            </a:r>
            <a:r>
              <a:rPr lang="ru-RU" b="1" dirty="0">
                <a:latin typeface="Gabriola" pitchFamily="82" charset="0"/>
              </a:rPr>
              <a:t> </a:t>
            </a:r>
            <a:r>
              <a:rPr lang="ru-RU" b="1" dirty="0" err="1">
                <a:latin typeface="Gabriola" pitchFamily="82" charset="0"/>
              </a:rPr>
              <a:t>об'єднують</a:t>
            </a:r>
            <a:r>
              <a:rPr lang="ru-RU" b="1" dirty="0">
                <a:latin typeface="Gabriola" pitchFamily="82" charset="0"/>
              </a:rPr>
              <a:t> — </a:t>
            </a:r>
            <a:r>
              <a:rPr lang="ru-RU" b="1" dirty="0" err="1">
                <a:latin typeface="Gabriola" pitchFamily="82" charset="0"/>
              </a:rPr>
              <a:t>звернення</a:t>
            </a:r>
            <a:r>
              <a:rPr lang="ru-RU" b="1" dirty="0">
                <a:latin typeface="Gabriola" pitchFamily="82" charset="0"/>
              </a:rPr>
              <a:t> до </a:t>
            </a:r>
            <a:r>
              <a:rPr lang="ru-RU" b="1" dirty="0" err="1">
                <a:latin typeface="Gabriola" pitchFamily="82" charset="0"/>
              </a:rPr>
              <a:t>масової</a:t>
            </a:r>
            <a:r>
              <a:rPr lang="ru-RU" b="1" dirty="0">
                <a:latin typeface="Gabriola" pitchFamily="82" charset="0"/>
              </a:rPr>
              <a:t> </a:t>
            </a:r>
            <a:r>
              <a:rPr lang="ru-RU" b="1" dirty="0" err="1">
                <a:latin typeface="Gabriola" pitchFamily="82" charset="0"/>
              </a:rPr>
              <a:t>аудиторії</a:t>
            </a:r>
            <a:r>
              <a:rPr lang="ru-RU" b="1" dirty="0">
                <a:latin typeface="Gabriola" pitchFamily="82" charset="0"/>
              </a:rPr>
              <a:t>, </a:t>
            </a:r>
            <a:r>
              <a:rPr lang="ru-RU" b="1" dirty="0" err="1">
                <a:latin typeface="Gabriola" pitchFamily="82" charset="0"/>
              </a:rPr>
              <a:t>доступність</a:t>
            </a:r>
            <a:r>
              <a:rPr lang="ru-RU" b="1" dirty="0">
                <a:latin typeface="Gabriola" pitchFamily="82" charset="0"/>
              </a:rPr>
              <a:t> </a:t>
            </a:r>
            <a:r>
              <a:rPr lang="ru-RU" b="1" dirty="0" err="1">
                <a:latin typeface="Gabriola" pitchFamily="82" charset="0"/>
              </a:rPr>
              <a:t>багатьом</a:t>
            </a:r>
            <a:r>
              <a:rPr lang="ru-RU" b="1" dirty="0">
                <a:latin typeface="Gabriola" pitchFamily="82" charset="0"/>
              </a:rPr>
              <a:t> людям, </a:t>
            </a:r>
            <a:r>
              <a:rPr lang="ru-RU" b="1" dirty="0" err="1">
                <a:latin typeface="Gabriola" pitchFamily="82" charset="0"/>
              </a:rPr>
              <a:t>корпоративний</a:t>
            </a:r>
            <a:r>
              <a:rPr lang="ru-RU" b="1" dirty="0">
                <a:latin typeface="Gabriola" pitchFamily="82" charset="0"/>
              </a:rPr>
              <a:t> </a:t>
            </a:r>
            <a:r>
              <a:rPr lang="ru-RU" b="1" dirty="0" err="1">
                <a:latin typeface="Gabriola" pitchFamily="82" charset="0"/>
              </a:rPr>
              <a:t>зміст</a:t>
            </a:r>
            <a:r>
              <a:rPr lang="ru-RU" b="1" dirty="0">
                <a:latin typeface="Gabriola" pitchFamily="82" charset="0"/>
              </a:rPr>
              <a:t> </a:t>
            </a:r>
            <a:r>
              <a:rPr lang="ru-RU" b="1" dirty="0" err="1">
                <a:latin typeface="Gabriola" pitchFamily="82" charset="0"/>
              </a:rPr>
              <a:t>виробництва</a:t>
            </a:r>
            <a:r>
              <a:rPr lang="ru-RU" b="1" dirty="0">
                <a:latin typeface="Gabriola" pitchFamily="82" charset="0"/>
              </a:rPr>
              <a:t> </a:t>
            </a:r>
            <a:r>
              <a:rPr lang="ru-RU" b="1" dirty="0" err="1">
                <a:latin typeface="Gabriola" pitchFamily="82" charset="0"/>
              </a:rPr>
              <a:t>і</a:t>
            </a:r>
            <a:r>
              <a:rPr lang="ru-RU" b="1" dirty="0">
                <a:latin typeface="Gabriola" pitchFamily="82" charset="0"/>
              </a:rPr>
              <a:t> </a:t>
            </a:r>
            <a:r>
              <a:rPr lang="ru-RU" b="1" dirty="0" err="1">
                <a:latin typeface="Gabriola" pitchFamily="82" charset="0"/>
              </a:rPr>
              <a:t>розповсюдження</a:t>
            </a:r>
            <a:r>
              <a:rPr lang="ru-RU" b="1" dirty="0">
                <a:latin typeface="Gabriola" pitchFamily="82" charset="0"/>
              </a:rPr>
              <a:t> </a:t>
            </a:r>
            <a:r>
              <a:rPr lang="ru-RU" b="1" dirty="0" err="1">
                <a:latin typeface="Gabriola" pitchFamily="82" charset="0"/>
              </a:rPr>
              <a:t>інформації</a:t>
            </a:r>
            <a:r>
              <a:rPr lang="ru-RU" b="1" dirty="0">
                <a:latin typeface="Gabriola" pitchFamily="82" charset="0"/>
              </a:rPr>
              <a:t>.</a:t>
            </a:r>
            <a:r>
              <a:rPr lang="ru-RU" dirty="0">
                <a:latin typeface="Gabriola" pitchFamily="82" charset="0"/>
              </a:rPr>
              <a:t> </a:t>
            </a:r>
          </a:p>
        </p:txBody>
      </p:sp>
      <p:pic>
        <p:nvPicPr>
          <p:cNvPr id="14338" name="Picture 2" descr="http://images.unian.net/photos/2013_10/1382969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39952" cy="275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cs typeface="Aharoni" pitchFamily="2" charset="-79"/>
              </a:rPr>
              <a:t>ЗМІ </a:t>
            </a:r>
            <a:r>
              <a:rPr lang="ru-RU" dirty="0" err="1">
                <a:cs typeface="Aharoni" pitchFamily="2" charset="-79"/>
              </a:rPr>
              <a:t>становлять</a:t>
            </a:r>
            <a:r>
              <a:rPr lang="ru-RU" dirty="0">
                <a:cs typeface="Aharoni" pitchFamily="2" charset="-79"/>
              </a:rPr>
              <a:t> </a:t>
            </a:r>
            <a:r>
              <a:rPr lang="ru-RU" dirty="0" err="1">
                <a:cs typeface="Aharoni" pitchFamily="2" charset="-79"/>
              </a:rPr>
              <a:t>складну</a:t>
            </a:r>
            <a:r>
              <a:rPr lang="ru-RU" dirty="0">
                <a:cs typeface="Aharoni" pitchFamily="2" charset="-79"/>
              </a:rPr>
              <a:t> систему, </a:t>
            </a:r>
            <a:r>
              <a:rPr lang="ru-RU" dirty="0" err="1">
                <a:cs typeface="Aharoni" pitchFamily="2" charset="-79"/>
              </a:rPr>
              <a:t>виділяють</a:t>
            </a:r>
            <a:r>
              <a:rPr lang="ru-RU" dirty="0">
                <a:cs typeface="Aharoni" pitchFamily="2" charset="-79"/>
              </a:rPr>
              <a:t> два </a:t>
            </a:r>
            <a:r>
              <a:rPr lang="ru-RU" dirty="0" err="1">
                <a:cs typeface="Aharoni" pitchFamily="2" charset="-79"/>
              </a:rPr>
              <a:t>головні</a:t>
            </a:r>
            <a:r>
              <a:rPr lang="ru-RU" dirty="0">
                <a:cs typeface="Aharoni" pitchFamily="2" charset="-79"/>
              </a:rPr>
              <a:t> </a:t>
            </a:r>
            <a:r>
              <a:rPr lang="ru-RU" dirty="0" err="1">
                <a:cs typeface="Aharoni" pitchFamily="2" charset="-79"/>
              </a:rPr>
              <a:t>їх</a:t>
            </a:r>
            <a:r>
              <a:rPr lang="ru-RU" dirty="0">
                <a:cs typeface="Aharoni" pitchFamily="2" charset="-79"/>
              </a:rPr>
              <a:t> </a:t>
            </a:r>
            <a:r>
              <a:rPr lang="ru-RU" dirty="0" err="1">
                <a:cs typeface="Aharoni" pitchFamily="2" charset="-79"/>
              </a:rPr>
              <a:t>типи</a:t>
            </a:r>
            <a:r>
              <a:rPr lang="ru-RU" dirty="0">
                <a:cs typeface="Aharoni" pitchFamily="2" charset="-79"/>
              </a:rPr>
              <a:t>: </a:t>
            </a:r>
            <a:r>
              <a:rPr lang="ru-RU" b="1" dirty="0" err="1">
                <a:cs typeface="Aharoni" pitchFamily="2" charset="-79"/>
              </a:rPr>
              <a:t>друковані</a:t>
            </a:r>
            <a:r>
              <a:rPr lang="ru-RU" dirty="0">
                <a:cs typeface="Aharoni" pitchFamily="2" charset="-79"/>
              </a:rPr>
              <a:t> (</a:t>
            </a:r>
            <a:r>
              <a:rPr lang="ru-RU" dirty="0" err="1">
                <a:cs typeface="Aharoni" pitchFamily="2" charset="-79"/>
              </a:rPr>
              <a:t>преса</a:t>
            </a:r>
            <a:r>
              <a:rPr lang="ru-RU" dirty="0">
                <a:cs typeface="Aharoni" pitchFamily="2" charset="-79"/>
              </a:rPr>
              <a:t>) та </a:t>
            </a:r>
            <a:r>
              <a:rPr lang="ru-RU" b="1" dirty="0" err="1">
                <a:cs typeface="Aharoni" pitchFamily="2" charset="-79"/>
              </a:rPr>
              <a:t>електронні</a:t>
            </a:r>
            <a:r>
              <a:rPr lang="ru-RU" dirty="0">
                <a:cs typeface="Aharoni" pitchFamily="2" charset="-79"/>
              </a:rPr>
              <a:t> (</a:t>
            </a:r>
            <a:r>
              <a:rPr lang="ru-RU" dirty="0" err="1">
                <a:cs typeface="Aharoni" pitchFamily="2" charset="-79"/>
              </a:rPr>
              <a:t>радіомовлення</a:t>
            </a:r>
            <a:r>
              <a:rPr lang="ru-RU" dirty="0">
                <a:cs typeface="Aharoni" pitchFamily="2" charset="-79"/>
              </a:rPr>
              <a:t>, </a:t>
            </a:r>
            <a:r>
              <a:rPr lang="ru-RU" dirty="0" err="1">
                <a:cs typeface="Aharoni" pitchFamily="2" charset="-79"/>
              </a:rPr>
              <a:t>телебачення</a:t>
            </a:r>
            <a:r>
              <a:rPr lang="ru-RU" dirty="0">
                <a:cs typeface="Aharoni" pitchFamily="2" charset="-79"/>
              </a:rPr>
              <a:t>, </a:t>
            </a:r>
            <a:r>
              <a:rPr lang="ru-RU" dirty="0" err="1">
                <a:cs typeface="Aharoni" pitchFamily="2" charset="-79"/>
              </a:rPr>
              <a:t>кінопродукція</a:t>
            </a:r>
            <a:r>
              <a:rPr lang="ru-RU" dirty="0">
                <a:cs typeface="Aharoni" pitchFamily="2" charset="-79"/>
              </a:rPr>
              <a:t>, </a:t>
            </a:r>
            <a:r>
              <a:rPr lang="ru-RU" dirty="0" err="1">
                <a:cs typeface="Aharoni" pitchFamily="2" charset="-79"/>
              </a:rPr>
              <a:t>аудіопродукція</a:t>
            </a:r>
            <a:r>
              <a:rPr lang="ru-RU" dirty="0">
                <a:cs typeface="Aharoni" pitchFamily="2" charset="-79"/>
              </a:rPr>
              <a:t>).</a:t>
            </a:r>
          </a:p>
        </p:txBody>
      </p:sp>
      <p:pic>
        <p:nvPicPr>
          <p:cNvPr id="21506" name="Picture 2" descr="http://blogosphere.com.ua/wp-content/uploads/2010/08/046-news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2132856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image.zn.ua/media/images/original/Jan2011/25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8" y="4092892"/>
            <a:ext cx="4608512" cy="276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Arial Black" pitchFamily="34" charset="0"/>
              </a:rPr>
              <a:t>Функції, характерні риси ЗМІ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u="sng" dirty="0" smtClean="0">
                <a:latin typeface="Arial Narrow" pitchFamily="34" charset="0"/>
              </a:rPr>
              <a:t>	</a:t>
            </a:r>
            <a:r>
              <a:rPr lang="ru-RU" i="1" u="sng" dirty="0" err="1" smtClean="0">
                <a:latin typeface="Arial Narrow" pitchFamily="34" charset="0"/>
              </a:rPr>
              <a:t>Взагалі</a:t>
            </a:r>
            <a:r>
              <a:rPr lang="ru-RU" i="1" u="sng" dirty="0">
                <a:latin typeface="Arial Narrow" pitchFamily="34" charset="0"/>
              </a:rPr>
              <a:t>, ЗМІ </a:t>
            </a:r>
            <a:r>
              <a:rPr lang="ru-RU" i="1" u="sng" dirty="0" err="1">
                <a:latin typeface="Arial Narrow" pitchFamily="34" charset="0"/>
              </a:rPr>
              <a:t>виконує</a:t>
            </a:r>
            <a:r>
              <a:rPr lang="ru-RU" i="1" u="sng" dirty="0">
                <a:latin typeface="Arial Narrow" pitchFamily="34" charset="0"/>
              </a:rPr>
              <a:t> </a:t>
            </a:r>
            <a:r>
              <a:rPr lang="ru-RU" i="1" u="sng" dirty="0" err="1">
                <a:latin typeface="Arial Narrow" pitchFamily="34" charset="0"/>
              </a:rPr>
              <a:t>величезну</a:t>
            </a:r>
            <a:r>
              <a:rPr lang="ru-RU" i="1" u="sng" dirty="0">
                <a:latin typeface="Arial Narrow" pitchFamily="34" charset="0"/>
              </a:rPr>
              <a:t> </a:t>
            </a:r>
            <a:r>
              <a:rPr lang="ru-RU" i="1" u="sng" dirty="0" err="1">
                <a:latin typeface="Arial Narrow" pitchFamily="34" charset="0"/>
              </a:rPr>
              <a:t>кількість</a:t>
            </a:r>
            <a:r>
              <a:rPr lang="ru-RU" i="1" u="sng" dirty="0">
                <a:latin typeface="Arial Narrow" pitchFamily="34" charset="0"/>
              </a:rPr>
              <a:t> </a:t>
            </a:r>
            <a:r>
              <a:rPr lang="ru-RU" i="1" u="sng" dirty="0" err="1">
                <a:latin typeface="Arial Narrow" pitchFamily="34" charset="0"/>
              </a:rPr>
              <a:t>функцій</a:t>
            </a:r>
            <a:r>
              <a:rPr lang="ru-RU" i="1" u="sng" dirty="0">
                <a:latin typeface="Arial Narrow" pitchFamily="34" charset="0"/>
              </a:rPr>
              <a:t> в абсолютно </a:t>
            </a:r>
            <a:r>
              <a:rPr lang="ru-RU" i="1" u="sng" dirty="0" err="1">
                <a:latin typeface="Arial Narrow" pitchFamily="34" charset="0"/>
              </a:rPr>
              <a:t>різних</a:t>
            </a:r>
            <a:r>
              <a:rPr lang="ru-RU" i="1" u="sng" dirty="0">
                <a:latin typeface="Arial Narrow" pitchFamily="34" charset="0"/>
              </a:rPr>
              <a:t> сферах.</a:t>
            </a:r>
          </a:p>
          <a:p>
            <a:r>
              <a:rPr lang="ru-RU" dirty="0"/>
              <a:t>1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Комунікативна</a:t>
            </a:r>
            <a:r>
              <a:rPr lang="ru-RU" dirty="0"/>
              <a:t> — 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, </a:t>
            </a:r>
            <a:r>
              <a:rPr lang="ru-RU" dirty="0" err="1"/>
              <a:t>налагодження</a:t>
            </a:r>
            <a:r>
              <a:rPr lang="ru-RU" dirty="0"/>
              <a:t> контакту.</a:t>
            </a:r>
          </a:p>
          <a:p>
            <a:r>
              <a:rPr lang="ru-RU" dirty="0"/>
              <a:t>2. 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Організаторська</a:t>
            </a:r>
            <a:r>
              <a:rPr lang="ru-RU" dirty="0"/>
              <a:t> — у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наочно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роль </a:t>
            </a:r>
            <a:r>
              <a:rPr lang="ru-RU" dirty="0" err="1"/>
              <a:t>журналістики</a:t>
            </a:r>
            <a:r>
              <a:rPr lang="ru-RU" dirty="0"/>
              <a:t> як «</a:t>
            </a:r>
            <a:r>
              <a:rPr lang="ru-RU" dirty="0" err="1"/>
              <a:t>четвертої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» в </a:t>
            </a:r>
            <a:r>
              <a:rPr lang="ru-RU" dirty="0" err="1"/>
              <a:t>суспільстві</a:t>
            </a:r>
            <a:r>
              <a:rPr lang="ru-RU" dirty="0"/>
              <a:t>.</a:t>
            </a:r>
          </a:p>
          <a:p>
            <a:r>
              <a:rPr lang="ru-RU" dirty="0"/>
              <a:t>3.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Ідеологічна</a:t>
            </a:r>
            <a:r>
              <a:rPr lang="ru-RU" dirty="0"/>
              <a:t> (</a:t>
            </a:r>
            <a:r>
              <a:rPr lang="ru-RU" dirty="0" err="1"/>
              <a:t>соціально-орієнтаційна</a:t>
            </a:r>
            <a:r>
              <a:rPr lang="ru-RU" dirty="0"/>
              <a:t>), </a:t>
            </a:r>
            <a:r>
              <a:rPr lang="ru-RU" dirty="0" err="1"/>
              <a:t>пов’язана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прагненням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глибокий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світоглядні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та </a:t>
            </a:r>
            <a:r>
              <a:rPr lang="ru-RU" dirty="0" err="1"/>
              <a:t>ціннісні</a:t>
            </a:r>
            <a:r>
              <a:rPr lang="ru-RU" dirty="0"/>
              <a:t> </a:t>
            </a:r>
            <a:r>
              <a:rPr lang="ru-RU" dirty="0" err="1"/>
              <a:t>орієнтації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, на </a:t>
            </a:r>
            <a:r>
              <a:rPr lang="ru-RU" dirty="0" err="1"/>
              <a:t>самосвідомість</a:t>
            </a:r>
            <a:r>
              <a:rPr lang="ru-RU" dirty="0"/>
              <a:t> людей,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ідеали</a:t>
            </a:r>
            <a:r>
              <a:rPr lang="ru-RU" dirty="0"/>
              <a:t> та </a:t>
            </a:r>
            <a:r>
              <a:rPr lang="ru-RU" dirty="0" err="1"/>
              <a:t>прагнення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мотивацію</a:t>
            </a:r>
            <a:r>
              <a:rPr lang="ru-RU" dirty="0"/>
              <a:t> </a:t>
            </a:r>
            <a:r>
              <a:rPr lang="ru-RU" dirty="0" err="1"/>
              <a:t>поведінкових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725144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Культурно-освітня</a:t>
            </a:r>
            <a:r>
              <a:rPr lang="ru-RU" dirty="0"/>
              <a:t>, яка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щоб</a:t>
            </a:r>
            <a:r>
              <a:rPr lang="ru-RU" dirty="0"/>
              <a:t>, будучи одним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інститутів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беручи</a:t>
            </a:r>
            <a:r>
              <a:rPr lang="ru-RU" dirty="0"/>
              <a:t> участь у </a:t>
            </a:r>
            <a:r>
              <a:rPr lang="ru-RU" dirty="0" err="1"/>
              <a:t>пропаганді</a:t>
            </a:r>
            <a:r>
              <a:rPr lang="ru-RU" dirty="0"/>
              <a:t> та </a:t>
            </a:r>
            <a:r>
              <a:rPr lang="ru-RU" dirty="0" err="1"/>
              <a:t>поширенні</a:t>
            </a:r>
            <a:r>
              <a:rPr lang="ru-RU" dirty="0"/>
              <a:t> в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культурних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, </a:t>
            </a:r>
            <a:r>
              <a:rPr lang="ru-RU" dirty="0" err="1"/>
              <a:t>виховувати</a:t>
            </a:r>
            <a:r>
              <a:rPr lang="ru-RU" dirty="0"/>
              <a:t> людей на </a:t>
            </a:r>
            <a:r>
              <a:rPr lang="ru-RU" dirty="0" err="1"/>
              <a:t>зразках</a:t>
            </a:r>
            <a:r>
              <a:rPr lang="ru-RU" dirty="0"/>
              <a:t> </a:t>
            </a:r>
            <a:r>
              <a:rPr lang="ru-RU" dirty="0" err="1"/>
              <a:t>загальносвітової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сприяючи</a:t>
            </a:r>
            <a:r>
              <a:rPr lang="ru-RU" dirty="0"/>
              <a:t> </a:t>
            </a:r>
            <a:r>
              <a:rPr lang="ru-RU" dirty="0" err="1"/>
              <a:t>всебічному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Рекламно-довідкова</a:t>
            </a:r>
            <a:r>
              <a:rPr lang="ru-RU" dirty="0"/>
              <a:t>, </a:t>
            </a:r>
            <a:r>
              <a:rPr lang="ru-RU" dirty="0" err="1"/>
              <a:t>пов’язана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задоволенням</a:t>
            </a:r>
            <a:r>
              <a:rPr lang="ru-RU" dirty="0"/>
              <a:t> </a:t>
            </a:r>
            <a:r>
              <a:rPr lang="ru-RU" dirty="0" err="1"/>
              <a:t>утилітарних</a:t>
            </a:r>
            <a:r>
              <a:rPr lang="ru-RU" dirty="0"/>
              <a:t> </a:t>
            </a:r>
            <a:r>
              <a:rPr lang="ru-RU" dirty="0" err="1"/>
              <a:t>запитів</a:t>
            </a:r>
            <a:r>
              <a:rPr lang="ru-RU" dirty="0"/>
              <a:t> у </a:t>
            </a:r>
            <a:r>
              <a:rPr lang="ru-RU" dirty="0" err="1"/>
              <a:t>зв’язку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світом</a:t>
            </a:r>
            <a:r>
              <a:rPr lang="ru-RU" dirty="0"/>
              <a:t> </a:t>
            </a:r>
            <a:r>
              <a:rPr lang="ru-RU" dirty="0" err="1"/>
              <a:t>захоплень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верств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(сад, город, туризм, </a:t>
            </a:r>
            <a:r>
              <a:rPr lang="ru-RU" dirty="0" err="1"/>
              <a:t>колекціонування</a:t>
            </a:r>
            <a:r>
              <a:rPr lang="ru-RU" dirty="0"/>
              <a:t>, шахи </a:t>
            </a:r>
            <a:r>
              <a:rPr lang="ru-RU" dirty="0" err="1"/>
              <a:t>і</a:t>
            </a:r>
            <a:r>
              <a:rPr lang="ru-RU" dirty="0"/>
              <a:t> т. д. </a:t>
            </a:r>
            <a:r>
              <a:rPr lang="ru-RU" dirty="0" err="1"/>
              <a:t>і</a:t>
            </a:r>
            <a:r>
              <a:rPr lang="ru-RU" dirty="0"/>
              <a:t> т. п.).</a:t>
            </a:r>
          </a:p>
          <a:p>
            <a:r>
              <a:rPr lang="ru-RU" dirty="0"/>
              <a:t>6. </a:t>
            </a:r>
            <a:r>
              <a:rPr lang="ru-RU" dirty="0" err="1" smtClean="0"/>
              <a:t>Р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екреативна</a:t>
            </a:r>
            <a:r>
              <a:rPr lang="ru-RU" dirty="0"/>
              <a:t> (</a:t>
            </a:r>
            <a:r>
              <a:rPr lang="ru-RU" dirty="0" err="1"/>
              <a:t>розваги</a:t>
            </a:r>
            <a:r>
              <a:rPr lang="ru-RU" dirty="0"/>
              <a:t>, </a:t>
            </a:r>
            <a:r>
              <a:rPr lang="ru-RU" dirty="0" err="1"/>
              <a:t>зняття</a:t>
            </a:r>
            <a:r>
              <a:rPr lang="ru-RU" dirty="0"/>
              <a:t> </a:t>
            </a:r>
            <a:r>
              <a:rPr lang="ru-RU" dirty="0" err="1"/>
              <a:t>напруги</a:t>
            </a:r>
            <a:r>
              <a:rPr lang="ru-RU" dirty="0"/>
              <a:t>,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23554" name="Picture 2" descr="http://www.ngo.in.ua/sites/default/files/styles/main_news/public/images/news/n5ptpjcdp1o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429000" cy="2000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www.volynnews.com/files/news/2011/12-15/28871-1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3384376" cy="2113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3637</TotalTime>
  <Words>136</Words>
  <Application>Microsoft Office PowerPoint</Application>
  <PresentationFormat>Экран (4:3)</PresentationFormat>
  <Paragraphs>80</Paragraphs>
  <Slides>33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Засоби масової інформації</vt:lpstr>
      <vt:lpstr>Слайд 2</vt:lpstr>
      <vt:lpstr>Слайд 3</vt:lpstr>
      <vt:lpstr>Слайд 4</vt:lpstr>
      <vt:lpstr>Слайд 5</vt:lpstr>
      <vt:lpstr>Слайд 6</vt:lpstr>
      <vt:lpstr>Слайд 7</vt:lpstr>
      <vt:lpstr>Функції, характерні риси ЗМІ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Типовий приклад впливу ЗМІ на громадську думку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Жертви</vt:lpstr>
      <vt:lpstr>Соціальна відповідальність преси</vt:lpstr>
      <vt:lpstr>Слайд 29</vt:lpstr>
      <vt:lpstr>Слайд 30</vt:lpstr>
      <vt:lpstr>Запитання</vt:lpstr>
      <vt:lpstr>Домашнє завдання</vt:lpstr>
      <vt:lpstr>Слайд 33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Засоби масової інформації</dc:title>
  <dc:creator>Аня</dc:creator>
  <cp:lastModifiedBy>Аня</cp:lastModifiedBy>
  <cp:revision>24</cp:revision>
  <dcterms:created xsi:type="dcterms:W3CDTF">2014-12-03T16:16:56Z</dcterms:created>
  <dcterms:modified xsi:type="dcterms:W3CDTF">2014-12-07T18:03:24Z</dcterms:modified>
</cp:coreProperties>
</file>