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6" r:id="rId3"/>
    <p:sldId id="265" r:id="rId4"/>
    <p:sldId id="264" r:id="rId5"/>
    <p:sldId id="263" r:id="rId6"/>
    <p:sldId id="262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25" autoAdjust="0"/>
    <p:restoredTop sz="94660"/>
  </p:normalViewPr>
  <p:slideViewPr>
    <p:cSldViewPr>
      <p:cViewPr varScale="1">
        <p:scale>
          <a:sx n="65" d="100"/>
          <a:sy n="65" d="100"/>
        </p:scale>
        <p:origin x="-4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7C5D-0E43-4251-8072-0E8B6881F205}" type="datetimeFigureOut">
              <a:rPr lang="uk-UA" smtClean="0"/>
              <a:pPr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AA7A-9968-40D3-B4D3-93597699E9B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7C5D-0E43-4251-8072-0E8B6881F205}" type="datetimeFigureOut">
              <a:rPr lang="uk-UA" smtClean="0"/>
              <a:pPr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AA7A-9968-40D3-B4D3-93597699E9B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7C5D-0E43-4251-8072-0E8B6881F205}" type="datetimeFigureOut">
              <a:rPr lang="uk-UA" smtClean="0"/>
              <a:pPr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AA7A-9968-40D3-B4D3-93597699E9B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7C5D-0E43-4251-8072-0E8B6881F205}" type="datetimeFigureOut">
              <a:rPr lang="uk-UA" smtClean="0"/>
              <a:pPr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AA7A-9968-40D3-B4D3-93597699E9B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7C5D-0E43-4251-8072-0E8B6881F205}" type="datetimeFigureOut">
              <a:rPr lang="uk-UA" smtClean="0"/>
              <a:pPr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AA7A-9968-40D3-B4D3-93597699E9B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7C5D-0E43-4251-8072-0E8B6881F205}" type="datetimeFigureOut">
              <a:rPr lang="uk-UA" smtClean="0"/>
              <a:pPr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AA7A-9968-40D3-B4D3-93597699E9B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7C5D-0E43-4251-8072-0E8B6881F205}" type="datetimeFigureOut">
              <a:rPr lang="uk-UA" smtClean="0"/>
              <a:pPr/>
              <a:t>13.11.2014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AA7A-9968-40D3-B4D3-93597699E9B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7C5D-0E43-4251-8072-0E8B6881F205}" type="datetimeFigureOut">
              <a:rPr lang="uk-UA" smtClean="0"/>
              <a:pPr/>
              <a:t>13.11.2014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AA7A-9968-40D3-B4D3-93597699E9B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7C5D-0E43-4251-8072-0E8B6881F205}" type="datetimeFigureOut">
              <a:rPr lang="uk-UA" smtClean="0"/>
              <a:pPr/>
              <a:t>13.11.2014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AA7A-9968-40D3-B4D3-93597699E9B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7C5D-0E43-4251-8072-0E8B6881F205}" type="datetimeFigureOut">
              <a:rPr lang="uk-UA" smtClean="0"/>
              <a:pPr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AA7A-9968-40D3-B4D3-93597699E9B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E7C5D-0E43-4251-8072-0E8B6881F205}" type="datetimeFigureOut">
              <a:rPr lang="uk-UA" smtClean="0"/>
              <a:pPr/>
              <a:t>13.11.2014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B6AA7A-9968-40D3-B4D3-93597699E9B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E7C5D-0E43-4251-8072-0E8B6881F205}" type="datetimeFigureOut">
              <a:rPr lang="uk-UA" smtClean="0"/>
              <a:pPr/>
              <a:t>13.11.2014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6AA7A-9968-40D3-B4D3-93597699E9B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166" y="785794"/>
            <a:ext cx="66580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i="1" dirty="0" smtClean="0"/>
              <a:t>Тривале здавлювання</a:t>
            </a:r>
            <a:endParaRPr lang="uk-UA" sz="54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214554"/>
            <a:ext cx="5305792" cy="4295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57166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просте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відкашлювання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перегнути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потерпілого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через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коліно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предмет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меблів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просто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нахилити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корпус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вперед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вдарити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два-три рази по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спині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ntranet.tdmu.edu.ua/data/kafedra/internal/surgery2/classes_stud/uk/stomat/ptn/%D0%A5%D1%96%D1%80%D1%83%D1%80%D0%B3%D1%96%D1%8F/2%20%D0%BA%D1%83%D1%80%D1%81/2.%20%D0%9A%D1%80%D0%BE%D0%B2%D0%BE%D1%82%D0%B5%D1%87%D0%B0.%20%D0%9A%D1%80%D0%BE%D0%B2%D0%BE%D0%B2%D1%82%D1%80%D0%B0%D1%82%D0%B0.files/image1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500306"/>
            <a:ext cx="7643866" cy="4189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000108"/>
            <a:ext cx="3508379" cy="4833939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удушення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страждає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маленька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(до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то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взяти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обома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руками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 ноги в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положенні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головою вниз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обережними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встряхивающими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рухами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звільнити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дихальні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шляхи.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cs23.babysfera.ru/9/e/0/c/17836162.14289669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428604"/>
            <a:ext cx="8186766" cy="1208082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Ефективним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асфіксії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метод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Хаймлиха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різке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сильне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здавлювання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діафрагми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потерпілого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положенні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ззаду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обхопивши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двома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зчепленими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замок руками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спереду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ua.medico.su/uploads/posts/2013-11/1385682021_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17889"/>
            <a:ext cx="6929442" cy="4840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reepl.ru/img/other/heimlichtech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606698" cy="3838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"/>
            <a:ext cx="9144000" cy="2714620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Якщо потерпілий втратив дихання, слід запобігти можливість удушення від западання язика. Для цього необхідно покласти людину на спину і закинути його голову якнайдалі назад. Потім потрібно опустити, акуратно висунути вперед нижню щелепу, утримати двома пальцями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язик з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допомогою шматка тканини (носовичок, марля) і яким-небудь способом прикріпити його до нижньої щелепи, наприклад, за допомогою шпильки.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vkjournal.ru/vk/html/115/1155696/37158627d7968f31ca04397e4b3_html_m42dd94f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905124"/>
            <a:ext cx="6162675" cy="3952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643446"/>
            <a:ext cx="9144000" cy="2214554"/>
          </a:xfrm>
        </p:spPr>
        <p:txBody>
          <a:bodyPr>
            <a:normAutofit fontScale="85000" lnSpcReduction="20000"/>
          </a:bodyPr>
          <a:lstStyle/>
          <a:p>
            <a:r>
              <a:rPr lang="uk-UA" sz="2600" dirty="0" smtClean="0">
                <a:latin typeface="Times New Roman" pitchFamily="18" charset="0"/>
                <a:cs typeface="Times New Roman" pitchFamily="18" charset="0"/>
              </a:rPr>
              <a:t>Якщо потерпілий знаходиться без свідомості, то для того, щоб натискати йому на живіт, переверніть його на спину. Устаньте на коліна так, щоб він виявився у вас між ніг, покладете руку між пупком і грудиною, а другу руку — на першу. Зробіть чотири натискання, як описано вище. Якщо перешкода зберігається і пацієнт перестав дихати, необхідно приступити до штучного дихання і масажу серця.</a:t>
            </a:r>
          </a:p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 smtClean="0"/>
          </a:p>
          <a:p>
            <a:endParaRPr lang="uk-UA" dirty="0"/>
          </a:p>
        </p:txBody>
      </p:sp>
      <p:pic>
        <p:nvPicPr>
          <p:cNvPr id="19458" name="Picture 2" descr="&amp;Acy;&amp;scy;&amp;fcy;&amp;iukcy;&amp;kcy;&amp;scy;&amp;iuk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3" y="0"/>
            <a:ext cx="7261440" cy="4572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214422"/>
            <a:ext cx="3714776" cy="6143668"/>
          </a:xfrm>
        </p:spPr>
        <p:txBody>
          <a:bodyPr>
            <a:no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Надаючи першу допомогу при асфіксії, кожні одну-дві хвилини необхідно перевіряти наявність пульсу та дихання. Якщо вони відсутні, слід приступати до штучної вентиляції легень. У разі зупинки серця, потрібно провести непрямий масаж серця.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nashaucheba.ru/docs/4/3311/conv_1/file1_html_m2bce7f7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214422"/>
            <a:ext cx="4280217" cy="4267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8800" i="1" dirty="0" smtClean="0">
                <a:latin typeface="Times New Roman" pitchFamily="18" charset="0"/>
                <a:cs typeface="Times New Roman" pitchFamily="18" charset="0"/>
              </a:rPr>
              <a:t>Дякуємо за увагу!</a:t>
            </a:r>
            <a:endParaRPr lang="uk-UA" sz="8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429000"/>
            <a:ext cx="547999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   </a:t>
            </a:r>
            <a:r>
              <a:rPr lang="uk-UA" sz="2000" dirty="0" smtClean="0"/>
              <a:t>Синдром </a:t>
            </a:r>
            <a:r>
              <a:rPr lang="uk-UA" sz="2000" dirty="0" err="1" smtClean="0"/>
              <a:t>здавлення</a:t>
            </a:r>
            <a:r>
              <a:rPr lang="uk-UA" sz="2000" dirty="0" smtClean="0"/>
              <a:t> або травматичний токсикоз - захворювання, що виникає в результаті тривалого, а іноді і короткочасного </a:t>
            </a:r>
            <a:r>
              <a:rPr lang="uk-UA" sz="2000" dirty="0" err="1" smtClean="0"/>
              <a:t>обширного</a:t>
            </a:r>
            <a:r>
              <a:rPr lang="uk-UA" sz="2000" dirty="0" smtClean="0"/>
              <a:t> здавлювання одного або декількох великих сегментів кінцівок, мають виражений масив (гомілка, стегно, сідничний область).</a:t>
            </a:r>
          </a:p>
          <a:p>
            <a:r>
              <a:rPr lang="uk-UA" sz="2000" dirty="0" smtClean="0"/>
              <a:t>    </a:t>
            </a:r>
            <a:r>
              <a:rPr lang="uk-UA" sz="2000" dirty="0" err="1" smtClean="0"/>
              <a:t>Здавлення</a:t>
            </a:r>
            <a:r>
              <a:rPr lang="uk-UA" sz="2000" dirty="0" smtClean="0"/>
              <a:t> кінцівок виникають в мирній і військовій обстановці при обвали, автокатастрофах, аварії поїздів, землетрусах, руйнуваннях будівель. Внаслідок тривалого </a:t>
            </a:r>
            <a:r>
              <a:rPr lang="uk-UA" sz="2000" dirty="0" err="1" smtClean="0"/>
              <a:t>здавлення</a:t>
            </a:r>
            <a:r>
              <a:rPr lang="uk-UA" sz="2000" dirty="0" smtClean="0"/>
              <a:t> відбувається порушення кровообігу в тканинах , доставки до них поживних речовин і кисню. Внаслідок цього виникає омертвіння тканин з виділенням в організм отруйних продуктів їх життєдіяльності . Стан постраждалих при цьому помітно погіршується, аж до порушення серцевої діяльності та дихання. Особливо згубно дію отруйних продуктів на нервову систему, нирки і печінку.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42852"/>
            <a:ext cx="85341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 найближчі години після звільнення розвивається набряк пошкодженого сегмента кінцівки. Тканини стають щільними на дотик. Блідість шкіри в подальшому змінюється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багряно-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синім фарбуванням з вогнищами дрібних крововиливів. З'являються бульбашки зі світлим або кров'яним вмістом. Шкіра холодна, больова чутливість знижена. Пульсація артерій на периферичних відділах кінцівки ослаблена або не визначається.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643182"/>
            <a:ext cx="5000660" cy="377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Після звільнення потерпілого з-під завалу ступінь тяжкості, небезпека і результат залежать від тривалості здавлювання кінцівки:</a:t>
            </a: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до 4 годин - легка ступінь тяжкості;</a:t>
            </a: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до 6 годин - середня;</a:t>
            </a: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- до 8 годин і більше - вкрай важка.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80928"/>
            <a:ext cx="420046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32656"/>
            <a:ext cx="84969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Послідовність надання першої допомоги</a:t>
            </a:r>
          </a:p>
          <a:p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1. Перед звільненням кінцівки від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здавлення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накладають джгут вище місця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здавлення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2. Після звільнення від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здавлення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, не знімаючи джгута, бинтують кінцівку від основи пальців до джгута і тільки після цього обережно знімають джгут.</a:t>
            </a:r>
          </a:p>
          <a:p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Внутрішньом'язово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вводять знеболюючий засіб.</a:t>
            </a:r>
          </a:p>
          <a:p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4. Забезпечують зігрівання постраждалого (укутують в ковдру, дають тепле пиття).</a:t>
            </a:r>
          </a:p>
          <a:p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5. При наявності поранень накладають асептичну пов'язку , при наявності кісткових ушкоджень проводять іммобілізацію (</a:t>
            </a:r>
            <a:r>
              <a:rPr lang="uk-UA" i="1" dirty="0" err="1" smtClean="0">
                <a:latin typeface="Times New Roman" pitchFamily="18" charset="0"/>
                <a:cs typeface="Times New Roman" pitchFamily="18" charset="0"/>
              </a:rPr>
              <a:t>знерухомлення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) кінцівки шинами.</a:t>
            </a:r>
          </a:p>
          <a:p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6. Терміново евакуювали потерпілого до лікувальної установи (на ношах).</a:t>
            </a:r>
          </a:p>
          <a:p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7. При затримці госпіталізації кінцівки надають піднесене положення, укладаючи її на подушку. Раніше накладений бинт розбинтовувати і обкладають кінцівку льодом. Дають рясне пиття (краще мінеральну воду), контролюючи кількість виділеної сечі.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3423523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28604"/>
            <a:ext cx="4000300" cy="280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334720"/>
            <a:ext cx="2583738" cy="352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285992"/>
            <a:ext cx="7772400" cy="2028838"/>
          </a:xfrm>
        </p:spPr>
        <p:txBody>
          <a:bodyPr>
            <a:normAutofit fontScale="90000"/>
          </a:bodyPr>
          <a:lstStyle/>
          <a:p>
            <a:r>
              <a:rPr lang="uk-UA" sz="7300" i="1" dirty="0" smtClean="0"/>
              <a:t>Обструктивна асфіксія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8" y="928670"/>
            <a:ext cx="3614734" cy="4911741"/>
          </a:xfrm>
        </p:spPr>
        <p:txBody>
          <a:bodyPr/>
          <a:lstStyle/>
          <a:p>
            <a:pPr lvl="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Удушення виникає, коли стороннє тіло потрапляє в дихальні шляхи. Найчастіше це трапляється випадково.</a:t>
            </a:r>
          </a:p>
          <a:p>
            <a:pPr lvl="0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При цьому постраждалий не може здійснити ані вдих, ані видих. Він приймає характерну позу.</a:t>
            </a:r>
          </a:p>
          <a:p>
            <a:endParaRPr lang="uk-UA" dirty="0"/>
          </a:p>
        </p:txBody>
      </p:sp>
      <p:pic>
        <p:nvPicPr>
          <p:cNvPr id="1026" name="Picture 2" descr="http://lechenie-simptomy.ru/wp-content/uploads/2012/09/kom-v-gor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0"/>
            <a:ext cx="4286248" cy="3257290"/>
          </a:xfrm>
          <a:prstGeom prst="rect">
            <a:avLst/>
          </a:prstGeom>
          <a:noFill/>
        </p:spPr>
      </p:pic>
      <p:pic>
        <p:nvPicPr>
          <p:cNvPr id="7" name="Picture 2" descr="http://s0.tchkcdn.com/g2-XdsXKfSUhp0uRBGhWwacFw/man/640x480/w/0/1-9-2-6-15926/55fed2b18fcb642faf85e13db701fbb7_stk63639c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759280"/>
            <a:ext cx="4286248" cy="4098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9144000" cy="3929065"/>
          </a:xfrm>
        </p:spPr>
        <p:txBody>
          <a:bodyPr>
            <a:normAutofit/>
          </a:bodyPr>
          <a:lstStyle/>
          <a:p>
            <a:pPr algn="ctr"/>
            <a:r>
              <a:rPr lang="uk-UA" sz="2600" b="1" dirty="0" smtClean="0">
                <a:latin typeface="Times New Roman" pitchFamily="18" charset="0"/>
                <a:cs typeface="Times New Roman" pitchFamily="18" charset="0"/>
              </a:rPr>
              <a:t>Алгоритм надання першої допомоги</a:t>
            </a:r>
            <a:endParaRPr lang="uk-UA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Коли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асфіксія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викликана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стисканням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грудної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клітки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важкими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предметами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тісним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одягом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позбутися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них.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вільний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приплив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постраждалому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Покласти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потерпілого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бік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уникнути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спазмів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блювотних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позивів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викликати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набряк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легенів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зупинку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дихання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кровообігу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настати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клінічна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смерть.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задушення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походить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стороннього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предмета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їжа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блювотні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постаратися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витягнути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горла за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пальців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рук.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15364" name="Picture 4" descr="http://dopomoga-ua.com/wp-content/uploads/2013/07/izha-150x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714752"/>
            <a:ext cx="500066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</TotalTime>
  <Words>533</Words>
  <Application>Microsoft Office PowerPoint</Application>
  <PresentationFormat>Экран (4:3)</PresentationFormat>
  <Paragraphs>41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Обструктивна асфіксія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Дякуємо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Андрій</cp:lastModifiedBy>
  <cp:revision>6</cp:revision>
  <dcterms:created xsi:type="dcterms:W3CDTF">2014-11-13T14:14:11Z</dcterms:created>
  <dcterms:modified xsi:type="dcterms:W3CDTF">2014-11-13T16:09:19Z</dcterms:modified>
</cp:coreProperties>
</file>