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81" r:id="rId21"/>
    <p:sldId id="280" r:id="rId22"/>
    <p:sldId id="276" r:id="rId23"/>
    <p:sldId id="277" r:id="rId24"/>
    <p:sldId id="278" r:id="rId25"/>
    <p:sldId id="279" r:id="rId26"/>
    <p:sldId id="275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116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128A2-DBDA-4984-90C8-A5848274E6B1}" type="datetimeFigureOut">
              <a:rPr lang="ru-RU" smtClean="0"/>
              <a:pPr/>
              <a:t>29.01.2015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07CBB-9BBA-40E1-B4C6-87C2A0F8FC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128A2-DBDA-4984-90C8-A5848274E6B1}" type="datetimeFigureOut">
              <a:rPr lang="ru-RU" smtClean="0"/>
              <a:pPr/>
              <a:t>29.01.2015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07CBB-9BBA-40E1-B4C6-87C2A0F8FC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128A2-DBDA-4984-90C8-A5848274E6B1}" type="datetimeFigureOut">
              <a:rPr lang="ru-RU" smtClean="0"/>
              <a:pPr/>
              <a:t>29.01.2015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07CBB-9BBA-40E1-B4C6-87C2A0F8FC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128A2-DBDA-4984-90C8-A5848274E6B1}" type="datetimeFigureOut">
              <a:rPr lang="ru-RU" smtClean="0"/>
              <a:pPr/>
              <a:t>29.01.2015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07CBB-9BBA-40E1-B4C6-87C2A0F8FC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128A2-DBDA-4984-90C8-A5848274E6B1}" type="datetimeFigureOut">
              <a:rPr lang="ru-RU" smtClean="0"/>
              <a:pPr/>
              <a:t>29.01.2015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07CBB-9BBA-40E1-B4C6-87C2A0F8FC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128A2-DBDA-4984-90C8-A5848274E6B1}" type="datetimeFigureOut">
              <a:rPr lang="ru-RU" smtClean="0"/>
              <a:pPr/>
              <a:t>29.01.2015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07CBB-9BBA-40E1-B4C6-87C2A0F8FC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128A2-DBDA-4984-90C8-A5848274E6B1}" type="datetimeFigureOut">
              <a:rPr lang="ru-RU" smtClean="0"/>
              <a:pPr/>
              <a:t>29.01.2015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07CBB-9BBA-40E1-B4C6-87C2A0F8FC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128A2-DBDA-4984-90C8-A5848274E6B1}" type="datetimeFigureOut">
              <a:rPr lang="ru-RU" smtClean="0"/>
              <a:pPr/>
              <a:t>29.01.2015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07CBB-9BBA-40E1-B4C6-87C2A0F8FC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128A2-DBDA-4984-90C8-A5848274E6B1}" type="datetimeFigureOut">
              <a:rPr lang="ru-RU" smtClean="0"/>
              <a:pPr/>
              <a:t>29.01.2015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07CBB-9BBA-40E1-B4C6-87C2A0F8FC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128A2-DBDA-4984-90C8-A5848274E6B1}" type="datetimeFigureOut">
              <a:rPr lang="ru-RU" smtClean="0"/>
              <a:pPr/>
              <a:t>29.01.2015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07CBB-9BBA-40E1-B4C6-87C2A0F8FC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128A2-DBDA-4984-90C8-A5848274E6B1}" type="datetimeFigureOut">
              <a:rPr lang="ru-RU" smtClean="0"/>
              <a:pPr/>
              <a:t>29.01.2015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07CBB-9BBA-40E1-B4C6-87C2A0F8FC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128A2-DBDA-4984-90C8-A5848274E6B1}" type="datetimeFigureOut">
              <a:rPr lang="ru-RU" smtClean="0"/>
              <a:pPr/>
              <a:t>29.01.2015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07CBB-9BBA-40E1-B4C6-87C2A0F8FC5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gif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285776"/>
            <a:ext cx="9144000" cy="2786082"/>
          </a:xfrm>
        </p:spPr>
        <p:txBody>
          <a:bodyPr>
            <a:normAutofit/>
            <a:scene3d>
              <a:camera prst="orthographicFront"/>
              <a:lightRig rig="chilly" dir="t"/>
            </a:scene3d>
            <a:sp3d extrusionH="57150" prstMaterial="metal">
              <a:bevelT w="82550" h="38100" prst="coolSlant"/>
            </a:sp3d>
          </a:bodyPr>
          <a:lstStyle/>
          <a:p>
            <a:r>
              <a:rPr lang="ru-RU" sz="6000" dirty="0" err="1" smtClean="0">
                <a:gradFill flip="none" rotWithShape="1">
                  <a:gsLst>
                    <a:gs pos="0">
                      <a:schemeClr val="tx2">
                        <a:lumMod val="40000"/>
                        <a:lumOff val="60000"/>
                      </a:schemeClr>
                    </a:gs>
                    <a:gs pos="25000">
                      <a:schemeClr val="tx2">
                        <a:lumMod val="60000"/>
                        <a:lumOff val="40000"/>
                      </a:schemeClr>
                    </a:gs>
                    <a:gs pos="7500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1"/>
                  <a:tileRect/>
                </a:gradFill>
                <a:effectLst>
                  <a:glow rad="101600">
                    <a:schemeClr val="bg1">
                      <a:alpha val="40000"/>
                    </a:schemeClr>
                  </a:glow>
                </a:effectLst>
              </a:rPr>
              <a:t>Фернан</a:t>
            </a:r>
            <a:r>
              <a:rPr lang="ru-RU" sz="6000" dirty="0" smtClean="0">
                <a:gradFill flip="none" rotWithShape="1">
                  <a:gsLst>
                    <a:gs pos="0">
                      <a:schemeClr val="tx2">
                        <a:lumMod val="40000"/>
                        <a:lumOff val="60000"/>
                      </a:schemeClr>
                    </a:gs>
                    <a:gs pos="25000">
                      <a:schemeClr val="tx2">
                        <a:lumMod val="60000"/>
                        <a:lumOff val="40000"/>
                      </a:schemeClr>
                    </a:gs>
                    <a:gs pos="7500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1"/>
                  <a:tileRect/>
                </a:gradFill>
                <a:effectLst>
                  <a:glow rad="101600">
                    <a:schemeClr val="bg1">
                      <a:alpha val="40000"/>
                    </a:schemeClr>
                  </a:glow>
                </a:effectLst>
              </a:rPr>
              <a:t> Магеллан</a:t>
            </a:r>
            <a:br>
              <a:rPr lang="ru-RU" sz="6000" dirty="0" smtClean="0">
                <a:gradFill flip="none" rotWithShape="1">
                  <a:gsLst>
                    <a:gs pos="0">
                      <a:schemeClr val="tx2">
                        <a:lumMod val="40000"/>
                        <a:lumOff val="60000"/>
                      </a:schemeClr>
                    </a:gs>
                    <a:gs pos="25000">
                      <a:schemeClr val="tx2">
                        <a:lumMod val="60000"/>
                        <a:lumOff val="40000"/>
                      </a:schemeClr>
                    </a:gs>
                    <a:gs pos="7500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1"/>
                  <a:tileRect/>
                </a:gradFill>
                <a:effectLst>
                  <a:glow rad="101600">
                    <a:schemeClr val="bg1">
                      <a:alpha val="40000"/>
                    </a:schemeClr>
                  </a:glow>
                </a:effectLst>
              </a:rPr>
            </a:br>
            <a:r>
              <a:rPr lang="ru-RU" sz="27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работа  </a:t>
            </a:r>
            <a:r>
              <a:rPr lang="ru-RU" sz="27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ученика  9  </a:t>
            </a:r>
            <a:r>
              <a:rPr lang="ru-RU" sz="27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класса  </a:t>
            </a:r>
            <a:r>
              <a:rPr lang="ru-RU" sz="2700" b="1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Гуровской</a:t>
            </a:r>
            <a:r>
              <a:rPr lang="ru-RU" sz="27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 СОШ </a:t>
            </a:r>
            <a:r>
              <a:rPr lang="ru-RU" sz="2700" b="1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Кившика</a:t>
            </a:r>
            <a:r>
              <a:rPr lang="ru-RU" sz="27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 Виталия</a:t>
            </a:r>
            <a:r>
              <a:rPr lang="ru-RU" sz="27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ru-RU" sz="27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/>
            </a:r>
            <a:br>
              <a:rPr lang="ru-RU" sz="27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</a:br>
            <a:r>
              <a:rPr lang="ru-RU" sz="27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ru-RU" sz="2700" b="1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с.Гуровка</a:t>
            </a:r>
            <a:r>
              <a:rPr lang="ru-RU" sz="2700" b="1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,Долинский</a:t>
            </a:r>
            <a:r>
              <a:rPr lang="ru-RU" sz="27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 район ,Кировоградская область.</a:t>
            </a:r>
            <a:endParaRPr lang="ru-RU" sz="2700" dirty="0">
              <a:gradFill flip="none" rotWithShape="1"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25000">
                    <a:schemeClr val="tx2">
                      <a:lumMod val="60000"/>
                      <a:lumOff val="40000"/>
                    </a:schemeClr>
                  </a:gs>
                  <a:gs pos="75000">
                    <a:schemeClr val="tx2">
                      <a:lumMod val="75000"/>
                    </a:schemeClr>
                  </a:gs>
                  <a:gs pos="100000">
                    <a:schemeClr val="tx2">
                      <a:lumMod val="50000"/>
                    </a:schemeClr>
                  </a:gs>
                </a:gsLst>
                <a:lin ang="5400000" scaled="1"/>
                <a:tileRect/>
              </a:gradFill>
              <a:effectLst>
                <a:glow rad="101600">
                  <a:schemeClr val="bg1">
                    <a:alpha val="40000"/>
                  </a:schemeClr>
                </a:glow>
              </a:effectLst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 t="11673" b="6614"/>
          <a:stretch>
            <a:fillRect/>
          </a:stretch>
        </p:blipFill>
        <p:spPr bwMode="auto">
          <a:xfrm>
            <a:off x="1285852" y="2500306"/>
            <a:ext cx="6667500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3995678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Зиму провели в бухте </a:t>
            </a:r>
            <a:r>
              <a:rPr lang="ru-RU" dirty="0" err="1" smtClean="0"/>
              <a:t>Сан-Хулиан</a:t>
            </a:r>
            <a:r>
              <a:rPr lang="ru-RU" dirty="0" smtClean="0"/>
              <a:t> у берегов </a:t>
            </a:r>
            <a:r>
              <a:rPr lang="ru-RU" dirty="0" err="1" smtClean="0"/>
              <a:t>Патагонии</a:t>
            </a:r>
            <a:r>
              <a:rPr lang="ru-RU" dirty="0" smtClean="0"/>
              <a:t> (49° </a:t>
            </a:r>
            <a:r>
              <a:rPr lang="ru-RU" dirty="0" err="1" smtClean="0"/>
              <a:t>ю</a:t>
            </a:r>
            <a:r>
              <a:rPr lang="ru-RU" dirty="0" smtClean="0"/>
              <a:t>. </a:t>
            </a:r>
            <a:r>
              <a:rPr lang="ru-RU" dirty="0" err="1" smtClean="0"/>
              <a:t>ш</a:t>
            </a:r>
            <a:r>
              <a:rPr lang="ru-RU" dirty="0" smtClean="0"/>
              <a:t>.), куда вошли 31 марта. Здесь Магеллан пережил серьезное испытание. На трех кораблях вспыхнул бунт. Экипажи требовали повернуть к мысу Доброй Надежды и идти к </a:t>
            </a:r>
            <a:r>
              <a:rPr lang="ru-RU" dirty="0" err="1" smtClean="0"/>
              <a:t>Молуккам</a:t>
            </a:r>
            <a:r>
              <a:rPr lang="ru-RU" dirty="0" smtClean="0"/>
              <a:t> традиционным путем. Бунт удалось подавить благодаря решительности адмирала и преданности части его спутников. С мятежными капитанами обошлись беспощадно: одного казнили, тело другого, погибшего, четвертовали, а третьего высадили на пустынный берег вместе с заговорщиком-священником. Но матросов Магеллан наказывать не стал.</a:t>
            </a:r>
          </a:p>
          <a:p>
            <a:r>
              <a:rPr lang="ru-RU" dirty="0" smtClean="0"/>
              <a:t>24 августа зимовка окончилась. Флотилия вышла из бухты </a:t>
            </a:r>
            <a:r>
              <a:rPr lang="ru-RU" dirty="0" err="1" smtClean="0"/>
              <a:t>Сан-Хулиан</a:t>
            </a:r>
            <a:r>
              <a:rPr lang="ru-RU" dirty="0" smtClean="0"/>
              <a:t> и двинулась дальше вдоль побережья, а 21 октября 1520 г. моряки увидели долгожданный пролив, ведущий на запад. 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285728"/>
            <a:ext cx="571500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4826675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9.Но адмирал еще сомневался, боясь, что перед ним очередной залив, и выслал вперед два корабля, которые вернулись через три дня с известием, «что видели мыс и открытое море». Еще некоторое время провели в этих водах, изучая узкие проливы, каналы и заливы, и потеряли «Сан-Антонио». Магеллан так и не узнал, что команда корабля взбунтовалась, капитана ранили и заковали в кандалы, а затем повернули корабль в Испанию. На родине вновь прибывшие обвинили адмирала в предательстве. Семью Магеллана лишили казенного пособия. Его жена и дети вскоре умерли в нищете.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0"/>
            <a:ext cx="6572264" cy="4746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Флотилия же двинулась дальше вдоль северного берега пролива, который Магеллан назвал </a:t>
            </a:r>
            <a:r>
              <a:rPr lang="ru-RU" dirty="0" err="1" smtClean="0"/>
              <a:t>Патагонским</a:t>
            </a:r>
            <a:r>
              <a:rPr lang="ru-RU" dirty="0" smtClean="0"/>
              <a:t> (позднее на картах он будет обозначаться как Магелланов)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30555" r="6944"/>
          <a:stretch>
            <a:fillRect/>
          </a:stretch>
        </p:blipFill>
        <p:spPr bwMode="auto">
          <a:xfrm>
            <a:off x="0" y="0"/>
            <a:ext cx="4714876" cy="56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1390" y="2214554"/>
            <a:ext cx="509261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565767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Обогнула мыс </a:t>
            </a:r>
            <a:r>
              <a:rPr lang="ru-RU" dirty="0" err="1" smtClean="0"/>
              <a:t>Фроуорд</a:t>
            </a:r>
            <a:r>
              <a:rPr lang="ru-RU" dirty="0" smtClean="0"/>
              <a:t> (53°54' </a:t>
            </a:r>
            <a:r>
              <a:rPr lang="ru-RU" dirty="0" err="1" smtClean="0"/>
              <a:t>ю</a:t>
            </a:r>
            <a:r>
              <a:rPr lang="ru-RU" dirty="0" smtClean="0"/>
              <a:t>. </a:t>
            </a:r>
            <a:r>
              <a:rPr lang="ru-RU" dirty="0" err="1" smtClean="0"/>
              <a:t>ш</a:t>
            </a:r>
            <a:r>
              <a:rPr lang="ru-RU" dirty="0" smtClean="0"/>
              <a:t>.) — самую южную точку материка и еще пять дней шла проливом в окружении мрачных высоких берегов, южный из которых был Огненной землей, а 28 ноября 1520 г. моряки увидели открытый океан. Проход из Атлантического в Тихий океан, который тщетно искал Колумб, наконец был найден.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l="1785" t="3027" r="1785" b="3027"/>
          <a:stretch>
            <a:fillRect/>
          </a:stretch>
        </p:blipFill>
        <p:spPr bwMode="auto">
          <a:xfrm>
            <a:off x="214282" y="1071546"/>
            <a:ext cx="5357818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16250" t="5000" r="40625" b="15000"/>
          <a:stretch>
            <a:fillRect/>
          </a:stretch>
        </p:blipFill>
        <p:spPr bwMode="auto">
          <a:xfrm>
            <a:off x="5643570" y="357166"/>
            <a:ext cx="3286148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4826675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середине декабря от о. </a:t>
            </a:r>
            <a:r>
              <a:rPr lang="ru-RU" dirty="0" err="1" smtClean="0"/>
              <a:t>Мога</a:t>
            </a:r>
            <a:r>
              <a:rPr lang="ru-RU" dirty="0" smtClean="0"/>
              <a:t> (38°30' </a:t>
            </a:r>
            <a:r>
              <a:rPr lang="ru-RU" dirty="0" err="1" smtClean="0"/>
              <a:t>ю</a:t>
            </a:r>
            <a:r>
              <a:rPr lang="ru-RU" dirty="0" smtClean="0"/>
              <a:t>. </a:t>
            </a:r>
            <a:r>
              <a:rPr lang="ru-RU" dirty="0" err="1" smtClean="0"/>
              <a:t>ш</a:t>
            </a:r>
            <a:r>
              <a:rPr lang="ru-RU" dirty="0" smtClean="0"/>
              <a:t>.) повернули на северо-запад, а чуть позже — на запад-северо-запад. За время пути через океан были открыты многие острова, но неточные исчисления не позволяют отождествить их с какими-либо конкретными точками на карте. А вот открытие в начале марта островов Гуама и Рота, самых южных из группы Марианских и названных Магелланом «Разбойничьими», можно считать доказанным. Островитяне похитили у путешественников лодку, и Магеллан, высадившись с отрядом на берег, сжег несколько хижин и лодок. Погибло несколько туземцев.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1961" t="2781" r="2941" b="4047"/>
          <a:stretch>
            <a:fillRect/>
          </a:stretch>
        </p:blipFill>
        <p:spPr bwMode="auto">
          <a:xfrm>
            <a:off x="1071538" y="0"/>
            <a:ext cx="7032876" cy="485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сопровождении лоцмана корабли двинулись к о. </a:t>
            </a:r>
            <a:r>
              <a:rPr lang="ru-RU" dirty="0" err="1" smtClean="0"/>
              <a:t>Себу</a:t>
            </a:r>
            <a:r>
              <a:rPr lang="ru-RU" dirty="0" smtClean="0"/>
              <a:t>, где находились крупный торговый порт и резиденция раджи. Вскоре и правитель, и члены его семьи приняли христианство, </a:t>
            </a:r>
            <a:endParaRPr lang="ru-RU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14942" cy="3911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2553875"/>
            <a:ext cx="5286380" cy="3589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Магеллан вмешался в междоусобную войну на о. </a:t>
            </a:r>
            <a:r>
              <a:rPr lang="ru-RU" dirty="0" err="1" smtClean="0"/>
              <a:t>Мантан</a:t>
            </a:r>
            <a:r>
              <a:rPr lang="ru-RU" dirty="0" smtClean="0"/>
              <a:t>. В ночь на 27 апреля 1521 г. адмирал в сопровождении небольшого отряда высадился на берег, где их атаковали местные жители. Здесь великий мореплаватель погиб под ударами копий и тесаков, но «...все время оборачивался назад, чтобы посмотреть, успели ли мы все погрузиться в лодки». Этот небольшой штрих, зафиксированный преданным </a:t>
            </a:r>
            <a:r>
              <a:rPr lang="ru-RU" dirty="0" err="1" smtClean="0"/>
              <a:t>Пигафеттой</a:t>
            </a:r>
            <a:r>
              <a:rPr lang="ru-RU" dirty="0" smtClean="0"/>
              <a:t>, многое говорит о личности </a:t>
            </a:r>
            <a:r>
              <a:rPr lang="ru-RU" dirty="0" err="1" smtClean="0"/>
              <a:t>Фернана</a:t>
            </a:r>
            <a:r>
              <a:rPr lang="ru-RU" dirty="0" smtClean="0"/>
              <a:t> Магеллана — не только талантливого флотоводца, но и человека, обладавшего редкими по тем суровым временам качествами. Вместе с начальником экспедиции там погибло еще восемь моряков.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8750" t="4268" r="8750" b="12271"/>
          <a:stretch>
            <a:fillRect/>
          </a:stretch>
        </p:blipFill>
        <p:spPr bwMode="auto">
          <a:xfrm>
            <a:off x="0" y="0"/>
            <a:ext cx="5000628" cy="4148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 cstate="print"/>
          <a:srcRect l="5000" r="6154"/>
          <a:stretch>
            <a:fillRect/>
          </a:stretch>
        </p:blipFill>
        <p:spPr bwMode="auto">
          <a:xfrm>
            <a:off x="5000628" y="785794"/>
            <a:ext cx="4143372" cy="291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/>
          <a:srcRect l="59993" t="16304" r="29823" b="66305"/>
          <a:stretch>
            <a:fillRect/>
          </a:stretch>
        </p:blipFill>
        <p:spPr bwMode="auto">
          <a:xfrm>
            <a:off x="7643834" y="785794"/>
            <a:ext cx="1500166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5103674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Плавание Магеллана завершил Себастьян </a:t>
            </a:r>
            <a:r>
              <a:rPr lang="ru-RU" dirty="0" err="1" smtClean="0"/>
              <a:t>Элькано</a:t>
            </a:r>
            <a:r>
              <a:rPr lang="ru-RU" dirty="0" smtClean="0"/>
              <a:t> (</a:t>
            </a:r>
            <a:r>
              <a:rPr lang="ru-RU" dirty="0" err="1" smtClean="0"/>
              <a:t>дель</a:t>
            </a:r>
            <a:r>
              <a:rPr lang="ru-RU" dirty="0" smtClean="0"/>
              <a:t> </a:t>
            </a:r>
            <a:r>
              <a:rPr lang="ru-RU" dirty="0" err="1" smtClean="0"/>
              <a:t>Кано</a:t>
            </a:r>
            <a:r>
              <a:rPr lang="ru-RU" dirty="0" smtClean="0"/>
              <a:t>). Под его предводительством два посланных корабля через Северный Калимантан (Борнео) достигли Молуккских островов и закупили там пряности. Дальше плыть в состоянии была только «Виктория». На ней, старательно обходя проложенные португальцами пути, </a:t>
            </a:r>
            <a:r>
              <a:rPr lang="ru-RU" dirty="0" err="1" smtClean="0"/>
              <a:t>Элькано</a:t>
            </a:r>
            <a:r>
              <a:rPr lang="ru-RU" dirty="0" smtClean="0"/>
              <a:t> пересек южную часть Индийского океана, обогнул мыс Доброй Надежды и через острова Зеленого Мыса 7 сентября 1522 г. прибыл в гавань </a:t>
            </a:r>
            <a:r>
              <a:rPr lang="ru-RU" dirty="0" err="1" smtClean="0"/>
              <a:t>Сан-Лукар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14290"/>
            <a:ext cx="7620000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Из 256 человек, ушедших с Магелланом, на берег сошли всего восемнадцать, причем все они были измучены до крайности — по словам очевидца, «более худые, чем самая заморенная кляча». </a:t>
            </a:r>
            <a:r>
              <a:rPr lang="ru-RU" dirty="0" err="1" smtClean="0"/>
              <a:t>Элькано</a:t>
            </a:r>
            <a:r>
              <a:rPr lang="ru-RU" dirty="0" smtClean="0"/>
              <a:t>, правда, почестей удостоился. Он получил герб, изображающий Земной шар с надписью «Ты первый объехал вокруг меня», и пенсию в пятьсот дукатов. О Магеллане же никто и не вспомнил. Истинную роль этого замечательного человека в истории оценили потомки, и, в отличие от </a:t>
            </a:r>
            <a:r>
              <a:rPr lang="ru-RU" dirty="0" err="1" smtClean="0"/>
              <a:t>Колумбовой</a:t>
            </a:r>
            <a:r>
              <a:rPr lang="ru-RU" dirty="0" smtClean="0"/>
              <a:t>, она никогда не оспаривалась. На пустынном берегу о. </a:t>
            </a:r>
            <a:r>
              <a:rPr lang="ru-RU" dirty="0" err="1" smtClean="0"/>
              <a:t>Мантан</a:t>
            </a:r>
            <a:r>
              <a:rPr lang="ru-RU" dirty="0" smtClean="0"/>
              <a:t>, на месте, где погиб Магеллан, поставлен памятник в виде двух кубов, увенчанных шаром.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0956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0"/>
            <a:ext cx="4686309" cy="3298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05650" y="1071546"/>
            <a:ext cx="203835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4272677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.Плавание Магеллана произвело революцию в представлениях о Земле. После этого путешествия полностью прекратились какие-либо попытки отрицания шарообразности Земли, было доказано, что Мировой океан един, получены представления о размерах планеты, окончательно установлено, что Америка является самостоятельным континентом, изучено побережье Южной Америки протяженностью около 3,5 тыс. км, найден пролив между двумя океанами и др. Всего этого хватило бы с лихвой не на одного, а на добрый десяток человек. Но эти открытия вдохновлены и сделаны одним человеком — </a:t>
            </a:r>
            <a:r>
              <a:rPr lang="ru-RU" dirty="0" err="1" smtClean="0"/>
              <a:t>Фернаном</a:t>
            </a:r>
            <a:r>
              <a:rPr lang="ru-RU" dirty="0" smtClean="0"/>
              <a:t> Магелланом, чьи деяния справедливо считаются подвигом, совершенным во благо всего человечества.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571480"/>
            <a:ext cx="4929221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11764" t="8482" r="12421" b="9821"/>
          <a:stretch>
            <a:fillRect/>
          </a:stretch>
        </p:blipFill>
        <p:spPr bwMode="auto">
          <a:xfrm>
            <a:off x="5000596" y="428604"/>
            <a:ext cx="4143404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4292" b="6652"/>
          <a:stretch>
            <a:fillRect/>
          </a:stretch>
        </p:blipFill>
        <p:spPr bwMode="auto">
          <a:xfrm>
            <a:off x="0" y="0"/>
            <a:ext cx="5214942" cy="485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t="379"/>
          <a:stretch>
            <a:fillRect/>
          </a:stretch>
        </p:blipFill>
        <p:spPr bwMode="auto">
          <a:xfrm>
            <a:off x="5143504" y="0"/>
            <a:ext cx="4000497" cy="485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0" y="4826675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Фернандо Магеллан (</a:t>
            </a:r>
            <a:r>
              <a:rPr lang="ru-RU" dirty="0" err="1" smtClean="0"/>
              <a:t>ок</a:t>
            </a:r>
            <a:r>
              <a:rPr lang="ru-RU" dirty="0" smtClean="0"/>
              <a:t>. 1480 г. — 1521 г.) — выдающийся португальский мореплаватель, совершивший первое кругосветное путешествие. Открыл все побережье Южной Америки к югу от Ла-Платы, пролив, названный его именем, </a:t>
            </a:r>
            <a:r>
              <a:rPr lang="ru-RU" dirty="0" err="1" smtClean="0"/>
              <a:t>Патагонскую</a:t>
            </a:r>
            <a:r>
              <a:rPr lang="ru-RU" dirty="0" smtClean="0"/>
              <a:t> </a:t>
            </a:r>
            <a:r>
              <a:rPr lang="ru-RU" dirty="0" err="1" smtClean="0"/>
              <a:t>Кордильеру</a:t>
            </a:r>
            <a:r>
              <a:rPr lang="ru-RU" dirty="0" smtClean="0"/>
              <a:t> - Огненная Земля, первым обогнул Америку с юга, пересек Тихий океан, обнаружив острова Гуам и Рот. Доказал наличие единого Мирового океана и предоставил практическое доказательство шарообразности Земли. Его имя носят две ближайшие к Земле галактики — Магеллановы облака.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Задания и вопросы по тексту</a:t>
            </a:r>
            <a:endParaRPr lang="ru-RU" dirty="0"/>
          </a:p>
        </p:txBody>
      </p:sp>
      <p:sp>
        <p:nvSpPr>
          <p:cNvPr id="6" name="Прямоугольник 5">
            <a:hlinkClick r:id="rId2" action="ppaction://hlinksldjump"/>
          </p:cNvPr>
          <p:cNvSpPr/>
          <p:nvPr/>
        </p:nvSpPr>
        <p:spPr>
          <a:xfrm>
            <a:off x="2857488" y="2357430"/>
            <a:ext cx="3357586" cy="7143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Начать</a:t>
            </a:r>
            <a:endParaRPr lang="ru-RU" sz="2800" dirty="0"/>
          </a:p>
        </p:txBody>
      </p:sp>
      <p:sp>
        <p:nvSpPr>
          <p:cNvPr id="7" name="Прямоугольник 6">
            <a:hlinkClick r:id="" action="ppaction://hlinkshowjump?jump=lastslide"/>
          </p:cNvPr>
          <p:cNvSpPr/>
          <p:nvPr/>
        </p:nvSpPr>
        <p:spPr>
          <a:xfrm>
            <a:off x="2857488" y="4143380"/>
            <a:ext cx="3357586" cy="7143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Выход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Когда  было  совершено  1-ое  кругосветное  плавание  под  командованием  Ф. Магеллана</a:t>
            </a:r>
            <a:endParaRPr lang="ru-RU" sz="3200" dirty="0"/>
          </a:p>
        </p:txBody>
      </p:sp>
      <p:sp>
        <p:nvSpPr>
          <p:cNvPr id="9" name="Прямоугольник 8">
            <a:hlinkClick r:id="rId2" action="ppaction://hlinksldjump"/>
          </p:cNvPr>
          <p:cNvSpPr/>
          <p:nvPr/>
        </p:nvSpPr>
        <p:spPr>
          <a:xfrm>
            <a:off x="714348" y="1571612"/>
            <a:ext cx="3357586" cy="714380"/>
          </a:xfrm>
          <a:prstGeom prst="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ysClr val="windowText" lastClr="000000"/>
                </a:solidFill>
              </a:rPr>
              <a:t>Неверно</a:t>
            </a:r>
            <a:endParaRPr lang="ru-RU" sz="2800" dirty="0">
              <a:solidFill>
                <a:sysClr val="windowText" lastClr="000000"/>
              </a:solidFill>
            </a:endParaRPr>
          </a:p>
        </p:txBody>
      </p:sp>
      <p:sp>
        <p:nvSpPr>
          <p:cNvPr id="12" name="Прямоугольник 11">
            <a:hlinkClick r:id="rId2" action="ppaction://hlinksldjump"/>
          </p:cNvPr>
          <p:cNvSpPr/>
          <p:nvPr/>
        </p:nvSpPr>
        <p:spPr>
          <a:xfrm>
            <a:off x="714348" y="2428868"/>
            <a:ext cx="3357586" cy="714380"/>
          </a:xfrm>
          <a:prstGeom prst="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ysClr val="windowText" lastClr="000000"/>
                </a:solidFill>
              </a:rPr>
              <a:t>Неверно</a:t>
            </a:r>
            <a:endParaRPr lang="ru-RU" sz="2800" dirty="0">
              <a:solidFill>
                <a:sysClr val="windowText" lastClr="000000"/>
              </a:solidFill>
            </a:endParaRPr>
          </a:p>
        </p:txBody>
      </p:sp>
      <p:sp>
        <p:nvSpPr>
          <p:cNvPr id="13" name="Прямоугольник 12">
            <a:hlinkClick r:id="rId2" action="ppaction://hlinksldjump"/>
          </p:cNvPr>
          <p:cNvSpPr/>
          <p:nvPr/>
        </p:nvSpPr>
        <p:spPr>
          <a:xfrm>
            <a:off x="714348" y="3286124"/>
            <a:ext cx="3357586" cy="714380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ysClr val="windowText" lastClr="000000"/>
                </a:solidFill>
              </a:rPr>
              <a:t>Верно</a:t>
            </a:r>
            <a:endParaRPr lang="ru-RU" sz="2800" dirty="0">
              <a:solidFill>
                <a:sysClr val="windowText" lastClr="000000"/>
              </a:solidFill>
            </a:endParaRPr>
          </a:p>
        </p:txBody>
      </p:sp>
      <p:sp>
        <p:nvSpPr>
          <p:cNvPr id="14" name="Прямоугольник 13">
            <a:hlinkClick r:id="rId2" action="ppaction://hlinksldjump"/>
          </p:cNvPr>
          <p:cNvSpPr/>
          <p:nvPr/>
        </p:nvSpPr>
        <p:spPr>
          <a:xfrm>
            <a:off x="714348" y="4143380"/>
            <a:ext cx="3357586" cy="714380"/>
          </a:xfrm>
          <a:prstGeom prst="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ysClr val="windowText" lastClr="000000"/>
                </a:solidFill>
              </a:rPr>
              <a:t>Неверно</a:t>
            </a:r>
            <a:endParaRPr lang="ru-RU" sz="2800" dirty="0">
              <a:solidFill>
                <a:sysClr val="windowText" lastClr="000000"/>
              </a:solidFill>
            </a:endParaRPr>
          </a:p>
        </p:txBody>
      </p:sp>
      <p:sp>
        <p:nvSpPr>
          <p:cNvPr id="16" name="Прямоугольник 15">
            <a:hlinkClick r:id="rId2" action="ppaction://hlinksldjump"/>
          </p:cNvPr>
          <p:cNvSpPr/>
          <p:nvPr/>
        </p:nvSpPr>
        <p:spPr>
          <a:xfrm>
            <a:off x="714348" y="4143380"/>
            <a:ext cx="3357586" cy="7143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ysClr val="windowText" lastClr="000000"/>
                </a:solidFill>
              </a:rPr>
              <a:t>1519-1520 гг.</a:t>
            </a:r>
            <a:endParaRPr lang="ru-RU" sz="2800" dirty="0">
              <a:solidFill>
                <a:sysClr val="windowText" lastClr="000000"/>
              </a:solidFill>
            </a:endParaRPr>
          </a:p>
        </p:txBody>
      </p:sp>
      <p:sp>
        <p:nvSpPr>
          <p:cNvPr id="17" name="Прямоугольник 16">
            <a:hlinkClick r:id="rId2" action="ppaction://hlinksldjump"/>
          </p:cNvPr>
          <p:cNvSpPr/>
          <p:nvPr/>
        </p:nvSpPr>
        <p:spPr>
          <a:xfrm>
            <a:off x="714348" y="3286124"/>
            <a:ext cx="3357586" cy="7143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ysClr val="windowText" lastClr="000000"/>
                </a:solidFill>
              </a:rPr>
              <a:t>1519-1522 гг.</a:t>
            </a:r>
            <a:endParaRPr lang="ru-RU" sz="2800" dirty="0">
              <a:solidFill>
                <a:sysClr val="windowText" lastClr="000000"/>
              </a:solidFill>
            </a:endParaRPr>
          </a:p>
        </p:txBody>
      </p:sp>
      <p:sp>
        <p:nvSpPr>
          <p:cNvPr id="18" name="Прямоугольник 17">
            <a:hlinkClick r:id="rId2" action="ppaction://hlinksldjump"/>
          </p:cNvPr>
          <p:cNvSpPr/>
          <p:nvPr/>
        </p:nvSpPr>
        <p:spPr>
          <a:xfrm>
            <a:off x="714348" y="2428868"/>
            <a:ext cx="3357586" cy="71438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ysClr val="windowText" lastClr="000000"/>
                </a:solidFill>
              </a:rPr>
              <a:t>1519-1522 гг. до н. э.</a:t>
            </a:r>
            <a:endParaRPr lang="ru-RU" sz="2800" dirty="0">
              <a:solidFill>
                <a:sysClr val="windowText" lastClr="000000"/>
              </a:solidFill>
            </a:endParaRPr>
          </a:p>
        </p:txBody>
      </p:sp>
      <p:sp>
        <p:nvSpPr>
          <p:cNvPr id="19" name="Прямоугольник 18">
            <a:hlinkClick r:id="rId2" action="ppaction://hlinksldjump"/>
          </p:cNvPr>
          <p:cNvSpPr/>
          <p:nvPr/>
        </p:nvSpPr>
        <p:spPr>
          <a:xfrm>
            <a:off x="714348" y="1571612"/>
            <a:ext cx="3357586" cy="71438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ysClr val="windowText" lastClr="000000"/>
                </a:solidFill>
              </a:rPr>
              <a:t>519-522 гг.</a:t>
            </a:r>
            <a:endParaRPr lang="ru-RU" sz="280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Нанеси  на карту  маршрут  экспедиции  Ф. Магеллана.</a:t>
            </a:r>
            <a:endParaRPr lang="ru-RU" dirty="0"/>
          </a:p>
        </p:txBody>
      </p:sp>
      <p:pic>
        <p:nvPicPr>
          <p:cNvPr id="4" name="Содержимое 3" descr="http://www.200stran.ru/images/maps/1316982595_d9921a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71612"/>
            <a:ext cx="8072494" cy="50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Под  флагом  какого  государства  Магеллан  совершил  первое  кругосветное  плавание?</a:t>
            </a:r>
            <a:endParaRPr lang="ru-RU" sz="3200" dirty="0"/>
          </a:p>
        </p:txBody>
      </p:sp>
      <p:pic>
        <p:nvPicPr>
          <p:cNvPr id="4" name="Содержимое 3" descr="&quot;Гео-Тур М&quot; - Португалия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736"/>
            <a:ext cx="2340000" cy="29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Подробная карта Испании. Испания на карте мира - Planetolog.ru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357298"/>
            <a:ext cx="3960000" cy="31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Карта Италии - Обучаем персонал - Компания &quot;Эффект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3071810"/>
            <a:ext cx="3456000" cy="35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Какой  пролив  открыл  Магеллан?</a:t>
            </a:r>
            <a:endParaRPr lang="ru-RU" dirty="0"/>
          </a:p>
        </p:txBody>
      </p:sp>
      <p:pic>
        <p:nvPicPr>
          <p:cNvPr id="4" name="Содержимое 3" descr="Пролив Дрейка - явное место удара из кос. - .РысичЪ.- я.ру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571612"/>
            <a:ext cx="3643338" cy="234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Альборан Средиземное море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1571612"/>
            <a:ext cx="254317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Дневник talyanka: записи по тэгу 'путешествия' - DarkDiary - сервис онлайн-дневников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4286256"/>
            <a:ext cx="28575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Пролив магелланов карта &quot; форум по картам, Уникальный сервис доступа к файлам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4286256"/>
            <a:ext cx="2684460" cy="186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Магелланом  был  открыт  океан:</a:t>
            </a:r>
            <a:endParaRPr lang="ru-RU" dirty="0"/>
          </a:p>
        </p:txBody>
      </p:sp>
      <p:pic>
        <p:nvPicPr>
          <p:cNvPr id="4" name="Содержимое 3" descr="Подробная карта Индийского океана - Planetolog.ru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428736"/>
            <a:ext cx="2288486" cy="2828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Значение и толкование слова Тихий и Индийский океаны. Физическая карта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1357298"/>
            <a:ext cx="421484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Подробная карта Атлантического океана - Planetolog.ru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3643314"/>
            <a:ext cx="278608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Карта дна Северного Ледовитого океана - Фото 4571/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3786190"/>
            <a:ext cx="3756031" cy="2872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олн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285728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chilly" dir="t"/>
            </a:scene3d>
            <a:sp3d extrusionH="57150" prstMaterial="metal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chemeClr val="tx2">
                        <a:lumMod val="40000"/>
                        <a:lumOff val="60000"/>
                      </a:schemeClr>
                    </a:gs>
                    <a:gs pos="25000">
                      <a:schemeClr val="tx2">
                        <a:lumMod val="60000"/>
                        <a:lumOff val="40000"/>
                      </a:schemeClr>
                    </a:gs>
                    <a:gs pos="7500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1"/>
                  <a:tileRect/>
                </a:gradFill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Конец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1928802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4826675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Фернан </a:t>
            </a:r>
            <a:r>
              <a:rPr lang="ru-RU" dirty="0" err="1" smtClean="0"/>
              <a:t>Магальянш</a:t>
            </a:r>
            <a:r>
              <a:rPr lang="ru-RU" dirty="0" smtClean="0"/>
              <a:t>, ставший известным всему миру как Фернандо Магеллан, родился около 1480 г. в г. </a:t>
            </a:r>
            <a:r>
              <a:rPr lang="ru-RU" dirty="0" err="1" smtClean="0"/>
              <a:t>Сабросе</a:t>
            </a:r>
            <a:r>
              <a:rPr lang="ru-RU" dirty="0" smtClean="0"/>
              <a:t> португальской провинции </a:t>
            </a:r>
            <a:r>
              <a:rPr lang="ru-RU" dirty="0" err="1" smtClean="0"/>
              <a:t>Траз</a:t>
            </a:r>
            <a:r>
              <a:rPr lang="ru-RU" dirty="0" smtClean="0"/>
              <a:t> </a:t>
            </a:r>
            <a:r>
              <a:rPr lang="ru-RU" dirty="0" err="1" smtClean="0"/>
              <a:t>ош</a:t>
            </a:r>
            <a:r>
              <a:rPr lang="ru-RU" dirty="0" smtClean="0"/>
              <a:t> </a:t>
            </a:r>
            <a:r>
              <a:rPr lang="ru-RU" dirty="0" err="1" smtClean="0"/>
              <a:t>Леонтиш</a:t>
            </a:r>
            <a:r>
              <a:rPr lang="ru-RU" dirty="0" smtClean="0"/>
              <a:t> в семье обедневшего рыцаря из рода </a:t>
            </a:r>
            <a:r>
              <a:rPr lang="ru-RU" dirty="0" err="1" smtClean="0"/>
              <a:t>ди</a:t>
            </a:r>
            <a:r>
              <a:rPr lang="ru-RU" dirty="0" smtClean="0"/>
              <a:t> </a:t>
            </a:r>
            <a:r>
              <a:rPr lang="ru-RU" dirty="0" err="1" smtClean="0"/>
              <a:t>Магальянш</a:t>
            </a:r>
            <a:r>
              <a:rPr lang="ru-RU" dirty="0" smtClean="0"/>
              <a:t>. В 1490 г. отцу удалось пристроить сына ко двору короля Жуана II, где он воспитывался и обучался на средства казны и уже через два года стал </a:t>
            </a:r>
            <a:r>
              <a:rPr lang="ru-RU" dirty="0" err="1" smtClean="0"/>
              <a:t>пажем</a:t>
            </a:r>
            <a:r>
              <a:rPr lang="ru-RU" dirty="0" smtClean="0"/>
              <a:t> королевы </a:t>
            </a:r>
            <a:r>
              <a:rPr lang="ru-RU" dirty="0" err="1" smtClean="0"/>
              <a:t>Леоноры</a:t>
            </a:r>
            <a:r>
              <a:rPr lang="ru-RU" dirty="0" smtClean="0"/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86314" cy="488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-1"/>
            <a:ext cx="3786182" cy="4864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3995678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Позже Фернан был зачислен в Морской приказ и, будучи морским офицером, в составе эскадры вице-короля Индии </a:t>
            </a:r>
            <a:r>
              <a:rPr lang="ru-RU" dirty="0" err="1" smtClean="0"/>
              <a:t>Франсишку</a:t>
            </a:r>
            <a:r>
              <a:rPr lang="ru-RU" dirty="0" smtClean="0"/>
              <a:t> </a:t>
            </a:r>
            <a:r>
              <a:rPr lang="ru-RU" dirty="0" err="1" smtClean="0"/>
              <a:t>д'Алмейда</a:t>
            </a:r>
            <a:r>
              <a:rPr lang="ru-RU" dirty="0" smtClean="0"/>
              <a:t> отправился в Индию. Позже молодой офицер участвовал в экспедиции на полуостров Малакку, в походе на Марокко, где был тяжело ранен в ногу. Затем его послужной список обогатился службой в </a:t>
            </a:r>
            <a:r>
              <a:rPr lang="ru-RU" dirty="0" err="1" smtClean="0"/>
              <a:t>Со-фале</a:t>
            </a:r>
            <a:r>
              <a:rPr lang="ru-RU" dirty="0" smtClean="0"/>
              <a:t>, ставшей к тому времени одним из португальских боевых укреплений на пути из Лиссабона в Индию. В 1509 г. </a:t>
            </a:r>
            <a:r>
              <a:rPr lang="ru-RU" dirty="0" err="1" smtClean="0"/>
              <a:t>Магальянш</a:t>
            </a:r>
            <a:r>
              <a:rPr lang="ru-RU" dirty="0" smtClean="0"/>
              <a:t> принял участие в разгроме </a:t>
            </a:r>
            <a:r>
              <a:rPr lang="ru-RU" dirty="0" err="1" smtClean="0"/>
              <a:t>венецианско-египетской</a:t>
            </a:r>
            <a:r>
              <a:rPr lang="ru-RU" dirty="0" smtClean="0"/>
              <a:t> эскадры при </a:t>
            </a:r>
            <a:r>
              <a:rPr lang="ru-RU" dirty="0" err="1" smtClean="0"/>
              <a:t>Диу</a:t>
            </a:r>
            <a:r>
              <a:rPr lang="ru-RU" dirty="0" smtClean="0"/>
              <a:t>, а в 1510 г. вновь получил серьезное ранение во время штурма </a:t>
            </a:r>
            <a:r>
              <a:rPr lang="ru-RU" dirty="0" err="1" smtClean="0"/>
              <a:t>Каликута</a:t>
            </a:r>
            <a:r>
              <a:rPr lang="ru-RU" dirty="0" smtClean="0"/>
              <a:t> (</a:t>
            </a:r>
            <a:r>
              <a:rPr lang="ru-RU" dirty="0" err="1" smtClean="0"/>
              <a:t>Кожикоде</a:t>
            </a:r>
            <a:r>
              <a:rPr lang="ru-RU" dirty="0" smtClean="0"/>
              <a:t>). Он понимал свои заслуги перед короной и по возвращении в 1512 или 1513 г. в Лиссабон просил короля о повышении по службе. Получив отказ, оскорбленный </a:t>
            </a:r>
            <a:r>
              <a:rPr lang="ru-RU" dirty="0" err="1" smtClean="0"/>
              <a:t>Магальянш</a:t>
            </a:r>
            <a:r>
              <a:rPr lang="ru-RU" dirty="0" smtClean="0"/>
              <a:t> решил перебраться в Испанию, что и сделал в 1517 г.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6055" b="8984"/>
          <a:stretch>
            <a:fillRect/>
          </a:stretch>
        </p:blipFill>
        <p:spPr bwMode="auto">
          <a:xfrm>
            <a:off x="0" y="0"/>
            <a:ext cx="5885758" cy="40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43437"/>
          <a:stretch>
            <a:fillRect/>
          </a:stretch>
        </p:blipFill>
        <p:spPr bwMode="auto">
          <a:xfrm>
            <a:off x="5857883" y="0"/>
            <a:ext cx="3286117" cy="40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Еще в Португалии, памятуя впечатления, полученные в </a:t>
            </a:r>
            <a:r>
              <a:rPr lang="ru-RU" dirty="0" err="1" smtClean="0"/>
              <a:t>Ост-Индии</a:t>
            </a:r>
            <a:r>
              <a:rPr lang="ru-RU" dirty="0" smtClean="0"/>
              <a:t>, Магеллан занялся изучением космографии и морских наук, а также написал книгу «Описание царств, берегов, гаваней и островов Индии». В Испании он встретился с португальским астрономом </a:t>
            </a:r>
            <a:r>
              <a:rPr lang="ru-RU" dirty="0" err="1" smtClean="0"/>
              <a:t>Рюй</a:t>
            </a:r>
            <a:r>
              <a:rPr lang="ru-RU" dirty="0" smtClean="0"/>
              <a:t> </a:t>
            </a:r>
            <a:r>
              <a:rPr lang="ru-RU" dirty="0" err="1" smtClean="0"/>
              <a:t>Фалейру</a:t>
            </a:r>
            <a:r>
              <a:rPr lang="ru-RU" dirty="0" smtClean="0"/>
              <a:t>. Вместе они составили план: плывя на запад, достичь Молуккских островов, которые в то время находились под португальским владычеством и были основным источником пряностей для Лиссабона. Естественно, португальцы стояли на страже своих интересов и арестовывали любой иноземный корабль, появившийся в контролируемых ими водах.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8" cy="45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1550" y="785794"/>
            <a:ext cx="43624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565767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 Компаньоны считали, что острова лежат в той части Земли, которая по знаменитой папской булле 1493 г. </a:t>
            </a:r>
            <a:r>
              <a:rPr lang="ru-RU" dirty="0" err="1" smtClean="0"/>
              <a:t>Inter</a:t>
            </a:r>
            <a:r>
              <a:rPr lang="ru-RU" dirty="0" smtClean="0"/>
              <a:t> </a:t>
            </a:r>
            <a:r>
              <a:rPr lang="ru-RU" dirty="0" err="1" smtClean="0"/>
              <a:t>cetera</a:t>
            </a:r>
            <a:r>
              <a:rPr lang="ru-RU" dirty="0" smtClean="0"/>
              <a:t> принадлежит Испании. Чтобы не вызвать подозрений португальцев, проникнуть к ним следовало западным путем, пройдя из Атлантического в Тихий океан через проход, который, как считал Магеллан, находится к югу от Бразилии.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 b="9340"/>
          <a:stretch>
            <a:fillRect/>
          </a:stretch>
        </p:blipFill>
        <p:spPr bwMode="auto">
          <a:xfrm>
            <a:off x="714348" y="0"/>
            <a:ext cx="7620000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 этим планом они с </a:t>
            </a:r>
            <a:r>
              <a:rPr lang="ru-RU" dirty="0" err="1" smtClean="0"/>
              <a:t>Фалейру</a:t>
            </a:r>
            <a:r>
              <a:rPr lang="ru-RU" dirty="0" smtClean="0"/>
              <a:t> в марте 1518 г. и обратились в Совет Индий, требуя для себя в случае успеха предприятия тех же прав и преимуществ, которые оговаривал Колумб. После длительных переговоров проект был принят, и Карл I (он же немецкий король Карл V) обязался снарядить 5 кораблей и выделить припасы на два года. В случае открытия новых земель компаньонам предоставлялось право стать их правителями. Они получали 20 % доходов. При этом права должны были передаваться по наследству. Но вскоре </a:t>
            </a:r>
            <a:r>
              <a:rPr lang="ru-RU" dirty="0" err="1" smtClean="0"/>
              <a:t>Фалейру</a:t>
            </a:r>
            <a:r>
              <a:rPr lang="ru-RU" dirty="0" smtClean="0"/>
              <a:t>, сославшись на плохой гороскоп, отказался от участия в экспедиции. Таким образом, Магеллан стал ее единоличным начальником и организатором.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357166"/>
            <a:ext cx="603885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565767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20 сентября 1519 г. корабли «Тринидад», «Сан-Антонио», «</a:t>
            </a:r>
            <a:r>
              <a:rPr lang="ru-RU" dirty="0" err="1" smtClean="0"/>
              <a:t>Консепсьон</a:t>
            </a:r>
            <a:r>
              <a:rPr lang="ru-RU" dirty="0" smtClean="0"/>
              <a:t>», «Виктория» и «Сантьяго» покинули </a:t>
            </a:r>
            <a:r>
              <a:rPr lang="ru-RU" dirty="0" err="1" smtClean="0"/>
              <a:t>Сан-Лукар</a:t>
            </a:r>
            <a:r>
              <a:rPr lang="ru-RU" dirty="0" smtClean="0"/>
              <a:t> в устье Гвадалквивира, имея на борту 293 человека экипажа и еще 26 его внештатных членов. Среди них был и Антонио </a:t>
            </a:r>
            <a:r>
              <a:rPr lang="ru-RU" dirty="0" err="1" smtClean="0"/>
              <a:t>Пигафетта</a:t>
            </a:r>
            <a:r>
              <a:rPr lang="ru-RU" dirty="0" smtClean="0"/>
              <a:t>, ставший летописцем экспедиции. Флагманским кораблем был определен «Тринидад».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04"/>
            <a:ext cx="51435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785794"/>
            <a:ext cx="36576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5103674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26 сентября флотилия подошла к Канарским островам, 29 ноября достигла бухты Рио-де-Жанейро, а 10 января 1520 г. — устья Ла-Платы, крайней точки известного тогда побережья. Отсюда Магеллан направил «Сантьяго» вверх по течению реки, чтобы проверить, не здесь ли находится проход в Южное море. После возвращения корабля экспедиция двинулась на юг, причем переходы осуществляли только даем и как можно ближе к суше, чтобы не пропустить пролива.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500042"/>
            <a:ext cx="6772275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Энциклопедический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1606</Words>
  <Application>Microsoft Office PowerPoint</Application>
  <PresentationFormat>Экран (4:3)</PresentationFormat>
  <Paragraphs>37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Фернан Магеллан работа  ученика  9  класса  Гуровской СОШ Кившика Виталия   с.Гуровка,Долинский район ,Кировоградская область.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Задания и вопросы по тексту</vt:lpstr>
      <vt:lpstr>Когда  было  совершено  1-ое  кругосветное  плавание  под  командованием  Ф. Магеллана</vt:lpstr>
      <vt:lpstr>Нанеси  на карту  маршрут  экспедиции  Ф. Магеллана.</vt:lpstr>
      <vt:lpstr>Под  флагом  какого  государства  Магеллан  совершил  первое  кругосветное  плавание?</vt:lpstr>
      <vt:lpstr>Какой  пролив  открыл  Магеллан?</vt:lpstr>
      <vt:lpstr>Магелланом  был  открыт  океан: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Фернан Магеллан</dc:title>
  <dc:creator>Olga</dc:creator>
  <cp:lastModifiedBy>Виталий</cp:lastModifiedBy>
  <cp:revision>16</cp:revision>
  <dcterms:created xsi:type="dcterms:W3CDTF">2014-10-24T15:59:30Z</dcterms:created>
  <dcterms:modified xsi:type="dcterms:W3CDTF">2015-01-29T17:49:43Z</dcterms:modified>
</cp:coreProperties>
</file>