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2452B-31FA-43B0-8DB7-F2F081F23237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C3BA8-C84A-41A7-A695-E44179963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7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3337067" cy="132343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80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Роботи</a:t>
            </a:r>
            <a:endParaRPr lang="ru-RU" sz="80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" y="1674381"/>
            <a:ext cx="6802977" cy="5150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099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585" y="116632"/>
            <a:ext cx="607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Бойовий робот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1072" y="836712"/>
            <a:ext cx="83298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Бойовий</a:t>
            </a:r>
            <a:r>
              <a:rPr lang="vi-VN" b="1" dirty="0" smtClean="0"/>
              <a:t> ро́бот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/>
              <a:t>замінити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в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для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підвищеної</a:t>
            </a:r>
            <a:r>
              <a:rPr lang="ru-RU" dirty="0"/>
              <a:t> </a:t>
            </a:r>
            <a:r>
              <a:rPr lang="ru-RU" dirty="0" err="1"/>
              <a:t>складності</a:t>
            </a:r>
            <a:r>
              <a:rPr lang="ru-RU" dirty="0"/>
              <a:t> для людей в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: </a:t>
            </a:r>
            <a:r>
              <a:rPr lang="ru-RU" dirty="0" err="1"/>
              <a:t>розвідка</a:t>
            </a:r>
            <a:r>
              <a:rPr lang="ru-RU" dirty="0"/>
              <a:t>, </a:t>
            </a:r>
            <a:r>
              <a:rPr lang="ru-RU" dirty="0" err="1"/>
              <a:t>бойові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 </a:t>
            </a:r>
            <a:r>
              <a:rPr lang="ru-RU" dirty="0" err="1"/>
              <a:t>розмінування</a:t>
            </a:r>
            <a:r>
              <a:rPr lang="ru-RU" dirty="0"/>
              <a:t> і т. д.</a:t>
            </a:r>
          </a:p>
          <a:p>
            <a:r>
              <a:rPr lang="ru-RU" dirty="0" err="1"/>
              <a:t>Бойовими</a:t>
            </a:r>
            <a:r>
              <a:rPr lang="ru-RU" dirty="0"/>
              <a:t> роботами є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замінюють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і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антропоморфні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але й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у </a:t>
            </a:r>
            <a:r>
              <a:rPr lang="ru-RU" dirty="0" err="1"/>
              <a:t>повітряному</a:t>
            </a:r>
            <a:r>
              <a:rPr lang="ru-RU" dirty="0"/>
              <a:t> та водному </a:t>
            </a:r>
            <a:r>
              <a:rPr lang="ru-RU" dirty="0" err="1"/>
              <a:t>середовищах</a:t>
            </a:r>
            <a:r>
              <a:rPr lang="ru-RU" dirty="0"/>
              <a:t> (</a:t>
            </a:r>
            <a:r>
              <a:rPr lang="ru-RU" dirty="0" err="1"/>
              <a:t>авіаційні</a:t>
            </a:r>
            <a:r>
              <a:rPr lang="ru-RU" dirty="0"/>
              <a:t> </a:t>
            </a:r>
            <a:r>
              <a:rPr lang="ru-RU" dirty="0" err="1"/>
              <a:t>безпілотні</a:t>
            </a:r>
            <a:r>
              <a:rPr lang="ru-RU" dirty="0"/>
              <a:t> з </a:t>
            </a:r>
            <a:r>
              <a:rPr lang="ru-RU" dirty="0" err="1"/>
              <a:t>дистанційним</a:t>
            </a:r>
            <a:r>
              <a:rPr lang="ru-RU" dirty="0"/>
              <a:t> </a:t>
            </a:r>
            <a:r>
              <a:rPr lang="ru-RU" dirty="0" err="1"/>
              <a:t>керуванням</a:t>
            </a:r>
            <a:r>
              <a:rPr lang="ru-RU" dirty="0"/>
              <a:t> </a:t>
            </a:r>
            <a:r>
              <a:rPr lang="ru-RU" dirty="0" err="1"/>
              <a:t>апарати</a:t>
            </a:r>
            <a:r>
              <a:rPr lang="ru-RU" dirty="0"/>
              <a:t>,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апарати</a:t>
            </a:r>
            <a:r>
              <a:rPr lang="ru-RU" dirty="0"/>
              <a:t> і </a:t>
            </a:r>
            <a:r>
              <a:rPr lang="ru-RU" dirty="0" err="1"/>
              <a:t>надводні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). </a:t>
            </a:r>
            <a:r>
              <a:rPr lang="ru-RU" dirty="0" smtClean="0"/>
              <a:t>Робот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електромеханічним</a:t>
            </a:r>
            <a:r>
              <a:rPr lang="ru-RU" dirty="0"/>
              <a:t>, </a:t>
            </a:r>
            <a:r>
              <a:rPr lang="ru-RU" dirty="0" err="1"/>
              <a:t>пневматичним</a:t>
            </a:r>
            <a:r>
              <a:rPr lang="ru-RU" dirty="0"/>
              <a:t>, </a:t>
            </a:r>
            <a:r>
              <a:rPr lang="ru-RU" dirty="0" err="1"/>
              <a:t>гідравлічним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комбінованим</a:t>
            </a:r>
            <a:r>
              <a:rPr lang="ru-RU" dirty="0"/>
              <a:t>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2" y="3068960"/>
            <a:ext cx="2052977" cy="36467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99" y="3422035"/>
            <a:ext cx="4359680" cy="305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390830" cy="490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6519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436" y="404664"/>
            <a:ext cx="83298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Отже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хоч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і не здатні повністю самостійно мислити, як людина, вже встигли зробити неймовірний внесок у суспільство, технологічний розвиток, економіку і культуру. Сучасні роботи, створені на базі останніх досягнень науки і техніки, використовуються у всіх сферах людської діяльності. Люди отримали вірного помічника, здатного не тільки виконувати шкідливу для життя людини роботу, але й звільнити людство від одноманітних рутинних операцій.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87" y="4112730"/>
            <a:ext cx="2438400" cy="243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893090"/>
            <a:ext cx="5472608" cy="287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8974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3968" y="33265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«-Х</a:t>
            </a:r>
            <a:r>
              <a:rPr lang="uk-UA" dirty="0" err="1" smtClean="0"/>
              <a:t>іба</a:t>
            </a:r>
            <a:r>
              <a:rPr lang="uk-UA" dirty="0" smtClean="0"/>
              <a:t> психологія роботів так відрізняється від людської?</a:t>
            </a:r>
          </a:p>
          <a:p>
            <a:r>
              <a:rPr lang="uk-UA" dirty="0" err="1" smtClean="0"/>
              <a:t>-Дуже</a:t>
            </a:r>
            <a:r>
              <a:rPr lang="uk-UA" dirty="0" smtClean="0"/>
              <a:t> велика різниця. По-перше, роботи дуже порядні.»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969360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Calibri" pitchFamily="34" charset="0"/>
              </a:rPr>
              <a:t>Ро́бот</a:t>
            </a:r>
            <a:r>
              <a:rPr lang="vi-VN" dirty="0">
                <a:latin typeface="Calibri" pitchFamily="34" charset="0"/>
              </a:rPr>
              <a:t> (від чеськ. </a:t>
            </a:r>
            <a:r>
              <a:rPr lang="en-US" i="1" dirty="0" err="1">
                <a:latin typeface="Calibri" pitchFamily="34" charset="0"/>
              </a:rPr>
              <a:t>robota</a:t>
            </a:r>
            <a:r>
              <a:rPr lang="en-US" dirty="0">
                <a:latin typeface="Calibri" pitchFamily="34" charset="0"/>
              </a:rPr>
              <a:t>) — </a:t>
            </a:r>
            <a:r>
              <a:rPr lang="uk-UA" dirty="0" smtClean="0">
                <a:latin typeface="Calibri" pitchFamily="34" charset="0"/>
              </a:rPr>
              <a:t>автоматичний пристрій</a:t>
            </a:r>
            <a:r>
              <a:rPr lang="vi-VN" dirty="0" smtClean="0">
                <a:latin typeface="Calibri" pitchFamily="34" charset="0"/>
              </a:rPr>
              <a:t>, </a:t>
            </a:r>
            <a:r>
              <a:rPr lang="vi-VN" dirty="0">
                <a:latin typeface="Calibri" pitchFamily="34" charset="0"/>
              </a:rPr>
              <a:t>що призначений для </a:t>
            </a:r>
            <a:r>
              <a:rPr lang="vi-VN" dirty="0" smtClean="0">
                <a:latin typeface="Calibri" pitchFamily="34" charset="0"/>
              </a:rPr>
              <a:t>виконання</a:t>
            </a:r>
            <a:r>
              <a:rPr lang="uk-UA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виробничих</a:t>
            </a:r>
            <a:r>
              <a:rPr lang="vi-VN" dirty="0">
                <a:latin typeface="Calibri" pitchFamily="34" charset="0"/>
              </a:rPr>
              <a:t> та інших операцій, які зазвичай виконувались безпосередньо людиною. Для опису автоматичних пристроїв дія яких, не має зовнішньої схожості з діями людини, переважно використовується термін «автомат</a:t>
            </a:r>
            <a:r>
              <a:rPr lang="vi-VN" dirty="0" smtClean="0">
                <a:latin typeface="Calibri" pitchFamily="34" charset="0"/>
              </a:rPr>
              <a:t>».</a:t>
            </a:r>
            <a:endParaRPr lang="uk-UA" dirty="0" smtClean="0">
              <a:latin typeface="Calibri" pitchFamily="34" charset="0"/>
            </a:endParaRPr>
          </a:p>
          <a:p>
            <a:endParaRPr lang="uk-UA" dirty="0">
              <a:latin typeface="Calibri" pitchFamily="34" charset="0"/>
            </a:endParaRPr>
          </a:p>
          <a:p>
            <a:r>
              <a:rPr lang="ru-RU" dirty="0" err="1">
                <a:latin typeface="+mj-lt"/>
              </a:rPr>
              <a:t>Прийнятий</a:t>
            </a:r>
            <a:r>
              <a:rPr lang="ru-RU" dirty="0">
                <a:latin typeface="+mj-lt"/>
              </a:rPr>
              <a:t> зараз у </a:t>
            </a:r>
            <a:r>
              <a:rPr lang="ru-RU" dirty="0" err="1">
                <a:latin typeface="+mj-lt"/>
              </a:rPr>
              <a:t>всьому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світі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термін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був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запропонований</a:t>
            </a:r>
            <a:r>
              <a:rPr lang="ru-RU" dirty="0">
                <a:latin typeface="+mj-lt"/>
              </a:rPr>
              <a:t> </a:t>
            </a:r>
            <a:r>
              <a:rPr lang="ru-RU" dirty="0" err="1">
                <a:latin typeface="+mj-lt"/>
              </a:rPr>
              <a:t>чеським</a:t>
            </a:r>
            <a:r>
              <a:rPr lang="ru-RU" dirty="0">
                <a:latin typeface="+mj-lt"/>
              </a:rPr>
              <a:t> </a:t>
            </a:r>
            <a:r>
              <a:rPr lang="ru-RU" dirty="0" err="1" smtClean="0">
                <a:latin typeface="+mj-lt"/>
              </a:rPr>
              <a:t>письменником</a:t>
            </a:r>
            <a:r>
              <a:rPr lang="ru-RU" dirty="0" smtClean="0">
                <a:latin typeface="+mj-lt"/>
              </a:rPr>
              <a:t> Карелом </a:t>
            </a:r>
            <a:r>
              <a:rPr lang="ru-RU" dirty="0">
                <a:latin typeface="+mj-lt"/>
              </a:rPr>
              <a:t>Чапеком та </a:t>
            </a:r>
            <a:r>
              <a:rPr lang="ru-RU" dirty="0" err="1">
                <a:latin typeface="+mj-lt"/>
              </a:rPr>
              <a:t>його</a:t>
            </a:r>
            <a:r>
              <a:rPr lang="ru-RU" dirty="0">
                <a:latin typeface="+mj-lt"/>
              </a:rPr>
              <a:t> братом Йозефом і </a:t>
            </a:r>
            <a:r>
              <a:rPr lang="ru-RU" dirty="0" err="1">
                <a:latin typeface="+mj-lt"/>
              </a:rPr>
              <a:t>вперше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використаний</a:t>
            </a:r>
            <a:r>
              <a:rPr lang="ru-RU" dirty="0">
                <a:latin typeface="+mj-lt"/>
              </a:rPr>
              <a:t> у 1921 в </a:t>
            </a:r>
            <a:r>
              <a:rPr lang="ru-RU" dirty="0" err="1">
                <a:latin typeface="+mj-lt"/>
              </a:rPr>
              <a:t>п'єсі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К.Чапека</a:t>
            </a:r>
            <a:r>
              <a:rPr lang="ru-RU" dirty="0">
                <a:latin typeface="+mj-lt"/>
              </a:rPr>
              <a:t> «Р. У. Р.» (</a:t>
            </a:r>
            <a:r>
              <a:rPr lang="ru-RU" dirty="0" err="1">
                <a:latin typeface="+mj-lt"/>
              </a:rPr>
              <a:t>чеськ</a:t>
            </a:r>
            <a:r>
              <a:rPr lang="ru-RU" dirty="0">
                <a:latin typeface="+mj-lt"/>
              </a:rPr>
              <a:t>. </a:t>
            </a:r>
            <a:r>
              <a:rPr lang="en-US" i="1" dirty="0">
                <a:latin typeface="+mj-lt"/>
              </a:rPr>
              <a:t>R.U.R.</a:t>
            </a:r>
            <a:r>
              <a:rPr lang="en-US" dirty="0">
                <a:latin typeface="+mj-lt"/>
              </a:rPr>
              <a:t>; </a:t>
            </a:r>
            <a:r>
              <a:rPr lang="ru-RU" dirty="0" err="1">
                <a:latin typeface="+mj-lt"/>
              </a:rPr>
              <a:t>скорочення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від</a:t>
            </a:r>
            <a:r>
              <a:rPr lang="ru-RU" dirty="0">
                <a:latin typeface="+mj-lt"/>
              </a:rPr>
              <a:t> </a:t>
            </a:r>
            <a:r>
              <a:rPr lang="ru-RU" dirty="0" err="1">
                <a:latin typeface="+mj-lt"/>
              </a:rPr>
              <a:t>чеськ</a:t>
            </a:r>
            <a:r>
              <a:rPr lang="ru-RU" dirty="0">
                <a:latin typeface="+mj-lt"/>
              </a:rPr>
              <a:t>. </a:t>
            </a:r>
            <a:r>
              <a:rPr lang="en-US" i="1" dirty="0" err="1">
                <a:latin typeface="+mj-lt"/>
              </a:rPr>
              <a:t>Rossumovi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univerzální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roboti</a:t>
            </a:r>
            <a:r>
              <a:rPr lang="en-US" dirty="0">
                <a:latin typeface="+mj-lt"/>
              </a:rPr>
              <a:t>). </a:t>
            </a:r>
            <a:r>
              <a:rPr lang="ru-RU" dirty="0">
                <a:latin typeface="+mj-lt"/>
              </a:rPr>
              <a:t>Так </a:t>
            </a:r>
            <a:r>
              <a:rPr lang="ru-RU" dirty="0" err="1">
                <a:latin typeface="+mj-lt"/>
              </a:rPr>
              <a:t>він</a:t>
            </a:r>
            <a:r>
              <a:rPr lang="ru-RU" dirty="0">
                <a:latin typeface="+mj-lt"/>
              </a:rPr>
              <a:t> назвав </a:t>
            </a:r>
            <a:r>
              <a:rPr lang="ru-RU" dirty="0" err="1">
                <a:latin typeface="+mj-lt"/>
              </a:rPr>
              <a:t>механічні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істоти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які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зовні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нагадували</a:t>
            </a:r>
            <a:r>
              <a:rPr lang="ru-RU" dirty="0">
                <a:latin typeface="+mj-lt"/>
              </a:rPr>
              <a:t> людей. </a:t>
            </a:r>
            <a:r>
              <a:rPr lang="ru-RU" dirty="0" err="1">
                <a:latin typeface="+mj-lt"/>
              </a:rPr>
              <a:t>Спочатку</a:t>
            </a:r>
            <a:r>
              <a:rPr lang="ru-RU" dirty="0">
                <a:latin typeface="+mj-lt"/>
              </a:rPr>
              <a:t> для </a:t>
            </a:r>
            <a:r>
              <a:rPr lang="ru-RU" dirty="0" err="1">
                <a:latin typeface="+mj-lt"/>
              </a:rPr>
              <a:t>означення</a:t>
            </a:r>
            <a:r>
              <a:rPr lang="ru-RU" dirty="0">
                <a:latin typeface="+mj-lt"/>
              </a:rPr>
              <a:t> такого типу </a:t>
            </a:r>
            <a:r>
              <a:rPr lang="ru-RU" dirty="0" err="1">
                <a:latin typeface="+mj-lt"/>
              </a:rPr>
              <a:t>технічних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об'єктів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було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використане</a:t>
            </a:r>
            <a:r>
              <a:rPr lang="ru-RU" dirty="0">
                <a:latin typeface="+mj-lt"/>
              </a:rPr>
              <a:t> слово </a:t>
            </a:r>
            <a:r>
              <a:rPr lang="ru-RU" dirty="0" err="1">
                <a:latin typeface="+mj-lt"/>
              </a:rPr>
              <a:t>похідне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від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латинського</a:t>
            </a:r>
            <a:r>
              <a:rPr lang="ru-RU" dirty="0">
                <a:latin typeface="+mj-lt"/>
              </a:rPr>
              <a:t> «</a:t>
            </a:r>
            <a:r>
              <a:rPr lang="en-US" dirty="0">
                <a:latin typeface="+mj-lt"/>
              </a:rPr>
              <a:t>labor» (</a:t>
            </a:r>
            <a:r>
              <a:rPr lang="ru-RU" dirty="0">
                <a:latin typeface="+mj-lt"/>
              </a:rPr>
              <a:t>робота), але </a:t>
            </a:r>
            <a:r>
              <a:rPr lang="ru-RU" dirty="0" err="1">
                <a:latin typeface="+mj-lt"/>
              </a:rPr>
              <a:t>потім</a:t>
            </a:r>
            <a:r>
              <a:rPr lang="ru-RU" dirty="0">
                <a:latin typeface="+mj-lt"/>
              </a:rPr>
              <a:t> Карел Чапек </a:t>
            </a:r>
            <a:r>
              <a:rPr lang="ru-RU" dirty="0" err="1">
                <a:latin typeface="+mj-lt"/>
              </a:rPr>
              <a:t>прислухався</a:t>
            </a:r>
            <a:r>
              <a:rPr lang="ru-RU" dirty="0">
                <a:latin typeface="+mj-lt"/>
              </a:rPr>
              <a:t> до </a:t>
            </a:r>
            <a:r>
              <a:rPr lang="ru-RU" dirty="0" err="1">
                <a:latin typeface="+mj-lt"/>
              </a:rPr>
              <a:t>поради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свого</a:t>
            </a:r>
            <a:r>
              <a:rPr lang="ru-RU" dirty="0">
                <a:latin typeface="+mj-lt"/>
              </a:rPr>
              <a:t> брата Йозефа й </a:t>
            </a:r>
            <a:r>
              <a:rPr lang="ru-RU" dirty="0" err="1">
                <a:latin typeface="+mj-lt"/>
              </a:rPr>
              <a:t>зупинився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похідній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від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чеського</a:t>
            </a:r>
            <a:r>
              <a:rPr lang="ru-RU" dirty="0">
                <a:latin typeface="+mj-lt"/>
              </a:rPr>
              <a:t> «</a:t>
            </a:r>
            <a:r>
              <a:rPr lang="en-US" dirty="0" err="1">
                <a:latin typeface="+mj-lt"/>
              </a:rPr>
              <a:t>robota</a:t>
            </a:r>
            <a:r>
              <a:rPr lang="en-US" dirty="0" smtClean="0">
                <a:latin typeface="+mj-lt"/>
              </a:rPr>
              <a:t>». </a:t>
            </a:r>
            <a:r>
              <a:rPr lang="ru-RU" dirty="0" err="1">
                <a:latin typeface="+mj-lt"/>
              </a:rPr>
              <a:t>Чеською</a:t>
            </a:r>
            <a:r>
              <a:rPr lang="ru-RU" dirty="0">
                <a:latin typeface="+mj-lt"/>
              </a:rPr>
              <a:t> слово означало «</a:t>
            </a:r>
            <a:r>
              <a:rPr lang="ru-RU" dirty="0" err="1">
                <a:latin typeface="+mj-lt"/>
              </a:rPr>
              <a:t>важка</a:t>
            </a:r>
            <a:r>
              <a:rPr lang="ru-RU" dirty="0">
                <a:latin typeface="+mj-lt"/>
              </a:rPr>
              <a:t> робота», «</a:t>
            </a:r>
            <a:r>
              <a:rPr lang="ru-RU" dirty="0" err="1">
                <a:latin typeface="+mj-lt"/>
              </a:rPr>
              <a:t>каторжна</a:t>
            </a:r>
            <a:r>
              <a:rPr lang="ru-RU" dirty="0">
                <a:latin typeface="+mj-lt"/>
              </a:rPr>
              <a:t> робота». </a:t>
            </a:r>
            <a:r>
              <a:rPr lang="ru-RU" dirty="0" err="1">
                <a:latin typeface="+mj-lt"/>
              </a:rPr>
              <a:t>Це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цілком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відповідало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змістові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п'єси</a:t>
            </a:r>
            <a:r>
              <a:rPr lang="ru-RU" dirty="0">
                <a:latin typeface="+mj-lt"/>
              </a:rPr>
              <a:t>, у </a:t>
            </a:r>
            <a:r>
              <a:rPr lang="ru-RU" dirty="0" err="1">
                <a:latin typeface="+mj-lt"/>
              </a:rPr>
              <a:t>якій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роботи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виконували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замість</a:t>
            </a:r>
            <a:r>
              <a:rPr lang="ru-RU" dirty="0">
                <a:latin typeface="+mj-lt"/>
              </a:rPr>
              <a:t> людей </a:t>
            </a:r>
            <a:r>
              <a:rPr lang="ru-RU" dirty="0" err="1">
                <a:latin typeface="+mj-lt"/>
              </a:rPr>
              <a:t>усю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найважчу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або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рутинну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працю</a:t>
            </a:r>
            <a:r>
              <a:rPr lang="ru-RU" dirty="0">
                <a:latin typeface="+mj-lt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2993492" cy="472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35" y="1019307"/>
            <a:ext cx="348615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1485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854" y="980728"/>
            <a:ext cx="67687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штучних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згадується</a:t>
            </a:r>
            <a:r>
              <a:rPr lang="ru-RU" dirty="0"/>
              <a:t> в </a:t>
            </a:r>
            <a:r>
              <a:rPr lang="ru-RU" dirty="0" err="1"/>
              <a:t>старогрецькому</a:t>
            </a:r>
            <a:r>
              <a:rPr lang="ru-RU" dirty="0"/>
              <a:t> </a:t>
            </a:r>
            <a:r>
              <a:rPr lang="ru-RU" dirty="0" err="1"/>
              <a:t>міфі</a:t>
            </a:r>
            <a:r>
              <a:rPr lang="ru-RU" dirty="0"/>
              <a:t> про </a:t>
            </a:r>
            <a:r>
              <a:rPr lang="ru-RU" dirty="0" err="1"/>
              <a:t>Кадма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, убивши дракона, </a:t>
            </a:r>
            <a:r>
              <a:rPr lang="ru-RU" dirty="0" err="1"/>
              <a:t>розкидав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зуби</a:t>
            </a:r>
            <a:r>
              <a:rPr lang="ru-RU" dirty="0"/>
              <a:t> по </a:t>
            </a:r>
            <a:r>
              <a:rPr lang="ru-RU" dirty="0" err="1"/>
              <a:t>землі</a:t>
            </a:r>
            <a:r>
              <a:rPr lang="ru-RU" dirty="0"/>
              <a:t> і заорав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зубів</a:t>
            </a:r>
            <a:r>
              <a:rPr lang="ru-RU" dirty="0"/>
              <a:t> </a:t>
            </a:r>
            <a:r>
              <a:rPr lang="ru-RU" dirty="0" err="1"/>
              <a:t>виросли</a:t>
            </a:r>
            <a:r>
              <a:rPr lang="ru-RU" dirty="0"/>
              <a:t> </a:t>
            </a:r>
            <a:r>
              <a:rPr lang="ru-RU" dirty="0" err="1"/>
              <a:t>солдати</a:t>
            </a:r>
            <a:r>
              <a:rPr lang="ru-RU" dirty="0"/>
              <a:t>, та в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старогрецькому</a:t>
            </a:r>
            <a:r>
              <a:rPr lang="ru-RU" dirty="0"/>
              <a:t> </a:t>
            </a:r>
            <a:r>
              <a:rPr lang="ru-RU" dirty="0" err="1"/>
              <a:t>міфі</a:t>
            </a:r>
            <a:r>
              <a:rPr lang="ru-RU" dirty="0"/>
              <a:t> про </a:t>
            </a:r>
            <a:r>
              <a:rPr lang="ru-RU" dirty="0" err="1"/>
              <a:t>Пігмаліона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вдихнув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створену</a:t>
            </a:r>
            <a:r>
              <a:rPr lang="ru-RU" dirty="0"/>
              <a:t> ним статую, Галатею. </a:t>
            </a:r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міфі</a:t>
            </a:r>
            <a:r>
              <a:rPr lang="ru-RU" dirty="0"/>
              <a:t> про Гефеста </a:t>
            </a:r>
            <a:r>
              <a:rPr lang="ru-RU" dirty="0" err="1"/>
              <a:t>розповідається</a:t>
            </a:r>
            <a:r>
              <a:rPr lang="ru-RU" dirty="0"/>
              <a:t>, як </a:t>
            </a:r>
            <a:r>
              <a:rPr lang="ru-RU" dirty="0" err="1"/>
              <a:t>він</a:t>
            </a:r>
            <a:r>
              <a:rPr lang="ru-RU" dirty="0"/>
              <a:t> створив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слуг. </a:t>
            </a:r>
            <a:r>
              <a:rPr lang="ru-RU" dirty="0" err="1"/>
              <a:t>Староєврейський</a:t>
            </a:r>
            <a:r>
              <a:rPr lang="ru-RU" dirty="0"/>
              <a:t> </a:t>
            </a:r>
            <a:r>
              <a:rPr lang="ru-RU" dirty="0" err="1"/>
              <a:t>міф</a:t>
            </a:r>
            <a:r>
              <a:rPr lang="ru-RU" dirty="0"/>
              <a:t> </a:t>
            </a:r>
            <a:r>
              <a:rPr lang="ru-RU" dirty="0" err="1"/>
              <a:t>розповідає</a:t>
            </a:r>
            <a:r>
              <a:rPr lang="ru-RU" dirty="0"/>
              <a:t> про </a:t>
            </a:r>
            <a:r>
              <a:rPr lang="ru-RU" dirty="0" err="1"/>
              <a:t>Голема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оживлений </a:t>
            </a:r>
            <a:r>
              <a:rPr lang="ru-RU" dirty="0" err="1"/>
              <a:t>кабалістичною</a:t>
            </a:r>
            <a:r>
              <a:rPr lang="ru-RU" dirty="0"/>
              <a:t> </a:t>
            </a:r>
            <a:r>
              <a:rPr lang="ru-RU" dirty="0" err="1"/>
              <a:t>магією</a:t>
            </a:r>
            <a:r>
              <a:rPr lang="ru-RU" dirty="0"/>
              <a:t>.</a:t>
            </a:r>
          </a:p>
          <a:p>
            <a:r>
              <a:rPr lang="ru-RU" dirty="0" smtClean="0"/>
              <a:t>Перше </a:t>
            </a:r>
            <a:r>
              <a:rPr lang="ru-RU" dirty="0" err="1"/>
              <a:t>креслення</a:t>
            </a:r>
            <a:r>
              <a:rPr lang="ru-RU" dirty="0"/>
              <a:t> </a:t>
            </a:r>
            <a:r>
              <a:rPr lang="ru-RU" dirty="0" err="1"/>
              <a:t>людиноподібного</a:t>
            </a:r>
            <a:r>
              <a:rPr lang="ru-RU" dirty="0"/>
              <a:t> робота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зроблене</a:t>
            </a:r>
            <a:r>
              <a:rPr lang="ru-RU" dirty="0"/>
              <a:t> Леонардо да </a:t>
            </a:r>
            <a:r>
              <a:rPr lang="ru-RU" dirty="0" err="1"/>
              <a:t>Вінчі</a:t>
            </a:r>
            <a:r>
              <a:rPr lang="ru-RU" dirty="0"/>
              <a:t> </a:t>
            </a:r>
            <a:r>
              <a:rPr lang="ru-RU" dirty="0" err="1"/>
              <a:t>близько</a:t>
            </a:r>
            <a:r>
              <a:rPr lang="ru-RU" dirty="0"/>
              <a:t> 1495 року. Записи Леонардо, </a:t>
            </a:r>
            <a:r>
              <a:rPr lang="ru-RU" dirty="0" err="1"/>
              <a:t>знайдені</a:t>
            </a:r>
            <a:r>
              <a:rPr lang="ru-RU" dirty="0"/>
              <a:t> </a:t>
            </a:r>
            <a:r>
              <a:rPr lang="ru-RU" dirty="0" smtClean="0"/>
              <a:t>в 1950-х</a:t>
            </a:r>
            <a:r>
              <a:rPr lang="ru-RU" dirty="0"/>
              <a:t>, </a:t>
            </a:r>
            <a:r>
              <a:rPr lang="ru-RU" dirty="0" err="1"/>
              <a:t>містили</a:t>
            </a:r>
            <a:r>
              <a:rPr lang="ru-RU" dirty="0"/>
              <a:t> </a:t>
            </a:r>
            <a:r>
              <a:rPr lang="ru-RU" dirty="0" err="1"/>
              <a:t>детальні</a:t>
            </a:r>
            <a:r>
              <a:rPr lang="ru-RU" dirty="0"/>
              <a:t> </a:t>
            </a:r>
            <a:r>
              <a:rPr lang="ru-RU" dirty="0" err="1"/>
              <a:t>креслення</a:t>
            </a:r>
            <a:r>
              <a:rPr lang="ru-RU" dirty="0"/>
              <a:t> </a:t>
            </a:r>
            <a:r>
              <a:rPr lang="ru-RU" dirty="0" err="1"/>
              <a:t>механічного</a:t>
            </a:r>
            <a:r>
              <a:rPr lang="ru-RU" dirty="0"/>
              <a:t> </a:t>
            </a:r>
            <a:r>
              <a:rPr lang="ru-RU" dirty="0" err="1"/>
              <a:t>лицаря</a:t>
            </a:r>
            <a:r>
              <a:rPr lang="ru-RU" dirty="0"/>
              <a:t>, </a:t>
            </a:r>
            <a:r>
              <a:rPr lang="ru-RU" dirty="0" err="1"/>
              <a:t>здатного</a:t>
            </a:r>
            <a:r>
              <a:rPr lang="ru-RU" dirty="0"/>
              <a:t> </a:t>
            </a:r>
            <a:r>
              <a:rPr lang="ru-RU" dirty="0" err="1"/>
              <a:t>сидіти</a:t>
            </a:r>
            <a:r>
              <a:rPr lang="ru-RU" dirty="0"/>
              <a:t>, </a:t>
            </a:r>
            <a:r>
              <a:rPr lang="ru-RU" dirty="0" err="1"/>
              <a:t>розводити</a:t>
            </a:r>
            <a:r>
              <a:rPr lang="ru-RU" dirty="0"/>
              <a:t> руки, </a:t>
            </a:r>
            <a:r>
              <a:rPr lang="ru-RU" dirty="0" err="1"/>
              <a:t>рухати</a:t>
            </a:r>
            <a:r>
              <a:rPr lang="ru-RU" dirty="0"/>
              <a:t> головою і </a:t>
            </a:r>
            <a:r>
              <a:rPr lang="ru-RU" dirty="0" err="1"/>
              <a:t>відкривати</a:t>
            </a:r>
            <a:r>
              <a:rPr lang="ru-RU" dirty="0"/>
              <a:t> забрало. Дизайн </a:t>
            </a:r>
            <a:r>
              <a:rPr lang="ru-RU" dirty="0" err="1"/>
              <a:t>швидше</a:t>
            </a:r>
            <a:r>
              <a:rPr lang="ru-RU" dirty="0"/>
              <a:t> за все </a:t>
            </a:r>
            <a:r>
              <a:rPr lang="ru-RU" dirty="0" err="1"/>
              <a:t>заснований</a:t>
            </a:r>
            <a:r>
              <a:rPr lang="ru-RU" dirty="0"/>
              <a:t> на </a:t>
            </a:r>
            <a:r>
              <a:rPr lang="ru-RU" dirty="0" err="1"/>
              <a:t>анатомічних</a:t>
            </a:r>
            <a:r>
              <a:rPr lang="ru-RU" dirty="0"/>
              <a:t> </a:t>
            </a:r>
            <a:r>
              <a:rPr lang="ru-RU" dirty="0" err="1" smtClean="0"/>
              <a:t>дослідженнях</a:t>
            </a:r>
            <a:r>
              <a:rPr lang="ru-RU" dirty="0" smtClean="0"/>
              <a:t>. </a:t>
            </a:r>
            <a:r>
              <a:rPr lang="ru-RU" dirty="0" err="1" smtClean="0"/>
              <a:t>Невідомо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намагався</a:t>
            </a:r>
            <a:r>
              <a:rPr lang="ru-RU" dirty="0"/>
              <a:t> Леонардо </a:t>
            </a:r>
            <a:r>
              <a:rPr lang="ru-RU" dirty="0" err="1"/>
              <a:t>побудувати</a:t>
            </a:r>
            <a:r>
              <a:rPr lang="ru-RU" dirty="0"/>
              <a:t> робота.</a:t>
            </a:r>
          </a:p>
          <a:p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працюючого</a:t>
            </a:r>
            <a:r>
              <a:rPr lang="ru-RU" dirty="0"/>
              <a:t> робота — </a:t>
            </a:r>
            <a:r>
              <a:rPr lang="ru-RU" dirty="0" err="1"/>
              <a:t>андроїда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грає</a:t>
            </a:r>
            <a:r>
              <a:rPr lang="ru-RU" dirty="0"/>
              <a:t> на </a:t>
            </a:r>
            <a:r>
              <a:rPr lang="ru-RU" dirty="0" err="1"/>
              <a:t>флейті</a:t>
            </a:r>
            <a:r>
              <a:rPr lang="ru-RU" dirty="0"/>
              <a:t>, — створив в 1738 </a:t>
            </a:r>
            <a:r>
              <a:rPr lang="ru-RU" dirty="0" err="1"/>
              <a:t>році</a:t>
            </a:r>
            <a:r>
              <a:rPr lang="ru-RU" dirty="0"/>
              <a:t> </a:t>
            </a:r>
            <a:r>
              <a:rPr lang="ru-RU" dirty="0" err="1"/>
              <a:t>французький</a:t>
            </a:r>
            <a:r>
              <a:rPr lang="ru-RU" dirty="0"/>
              <a:t> </a:t>
            </a:r>
            <a:r>
              <a:rPr lang="ru-RU" dirty="0" err="1"/>
              <a:t>механік</a:t>
            </a:r>
            <a:r>
              <a:rPr lang="ru-RU" dirty="0"/>
              <a:t> і </a:t>
            </a:r>
            <a:r>
              <a:rPr lang="ru-RU" dirty="0" err="1"/>
              <a:t>винахідник</a:t>
            </a:r>
            <a:r>
              <a:rPr lang="ru-RU" dirty="0"/>
              <a:t> </a:t>
            </a:r>
            <a:r>
              <a:rPr lang="ru-RU" i="1" dirty="0"/>
              <a:t>Жак де </a:t>
            </a:r>
            <a:r>
              <a:rPr lang="ru-RU" i="1" dirty="0" err="1"/>
              <a:t>Вокансон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виготовив</a:t>
            </a:r>
            <a:r>
              <a:rPr lang="ru-RU" dirty="0"/>
              <a:t> </a:t>
            </a:r>
            <a:r>
              <a:rPr lang="ru-RU" dirty="0" err="1"/>
              <a:t>механічних</a:t>
            </a:r>
            <a:r>
              <a:rPr lang="ru-RU" dirty="0"/>
              <a:t> качок, </a:t>
            </a:r>
            <a:r>
              <a:rPr lang="ru-RU" dirty="0" err="1"/>
              <a:t>які</a:t>
            </a:r>
            <a:r>
              <a:rPr lang="ru-RU" dirty="0"/>
              <a:t>, як то </a:t>
            </a:r>
            <a:r>
              <a:rPr lang="ru-RU" dirty="0" err="1"/>
              <a:t>кажуть</a:t>
            </a:r>
            <a:r>
              <a:rPr lang="ru-RU" dirty="0"/>
              <a:t>, </a:t>
            </a:r>
            <a:r>
              <a:rPr lang="ru-RU" dirty="0" err="1"/>
              <a:t>вміли</a:t>
            </a:r>
            <a:r>
              <a:rPr lang="ru-RU" dirty="0"/>
              <a:t> </a:t>
            </a:r>
            <a:r>
              <a:rPr lang="ru-RU" dirty="0" err="1"/>
              <a:t>клювати</a:t>
            </a:r>
            <a:r>
              <a:rPr lang="ru-RU" dirty="0"/>
              <a:t> корм і </a:t>
            </a:r>
            <a:r>
              <a:rPr lang="ru-RU" dirty="0" err="1"/>
              <a:t>випорожнюватися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61" y="2885282"/>
            <a:ext cx="2536653" cy="239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485788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1854" y="116632"/>
            <a:ext cx="607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Історія робототехніки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80728"/>
            <a:ext cx="1783838" cy="178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787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64087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 1969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перший робот,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функціонувати</a:t>
            </a:r>
            <a:r>
              <a:rPr lang="ru-RU" dirty="0"/>
              <a:t> та </a:t>
            </a:r>
            <a:r>
              <a:rPr lang="ru-RU" dirty="0" err="1"/>
              <a:t>оцінювати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 — Робот </a:t>
            </a:r>
            <a:r>
              <a:rPr lang="ru-RU" dirty="0" err="1"/>
              <a:t>Шекі</a:t>
            </a:r>
            <a:r>
              <a:rPr lang="ru-RU" dirty="0"/>
              <a:t>. З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люди все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бачили</a:t>
            </a:r>
            <a:r>
              <a:rPr lang="ru-RU" dirty="0"/>
              <a:t> в </a:t>
            </a:r>
            <a:r>
              <a:rPr lang="ru-RU" dirty="0" err="1"/>
              <a:t>механічних</a:t>
            </a:r>
            <a:r>
              <a:rPr lang="ru-RU" dirty="0"/>
              <a:t> </a:t>
            </a:r>
            <a:r>
              <a:rPr lang="ru-RU" dirty="0" err="1"/>
              <a:t>істотах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просто </a:t>
            </a:r>
            <a:r>
              <a:rPr lang="ru-RU" dirty="0" err="1"/>
              <a:t>іграшки</a:t>
            </a:r>
            <a:r>
              <a:rPr lang="ru-RU" dirty="0"/>
              <a:t>. </a:t>
            </a:r>
            <a:r>
              <a:rPr lang="ru-RU" dirty="0" err="1"/>
              <a:t>Література</a:t>
            </a:r>
            <a:r>
              <a:rPr lang="ru-RU" dirty="0"/>
              <a:t> </a:t>
            </a:r>
            <a:r>
              <a:rPr lang="ru-RU" dirty="0" err="1"/>
              <a:t>відобразила</a:t>
            </a:r>
            <a:r>
              <a:rPr lang="ru-RU" dirty="0"/>
              <a:t> страхи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люди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замінені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творіннями</a:t>
            </a:r>
            <a:r>
              <a:rPr lang="ru-RU" dirty="0"/>
              <a:t>. Роман «Франкенштейн,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Сучасний</a:t>
            </a:r>
            <a:r>
              <a:rPr lang="ru-RU" dirty="0"/>
              <a:t> Прометей» (1818)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першим </a:t>
            </a:r>
            <a:r>
              <a:rPr lang="ru-RU" dirty="0" err="1"/>
              <a:t>твором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втілює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проблему. </a:t>
            </a:r>
            <a:endParaRPr lang="ru-RU" dirty="0" smtClean="0"/>
          </a:p>
          <a:p>
            <a:r>
              <a:rPr lang="ru-RU" dirty="0" err="1"/>
              <a:t>Термін</a:t>
            </a:r>
            <a:r>
              <a:rPr lang="ru-RU" dirty="0"/>
              <a:t> «</a:t>
            </a:r>
            <a:r>
              <a:rPr lang="ru-RU" dirty="0" err="1"/>
              <a:t>робототехніка</a:t>
            </a:r>
            <a:r>
              <a:rPr lang="ru-RU" dirty="0"/>
              <a:t>» </a:t>
            </a:r>
            <a:r>
              <a:rPr lang="ru-RU" dirty="0" err="1"/>
              <a:t>увів</a:t>
            </a:r>
            <a:r>
              <a:rPr lang="ru-RU" dirty="0"/>
              <a:t> Айзек </a:t>
            </a:r>
            <a:r>
              <a:rPr lang="ru-RU" dirty="0" err="1"/>
              <a:t>Азімов</a:t>
            </a:r>
            <a:r>
              <a:rPr lang="ru-RU" dirty="0"/>
              <a:t> в </a:t>
            </a:r>
            <a:r>
              <a:rPr lang="ru-RU" dirty="0" err="1"/>
              <a:t>оповіданні</a:t>
            </a:r>
            <a:r>
              <a:rPr lang="ru-RU" dirty="0"/>
              <a:t> «</a:t>
            </a:r>
            <a:r>
              <a:rPr lang="ru-RU" dirty="0" err="1"/>
              <a:t>Брехун</a:t>
            </a:r>
            <a:r>
              <a:rPr lang="ru-RU" dirty="0"/>
              <a:t>» </a:t>
            </a:r>
            <a:r>
              <a:rPr lang="ru-RU" dirty="0" smtClean="0"/>
              <a:t>у </a:t>
            </a:r>
            <a:r>
              <a:rPr lang="ru-RU" dirty="0"/>
              <a:t>1941.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також</a:t>
            </a:r>
            <a:r>
              <a:rPr lang="ru-RU" dirty="0"/>
              <a:t> є автором 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робототехніки</a:t>
            </a:r>
            <a:r>
              <a:rPr lang="ru-RU" dirty="0"/>
              <a:t> («Я, робот</a:t>
            </a:r>
            <a:r>
              <a:rPr lang="ru-RU" dirty="0" smtClean="0"/>
              <a:t>»,</a:t>
            </a:r>
            <a:r>
              <a:rPr lang="ru-RU" dirty="0"/>
              <a:t> 1941</a:t>
            </a:r>
            <a:r>
              <a:rPr lang="ru-RU" dirty="0" smtClean="0"/>
              <a:t>):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1.</a:t>
            </a:r>
            <a:r>
              <a:rPr lang="ru-RU" dirty="0" smtClean="0"/>
              <a:t>Робот </a:t>
            </a:r>
            <a:r>
              <a:rPr lang="ru-RU" dirty="0"/>
              <a:t>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заподіяти</a:t>
            </a:r>
            <a:r>
              <a:rPr lang="ru-RU" dirty="0"/>
              <a:t> шкоду </a:t>
            </a:r>
            <a:r>
              <a:rPr lang="ru-RU" dirty="0" err="1"/>
              <a:t>людині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бездіяльністю</a:t>
            </a:r>
            <a:r>
              <a:rPr lang="ru-RU" dirty="0"/>
              <a:t> </a:t>
            </a:r>
            <a:r>
              <a:rPr lang="ru-RU" dirty="0" err="1"/>
              <a:t>дозволити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заподіяна</a:t>
            </a:r>
            <a:r>
              <a:rPr lang="ru-RU" dirty="0"/>
              <a:t> шкода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2.</a:t>
            </a:r>
            <a:r>
              <a:rPr lang="ru-RU" dirty="0" smtClean="0"/>
              <a:t>Робот </a:t>
            </a:r>
            <a:r>
              <a:rPr lang="ru-RU" dirty="0"/>
              <a:t>повинен </a:t>
            </a:r>
            <a:r>
              <a:rPr lang="ru-RU" dirty="0" err="1"/>
              <a:t>підкорятися</a:t>
            </a:r>
            <a:r>
              <a:rPr lang="ru-RU" dirty="0"/>
              <a:t> наказам </a:t>
            </a:r>
            <a:r>
              <a:rPr lang="ru-RU" dirty="0" err="1"/>
              <a:t>людини</a:t>
            </a:r>
            <a:r>
              <a:rPr lang="ru-RU" dirty="0"/>
              <a:t>, за </a:t>
            </a:r>
            <a:r>
              <a:rPr lang="ru-RU" dirty="0" err="1"/>
              <a:t>винятком</a:t>
            </a:r>
            <a:r>
              <a:rPr lang="ru-RU" dirty="0"/>
              <a:t> тих,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суперечать</a:t>
            </a:r>
            <a:r>
              <a:rPr lang="ru-RU" dirty="0"/>
              <a:t> </a:t>
            </a:r>
            <a:r>
              <a:rPr lang="ru-RU" dirty="0" err="1"/>
              <a:t>першому</a:t>
            </a:r>
            <a:r>
              <a:rPr lang="ru-RU" dirty="0"/>
              <a:t> пункту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3.</a:t>
            </a:r>
            <a:r>
              <a:rPr lang="ru-RU" dirty="0" smtClean="0"/>
              <a:t>Робот </a:t>
            </a:r>
            <a:r>
              <a:rPr lang="ru-RU" dirty="0"/>
              <a:t>повинен </a:t>
            </a:r>
            <a:r>
              <a:rPr lang="ru-RU" dirty="0" err="1"/>
              <a:t>захищати</a:t>
            </a:r>
            <a:r>
              <a:rPr lang="ru-RU" dirty="0"/>
              <a:t> самого себе,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не </a:t>
            </a:r>
            <a:r>
              <a:rPr lang="ru-RU" dirty="0" err="1"/>
              <a:t>суперечать</a:t>
            </a:r>
            <a:r>
              <a:rPr lang="ru-RU" dirty="0"/>
              <a:t> </a:t>
            </a:r>
            <a:r>
              <a:rPr lang="ru-RU" dirty="0" err="1"/>
              <a:t>першому</a:t>
            </a:r>
            <a:r>
              <a:rPr lang="ru-RU" dirty="0"/>
              <a:t> і другому пунктам.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410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854" y="116632"/>
            <a:ext cx="6072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Види роботів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71854" y="908719"/>
            <a:ext cx="607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Андроїд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700808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Андроїд – людиноподібний робот. В більшості випадків, це електромеханічні роботи, які мають зовнішність, схожу на людину. В деяких творах андроїдами називаються повністю органічні, але штучні істоти. В більшості науково-фантастичних фільмів та книг, андроїд є комбінацією цих двох понять: поверх механічного скелету прикріплені м</a:t>
            </a:r>
            <a:r>
              <a:rPr lang="en-US" dirty="0" smtClean="0"/>
              <a:t>’</a:t>
            </a:r>
            <a:r>
              <a:rPr lang="uk-UA" dirty="0" smtClean="0"/>
              <a:t>язи та шкіра для збільшення схожості з людиною.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5" y="3861048"/>
            <a:ext cx="5275197" cy="269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428"/>
            <a:ext cx="3184084" cy="31840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2736304" cy="44533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3688" y="487845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/>
                </a:solidFill>
              </a:rPr>
              <a:t>Андроїд </a:t>
            </a:r>
            <a:r>
              <a:rPr lang="ru-RU" sz="2800" b="1" dirty="0">
                <a:solidFill>
                  <a:schemeClr val="accent1"/>
                </a:solidFill>
              </a:rPr>
              <a:t>✔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0532" y="4865307"/>
            <a:ext cx="253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Не андроїд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2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04664"/>
            <a:ext cx="607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Приклади андроїдів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6876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 </a:t>
            </a:r>
            <a:r>
              <a:rPr lang="en-US" b="1" dirty="0" smtClean="0"/>
              <a:t>ASIMO</a:t>
            </a:r>
            <a:r>
              <a:rPr lang="en-US" dirty="0"/>
              <a:t> (</a:t>
            </a:r>
            <a:r>
              <a:rPr lang="ru-RU" dirty="0"/>
              <a:t>яп. </a:t>
            </a:r>
            <a:r>
              <a:rPr lang="ja-JP" altLang="en-US" dirty="0"/>
              <a:t>アシモ </a:t>
            </a:r>
            <a:r>
              <a:rPr lang="ru-RU" i="1" dirty="0" err="1"/>
              <a:t>ашімо</a:t>
            </a:r>
            <a:r>
              <a:rPr lang="ru-RU" dirty="0"/>
              <a:t>) є </a:t>
            </a:r>
            <a:r>
              <a:rPr lang="ru-RU" dirty="0" err="1"/>
              <a:t>гуманоїдним</a:t>
            </a:r>
            <a:r>
              <a:rPr lang="ru-RU" dirty="0"/>
              <a:t> роботом </a:t>
            </a:r>
            <a:r>
              <a:rPr lang="ru-RU" dirty="0" err="1"/>
              <a:t>створеним</a:t>
            </a:r>
            <a:r>
              <a:rPr lang="ru-RU" dirty="0"/>
              <a:t> </a:t>
            </a:r>
            <a:r>
              <a:rPr lang="en-US" dirty="0"/>
              <a:t>Honda Motor Company. 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13041"/>
            <a:ext cx="2432433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1958121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</a:t>
            </a:r>
            <a:r>
              <a:rPr lang="uk-UA" dirty="0" smtClean="0"/>
              <a:t>. </a:t>
            </a:r>
            <a:r>
              <a:rPr lang="ru-RU" dirty="0" err="1"/>
              <a:t>І</a:t>
            </a:r>
            <a:r>
              <a:rPr lang="ru-RU" dirty="0" err="1" smtClean="0"/>
              <a:t>бн</a:t>
            </a:r>
            <a:r>
              <a:rPr lang="ru-RU" dirty="0" smtClean="0"/>
              <a:t> </a:t>
            </a:r>
            <a:r>
              <a:rPr lang="ru-RU" dirty="0" err="1" smtClean="0"/>
              <a:t>Сіна</a:t>
            </a:r>
            <a:r>
              <a:rPr lang="ru-RU" dirty="0"/>
              <a:t> — </a:t>
            </a:r>
            <a:r>
              <a:rPr lang="ru-RU" dirty="0" err="1" smtClean="0"/>
              <a:t>медицинський</a:t>
            </a:r>
            <a:r>
              <a:rPr lang="ru-RU" dirty="0" smtClean="0"/>
              <a:t> </a:t>
            </a:r>
            <a:r>
              <a:rPr lang="ru-RU" dirty="0" err="1" smtClean="0"/>
              <a:t>андроїд</a:t>
            </a:r>
            <a:r>
              <a:rPr lang="ru-RU" dirty="0"/>
              <a:t>, </a:t>
            </a:r>
            <a:r>
              <a:rPr lang="ru-RU" dirty="0" smtClean="0"/>
              <a:t>названий </a:t>
            </a:r>
            <a:r>
              <a:rPr lang="ru-RU" dirty="0"/>
              <a:t>в честь </a:t>
            </a:r>
            <a:r>
              <a:rPr lang="ru-RU" dirty="0" err="1" smtClean="0"/>
              <a:t>давнього</a:t>
            </a:r>
            <a:r>
              <a:rPr lang="ru-RU" dirty="0" smtClean="0"/>
              <a:t> </a:t>
            </a:r>
            <a:r>
              <a:rPr lang="ru-RU" dirty="0" err="1" smtClean="0"/>
              <a:t>персидського</a:t>
            </a:r>
            <a:r>
              <a:rPr lang="ru-RU" dirty="0" smtClean="0"/>
              <a:t> </a:t>
            </a:r>
            <a:r>
              <a:rPr lang="ru-RU" dirty="0" err="1" smtClean="0"/>
              <a:t>філософа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лікаря</a:t>
            </a:r>
            <a:r>
              <a:rPr lang="ru-RU" dirty="0"/>
              <a:t> </a:t>
            </a:r>
            <a:r>
              <a:rPr lang="ru-RU" dirty="0" err="1" smtClean="0"/>
              <a:t>Ібн</a:t>
            </a:r>
            <a:r>
              <a:rPr lang="ru-RU" dirty="0" smtClean="0"/>
              <a:t> </a:t>
            </a:r>
            <a:r>
              <a:rPr lang="ru-RU" dirty="0" err="1" smtClean="0"/>
              <a:t>Сіни</a:t>
            </a:r>
            <a:r>
              <a:rPr lang="ru-RU" dirty="0" smtClean="0"/>
              <a:t>. </a:t>
            </a:r>
            <a:r>
              <a:rPr lang="ru-RU" dirty="0"/>
              <a:t>Один </a:t>
            </a:r>
            <a:r>
              <a:rPr lang="ru-RU" dirty="0" smtClean="0"/>
              <a:t>з </a:t>
            </a:r>
            <a:r>
              <a:rPr lang="ru-RU" dirty="0" err="1" smtClean="0"/>
              <a:t>найрозвиненіших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(на 2010 </a:t>
            </a:r>
            <a:r>
              <a:rPr lang="ru-RU" dirty="0" err="1" smtClean="0"/>
              <a:t>рік</a:t>
            </a:r>
            <a:r>
              <a:rPr lang="ru-RU" dirty="0" smtClean="0"/>
              <a:t>) </a:t>
            </a:r>
            <a:r>
              <a:rPr lang="ru-RU" dirty="0" err="1" smtClean="0"/>
              <a:t>андроїдів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88" y="606381"/>
            <a:ext cx="3200543" cy="314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2428875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77" y="3797059"/>
            <a:ext cx="2242911" cy="299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11" y="3843172"/>
            <a:ext cx="2016224" cy="289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314096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r>
              <a:rPr lang="ru-RU" dirty="0"/>
              <a:t> </a:t>
            </a:r>
            <a:r>
              <a:rPr lang="ru-RU" dirty="0" err="1"/>
              <a:t>Repliee</a:t>
            </a:r>
            <a:r>
              <a:rPr lang="ru-RU" dirty="0"/>
              <a:t> </a:t>
            </a:r>
            <a:r>
              <a:rPr lang="ru-RU" dirty="0" smtClean="0"/>
              <a:t>Q2 – </a:t>
            </a:r>
            <a:r>
              <a:rPr lang="uk-UA" dirty="0" smtClean="0"/>
              <a:t>андроїд, який виконує функцію </a:t>
            </a:r>
            <a:r>
              <a:rPr lang="uk-UA" dirty="0" err="1" smtClean="0"/>
              <a:t>інтерв</a:t>
            </a:r>
            <a:r>
              <a:rPr lang="en-US" dirty="0" smtClean="0"/>
              <a:t>’</a:t>
            </a:r>
            <a:r>
              <a:rPr lang="uk-UA" dirty="0" err="1" smtClean="0"/>
              <a:t>юера</a:t>
            </a:r>
            <a:r>
              <a:rPr lang="uk-UA" dirty="0" smtClean="0"/>
              <a:t> і здатний розпізнавати жести, міміку і інтонацію.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4652"/>
            <a:ext cx="2664296" cy="3552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7165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585" y="116632"/>
            <a:ext cx="607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Промисловий робот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30807" y="836712"/>
            <a:ext cx="83298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Промисло́вий </a:t>
            </a:r>
            <a:r>
              <a:rPr lang="vi-VN" b="1" dirty="0" smtClean="0"/>
              <a:t>ро́бот</a:t>
            </a:r>
            <a:r>
              <a:rPr lang="en-US" dirty="0"/>
              <a:t> — </a:t>
            </a:r>
            <a:r>
              <a:rPr lang="vi-VN" dirty="0"/>
              <a:t>багатоцільовий маніпуляційний робот, що складається з механічного маніпулятора і перепрограмованої системи керування, який застосовується для переміщення об'єктів в просторі трьох і більше координат та для виконання різноманітних виробничих процесів.</a:t>
            </a:r>
          </a:p>
          <a:p>
            <a:r>
              <a:rPr lang="vi-VN" dirty="0" smtClean="0"/>
              <a:t>Промислові </a:t>
            </a:r>
            <a:r>
              <a:rPr lang="vi-VN" dirty="0"/>
              <a:t>роботи є важливими компонентами автоматизованих гнучких виробничих </a:t>
            </a:r>
            <a:r>
              <a:rPr lang="vi-VN" dirty="0" smtClean="0"/>
              <a:t>систем</a:t>
            </a:r>
            <a:r>
              <a:rPr lang="uk-UA" dirty="0" smtClean="0"/>
              <a:t>,</a:t>
            </a:r>
            <a:r>
              <a:rPr lang="vi-VN" dirty="0"/>
              <a:t> </a:t>
            </a:r>
            <a:r>
              <a:rPr lang="vi-VN" dirty="0" smtClean="0"/>
              <a:t>які </a:t>
            </a:r>
            <a:r>
              <a:rPr lang="vi-VN" dirty="0"/>
              <a:t>дозволяють збільшити продуктивність праці. Типове застосування роботів стосується таких операцій, як зварювання, фарбування, складання, вибірка та встановлення, пакування, контроль продукції та випробування, котрі виконуються з високою надійністю, швидкістю, і точністю.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08920"/>
            <a:ext cx="260985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5" y="2708920"/>
            <a:ext cx="5479078" cy="391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0201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85" y="116632"/>
            <a:ext cx="607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Транспортний робот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0807" y="836712"/>
            <a:ext cx="8329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Транспортний</a:t>
            </a:r>
            <a:r>
              <a:rPr lang="vi-VN" b="1" dirty="0" smtClean="0"/>
              <a:t> ро́бот</a:t>
            </a:r>
            <a:r>
              <a:rPr lang="uk-UA" dirty="0" smtClean="0"/>
              <a:t>,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як правило, є транспортним засобом з автоматизованим управлінням або штучним інтелектом. Існують роботи, які сконструйовані спеціально для перевезення вантажів і адаптовані до їх підняття,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перестановки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тощо.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7" y="2348880"/>
            <a:ext cx="3075106" cy="4111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95437"/>
            <a:ext cx="4044421" cy="220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14" y="4405669"/>
            <a:ext cx="3959231" cy="2227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9994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585" y="116632"/>
            <a:ext cx="607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Побутовий робот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1072" y="836712"/>
            <a:ext cx="83298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Побутовий</a:t>
            </a:r>
            <a:r>
              <a:rPr lang="vi-VN" b="1" dirty="0" smtClean="0"/>
              <a:t> ро́бот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– робот, спеціалізований на допомозі людині в звичайному житті. Побутові роботи мають великий потенціал, більшість людей вважають, що в найближчому майбутньому вони будуть дуже широко використовуватись. Так, Білл Гейтс в 2007 році опублікував статтю «Робот в кожному домі» про потенціал роботів для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соціума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Існують різні види побутових роботів: роботи-іграшки, роботи-помічники (роботи-пилососи, для миття підлог тощо), соціальні роботи і інші.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5" y="2942946"/>
            <a:ext cx="4585072" cy="3438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42946"/>
            <a:ext cx="3328144" cy="249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3" y="2708920"/>
            <a:ext cx="4320097" cy="4257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35801"/>
            <a:ext cx="4290054" cy="321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82412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148</TotalTime>
  <Words>351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Составная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2014-09-09T14:52:31Z</dcterms:created>
  <dcterms:modified xsi:type="dcterms:W3CDTF">2014-09-16T19:08:19Z</dcterms:modified>
</cp:coreProperties>
</file>