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79" r:id="rId27"/>
    <p:sldId id="283" r:id="rId28"/>
    <p:sldId id="284" r:id="rId29"/>
    <p:sldId id="285" r:id="rId30"/>
    <p:sldId id="287" r:id="rId31"/>
    <p:sldId id="289" r:id="rId32"/>
    <p:sldId id="288" r:id="rId33"/>
    <p:sldId id="290" r:id="rId34"/>
    <p:sldId id="286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 varScale="1">
        <p:scale>
          <a:sx n="84" d="100"/>
          <a:sy n="84" d="100"/>
        </p:scale>
        <p:origin x="-8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C4F5B3C-7618-4727-8303-3917CFC3615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B7D982A-8794-4DB1-8593-0D107DC625C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3-tub-ua.yandex.net/i?id=530922584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Права та </a:t>
            </a:r>
            <a:r>
              <a:rPr lang="ru-RU" dirty="0" err="1" smtClean="0">
                <a:solidFill>
                  <a:srgbClr val="FF0000"/>
                </a:solidFill>
              </a:rPr>
              <a:t>Обов</a:t>
            </a:r>
            <a:r>
              <a:rPr lang="uk-UA" dirty="0" smtClean="0">
                <a:solidFill>
                  <a:srgbClr val="FF0000"/>
                </a:solidFill>
              </a:rPr>
              <a:t>’</a:t>
            </a:r>
            <a:r>
              <a:rPr lang="ru-RU" dirty="0" err="1" smtClean="0">
                <a:solidFill>
                  <a:srgbClr val="FF0000"/>
                </a:solidFill>
              </a:rPr>
              <a:t>язки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Виконала: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Учениця </a:t>
            </a:r>
            <a:r>
              <a:rPr lang="uk-UA" dirty="0" smtClean="0">
                <a:solidFill>
                  <a:srgbClr val="FFC000"/>
                </a:solidFill>
              </a:rPr>
              <a:t>10-Б </a:t>
            </a:r>
            <a:r>
              <a:rPr lang="uk-UA" dirty="0" smtClean="0">
                <a:solidFill>
                  <a:srgbClr val="FFC000"/>
                </a:solidFill>
              </a:rPr>
              <a:t>класу 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Самчук Марина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Магдебурзьке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право 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феодальне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право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м. Магдебурга на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самоврядування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поширилося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ряд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міст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Німеччини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Польщі,Литви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та 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37890" name="Picture 2" descr="http://im0-tub-ua.yandex.net/i?id=164486758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2736304" cy="4023976"/>
          </a:xfrm>
          <a:prstGeom prst="rect">
            <a:avLst/>
          </a:prstGeom>
          <a:noFill/>
        </p:spPr>
      </p:pic>
      <p:pic>
        <p:nvPicPr>
          <p:cNvPr id="37892" name="Picture 4" descr="http://www.bookin.org.ru/book/2937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168352" cy="4229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 </a:t>
            </a:r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будь-яка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прагнуча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визначеності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несуперечності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система норм, </a:t>
            </a:r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підкріплених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реальною </a:t>
            </a:r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загрозою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покарання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боку </a:t>
            </a:r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влади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42930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— А. В. 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Воробйов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А. В. Поляков, Ю. В. Тихонравов.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Теорія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адвокатури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», 2002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6866" name="Picture 2" descr="http://im7-tub-ua.yandex.net/i?id=261209194-6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0688"/>
            <a:ext cx="3378008" cy="2652886"/>
          </a:xfrm>
          <a:prstGeom prst="rect">
            <a:avLst/>
          </a:prstGeom>
          <a:noFill/>
        </p:spPr>
      </p:pic>
      <p:pic>
        <p:nvPicPr>
          <p:cNvPr id="36868" name="Picture 4" descr="http://im6-tub-ua.yandex.net/i?id=95608106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2952328" cy="2820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4560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chemeClr val="accent6">
                    <a:lumMod val="10000"/>
                  </a:schemeClr>
                </a:solidFill>
              </a:rPr>
              <a:t>Об'єктивне</a:t>
            </a:r>
            <a:r>
              <a:rPr lang="ru-RU" sz="4000" b="1" dirty="0">
                <a:solidFill>
                  <a:schemeClr val="accent6">
                    <a:lumMod val="10000"/>
                  </a:schemeClr>
                </a:solidFill>
              </a:rPr>
              <a:t> право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Пра́во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(в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об'єктивному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розумінні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) — система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загальнообов'язкових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формально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визначених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норм,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встановлених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санкційованих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силою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спрямованих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регулювання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поведінки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людей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колективів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прийнятих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даному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суспільстві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засад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соціально-економічного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політичного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духовного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життя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393305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Норми</a:t>
            </a:r>
            <a:r>
              <a:rPr lang="ru-RU" sz="2400" dirty="0">
                <a:solidFill>
                  <a:schemeClr val="bg1"/>
                </a:solidFill>
              </a:rPr>
              <a:t> права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регулюють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суспільні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відносини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визнаючи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правомірними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неправомірними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дії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бездіяльність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дозволяють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забороняють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відносини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людьми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об'єднаннями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забезпечують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суспільства</a:t>
            </a:r>
            <a:r>
              <a:rPr lang="ru-RU" dirty="0">
                <a:solidFill>
                  <a:schemeClr val="bg1"/>
                </a:solidFill>
              </a:rPr>
              <a:t> на засадах </a:t>
            </a:r>
            <a:r>
              <a:rPr lang="ru-RU" dirty="0" err="1" smtClean="0">
                <a:solidFill>
                  <a:schemeClr val="bg1"/>
                </a:solidFill>
              </a:rPr>
              <a:t>справедливості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im0-tub-ua.yandex.net/i?id=436714193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2016224" cy="2419469"/>
          </a:xfrm>
          <a:prstGeom prst="rect">
            <a:avLst/>
          </a:prstGeom>
          <a:noFill/>
        </p:spPr>
      </p:pic>
      <p:pic>
        <p:nvPicPr>
          <p:cNvPr id="35846" name="Picture 6" descr="http://im7-tub-ua.yandex.net/i?id=30552576-6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2088232" cy="230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3391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Суб'єктивне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Пра́во (право в суб'єктивному розумінні) — це офіційно визнані можливості, які має в своєму розпорядженні фізична чи 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юридичн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vi-VN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особа. Тобто, це право, що належить окремій особі — суб'єкту 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права</a:t>
            </a:r>
            <a:r>
              <a:rPr lang="vi-VN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і є мірою її можливої поведінки</a:t>
            </a:r>
            <a:r>
              <a:rPr lang="vi-VN" dirty="0"/>
              <a:t>.</a:t>
            </a:r>
            <a:endParaRPr lang="ru-RU" dirty="0"/>
          </a:p>
        </p:txBody>
      </p:sp>
      <p:pic>
        <p:nvPicPr>
          <p:cNvPr id="39938" name="Picture 2" descr="http://im4-tub-ua.yandex.net/i?id=145539383-6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0968"/>
            <a:ext cx="3960440" cy="3110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3017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Природне</a:t>
            </a:r>
            <a:r>
              <a:rPr lang="ru-RU" sz="2800" b="1" dirty="0">
                <a:solidFill>
                  <a:schemeClr val="bg1"/>
                </a:solidFill>
              </a:rPr>
              <a:t> право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Природне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право 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природні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закони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суспільного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людей,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втілюватись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законодавстві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правовій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культурі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людей.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Закони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природного права не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вічними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незмінними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вони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змінюються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разом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із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зміною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розвитком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самої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суспільного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людей</a:t>
            </a:r>
          </a:p>
        </p:txBody>
      </p:sp>
      <p:pic>
        <p:nvPicPr>
          <p:cNvPr id="4" name="Picture 4" descr="http://im0-tub-ua.yandex.net/i?id=89449472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3527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Наука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6084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Наукова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і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навчальна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дисципліна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вивчає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 право як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теорію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включає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загальну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теорію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 права,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держави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, та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окремі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галузі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 права, </a:t>
            </a:r>
            <a:r>
              <a:rPr lang="ru-RU" sz="3200" dirty="0" err="1">
                <a:solidFill>
                  <a:schemeClr val="accent6">
                    <a:lumMod val="10000"/>
                  </a:schemeClr>
                </a:solidFill>
              </a:rPr>
              <a:t>називається</a:t>
            </a:r>
            <a:r>
              <a:rPr lang="ru-RU" sz="3200" dirty="0">
                <a:solidFill>
                  <a:schemeClr val="accent6">
                    <a:lumMod val="10000"/>
                  </a:schemeClr>
                </a:solidFill>
              </a:rPr>
              <a:t> </a:t>
            </a:r>
            <a:r>
              <a:rPr lang="ru-RU" sz="4400" dirty="0" err="1" smtClean="0">
                <a:solidFill>
                  <a:srgbClr val="C00000"/>
                </a:solidFill>
              </a:rPr>
              <a:t>правознавством</a:t>
            </a:r>
            <a:r>
              <a:rPr lang="ru-RU" sz="4400" dirty="0" smtClean="0">
                <a:solidFill>
                  <a:srgbClr val="C00000"/>
                </a:solidFill>
              </a:rPr>
              <a:t>.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1986" name="Picture 2" descr="http://im0-tub-ua.yandex.net/i?id=119281624-5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68760"/>
            <a:ext cx="230425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Принципи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аксиоматичні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поняття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будується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функціонує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правова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система.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1186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Загальні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принципи</a:t>
            </a:r>
            <a:r>
              <a:rPr lang="ru-RU" b="1" dirty="0">
                <a:solidFill>
                  <a:schemeClr val="bg1"/>
                </a:solidFill>
              </a:rPr>
              <a:t> права: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2000" i="1" dirty="0">
                <a:solidFill>
                  <a:schemeClr val="bg1"/>
                </a:solidFill>
              </a:rPr>
              <a:t>Принцип </a:t>
            </a:r>
            <a:r>
              <a:rPr lang="ru-RU" sz="2000" i="1" dirty="0" err="1">
                <a:solidFill>
                  <a:schemeClr val="bg1"/>
                </a:solidFill>
              </a:rPr>
              <a:t>свободи</a:t>
            </a:r>
            <a:r>
              <a:rPr lang="ru-RU" dirty="0">
                <a:solidFill>
                  <a:schemeClr val="bg1"/>
                </a:solidFill>
              </a:rPr>
              <a:t> — право </a:t>
            </a:r>
            <a:r>
              <a:rPr lang="ru-RU" dirty="0" err="1">
                <a:solidFill>
                  <a:schemeClr val="bg1"/>
                </a:solidFill>
              </a:rPr>
              <a:t>виступає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dirty="0" err="1">
                <a:solidFill>
                  <a:schemeClr val="bg1"/>
                </a:solidFill>
              </a:rPr>
              <a:t>міра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свободи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політичної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економічної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ідеологічної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Принцип </a:t>
            </a:r>
            <a:r>
              <a:rPr lang="ru-RU" sz="2000" i="1" dirty="0" err="1">
                <a:solidFill>
                  <a:schemeClr val="bg1"/>
                </a:solidFill>
              </a:rPr>
              <a:t>справедливості</a:t>
            </a:r>
            <a:r>
              <a:rPr lang="ru-RU" dirty="0">
                <a:solidFill>
                  <a:schemeClr val="bg1"/>
                </a:solidFill>
              </a:rPr>
              <a:t> — право </a:t>
            </a:r>
            <a:r>
              <a:rPr lang="ru-RU" dirty="0" err="1">
                <a:solidFill>
                  <a:schemeClr val="bg1"/>
                </a:solidFill>
              </a:rPr>
              <a:t>виступає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dirty="0" err="1">
                <a:solidFill>
                  <a:schemeClr val="bg1"/>
                </a:solidFill>
              </a:rPr>
              <a:t>міра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справедливості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Принцип </a:t>
            </a:r>
            <a:r>
              <a:rPr lang="ru-RU" sz="2000" i="1" dirty="0" err="1">
                <a:solidFill>
                  <a:schemeClr val="bg1"/>
                </a:solidFill>
              </a:rPr>
              <a:t>рівності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усіх</a:t>
            </a:r>
            <a:r>
              <a:rPr lang="ru-RU" dirty="0">
                <a:solidFill>
                  <a:schemeClr val="bg1"/>
                </a:solidFill>
              </a:rPr>
              <a:t> перед законом, </a:t>
            </a:r>
            <a:r>
              <a:rPr lang="ru-RU" dirty="0" err="1">
                <a:solidFill>
                  <a:schemeClr val="bg1"/>
                </a:solidFill>
              </a:rPr>
              <a:t>рівність</a:t>
            </a:r>
            <a:r>
              <a:rPr lang="ru-RU" dirty="0">
                <a:solidFill>
                  <a:schemeClr val="bg1"/>
                </a:solidFill>
              </a:rPr>
              <a:t> прав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обов'язків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незалежно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національної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релігійної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приналежності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службового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положення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рівна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відповідальність</a:t>
            </a:r>
            <a:r>
              <a:rPr lang="ru-RU" dirty="0">
                <a:solidFill>
                  <a:schemeClr val="bg1"/>
                </a:solidFill>
              </a:rPr>
              <a:t> перед законом;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Принцип </a:t>
            </a:r>
            <a:r>
              <a:rPr lang="ru-RU" sz="2000" i="1" dirty="0" err="1">
                <a:solidFill>
                  <a:schemeClr val="bg1"/>
                </a:solidFill>
              </a:rPr>
              <a:t>гуманізму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здоров'я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особисту</a:t>
            </a:r>
            <a:r>
              <a:rPr lang="ru-RU" dirty="0">
                <a:solidFill>
                  <a:schemeClr val="bg1"/>
                </a:solidFill>
              </a:rPr>
              <a:t> волю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безпеку</a:t>
            </a:r>
            <a:r>
              <a:rPr lang="ru-RU" dirty="0">
                <a:solidFill>
                  <a:schemeClr val="bg1"/>
                </a:solidFill>
              </a:rPr>
              <a:t>, право на </a:t>
            </a:r>
            <a:r>
              <a:rPr lang="ru-RU" dirty="0" err="1">
                <a:solidFill>
                  <a:schemeClr val="bg1"/>
                </a:solidFill>
              </a:rPr>
              <a:t>охорону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честі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репутації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недоторканість</a:t>
            </a:r>
            <a:r>
              <a:rPr lang="ru-RU" dirty="0">
                <a:solidFill>
                  <a:schemeClr val="bg1"/>
                </a:solidFill>
              </a:rPr>
              <a:t> особи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Принцип демократизму</a:t>
            </a:r>
            <a:r>
              <a:rPr lang="ru-RU" dirty="0">
                <a:solidFill>
                  <a:schemeClr val="bg1"/>
                </a:solidFill>
              </a:rPr>
              <a:t>  — </a:t>
            </a:r>
            <a:r>
              <a:rPr lang="ru-RU" dirty="0" err="1">
                <a:solidFill>
                  <a:schemeClr val="bg1"/>
                </a:solidFill>
              </a:rPr>
              <a:t>означає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право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законодавство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виражають</a:t>
            </a:r>
            <a:r>
              <a:rPr lang="ru-RU" dirty="0">
                <a:solidFill>
                  <a:schemeClr val="bg1"/>
                </a:solidFill>
              </a:rPr>
              <a:t> волю народу, волю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кожного, </a:t>
            </a:r>
            <a:r>
              <a:rPr lang="ru-RU" dirty="0" err="1">
                <a:solidFill>
                  <a:schemeClr val="bg1"/>
                </a:solidFill>
              </a:rPr>
              <a:t>формуються</a:t>
            </a:r>
            <a:r>
              <a:rPr lang="ru-RU" dirty="0">
                <a:solidFill>
                  <a:schemeClr val="bg1"/>
                </a:solidFill>
              </a:rPr>
              <a:t> через </a:t>
            </a:r>
            <a:r>
              <a:rPr lang="ru-RU" dirty="0" err="1">
                <a:solidFill>
                  <a:schemeClr val="bg1"/>
                </a:solidFill>
              </a:rPr>
              <a:t>форми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народовладдя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безпосередню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представницьку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демократію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Принцип </a:t>
            </a:r>
            <a:r>
              <a:rPr lang="ru-RU" sz="2000" i="1" dirty="0" err="1">
                <a:solidFill>
                  <a:schemeClr val="bg1"/>
                </a:solidFill>
              </a:rPr>
              <a:t>законності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виражається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вимогах</a:t>
            </a:r>
            <a:r>
              <a:rPr lang="ru-RU" dirty="0">
                <a:solidFill>
                  <a:schemeClr val="bg1"/>
                </a:solidFill>
              </a:rPr>
              <a:t> а) </a:t>
            </a:r>
            <a:r>
              <a:rPr lang="ru-RU" dirty="0" err="1">
                <a:solidFill>
                  <a:schemeClr val="bg1"/>
                </a:solidFill>
              </a:rPr>
              <a:t>якості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нормативно-правових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несуперечності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один одному (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ними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ієрархічна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субординація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юридичної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сили</a:t>
            </a:r>
            <a:r>
              <a:rPr lang="ru-RU" dirty="0">
                <a:solidFill>
                  <a:schemeClr val="bg1"/>
                </a:solidFill>
              </a:rPr>
              <a:t>); б) </a:t>
            </a:r>
            <a:r>
              <a:rPr lang="ru-RU" dirty="0" err="1">
                <a:solidFill>
                  <a:schemeClr val="bg1"/>
                </a:solidFill>
              </a:rPr>
              <a:t>суворого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додержання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юридичних</a:t>
            </a:r>
            <a:r>
              <a:rPr lang="ru-RU" dirty="0">
                <a:solidFill>
                  <a:schemeClr val="bg1"/>
                </a:solidFill>
              </a:rPr>
              <a:t> норм, </a:t>
            </a:r>
            <a:r>
              <a:rPr lang="ru-RU" dirty="0" err="1">
                <a:solidFill>
                  <a:schemeClr val="bg1"/>
                </a:solidFill>
              </a:rPr>
              <a:t>правових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приписів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усіма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суб'єктами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громадянами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громадськими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некомерційними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організаціями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посадовими</a:t>
            </a:r>
            <a:r>
              <a:rPr lang="ru-RU" dirty="0">
                <a:solidFill>
                  <a:schemeClr val="bg1"/>
                </a:solidFill>
              </a:rPr>
              <a:t> особами, </a:t>
            </a:r>
            <a:r>
              <a:rPr lang="ru-RU" dirty="0" err="1">
                <a:solidFill>
                  <a:schemeClr val="bg1"/>
                </a:solidFill>
              </a:rPr>
              <a:t>державними</a:t>
            </a:r>
            <a:r>
              <a:rPr lang="ru-RU" dirty="0">
                <a:solidFill>
                  <a:schemeClr val="bg1"/>
                </a:solidFill>
              </a:rPr>
              <a:t> органами. </a:t>
            </a:r>
            <a:r>
              <a:rPr lang="ru-RU" dirty="0" err="1">
                <a:solidFill>
                  <a:schemeClr val="bg1"/>
                </a:solidFill>
              </a:rPr>
              <a:t>Передбачає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недопустимість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зловживання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суб'єктивним</a:t>
            </a:r>
            <a:r>
              <a:rPr lang="ru-RU" dirty="0">
                <a:solidFill>
                  <a:schemeClr val="bg1"/>
                </a:solidFill>
              </a:rPr>
              <a:t> правом; в) </a:t>
            </a:r>
            <a:r>
              <a:rPr lang="ru-RU" dirty="0" err="1">
                <a:solidFill>
                  <a:schemeClr val="bg1"/>
                </a:solidFill>
              </a:rPr>
              <a:t>невідворотної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відповідальності</a:t>
            </a:r>
            <a:r>
              <a:rPr lang="ru-RU" dirty="0">
                <a:solidFill>
                  <a:schemeClr val="bg1"/>
                </a:solidFill>
              </a:rPr>
              <a:t> за вину </a:t>
            </a:r>
            <a:r>
              <a:rPr lang="ru-RU" dirty="0" err="1">
                <a:solidFill>
                  <a:schemeClr val="bg1"/>
                </a:solidFill>
              </a:rPr>
              <a:t>громадян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посадових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74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Функції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основні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напрями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впливу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права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свідомість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поведінку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суб'єктів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суспільних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відносин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метою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розв'язання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конкретних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завдань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функція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права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полягає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тому,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воно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нормативним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загальнообов'язковим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засобом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врегулювання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суспільних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відносин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а значить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функція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нормативно-регулюючою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5730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права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класифікувати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різними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підставами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4034" name="Picture 2" descr="http://im0-tub-ua.yandex.net/i?id=86105461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068960"/>
            <a:ext cx="1944216" cy="3169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6858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 сферою правового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впливу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розрізняють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такі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функції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економічна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регулювання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економічних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відносин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політична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регулювання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політичних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відносин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ідеологічна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формування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суспільної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свідомості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шляхом правового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визнання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заборони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певних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ідеологій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екологічна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регулювання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відносин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природокористування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культурна-виховна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регулювання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відносин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сфері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науки,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освіти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культури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686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 характером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впливу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свідомість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поведінку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суб'єктів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суспільних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відносин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нормативно-регулююча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регламентування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поведінки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суб'єктів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суспільних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відносин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інформаційна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доведення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відома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змісту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державної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волі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комунікативна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сприяння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правовідносин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між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учасниками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орієнтаційна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визначення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ціннісних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критеріїв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поведінки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виховна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вплив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формування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світогляду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правосвідомості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захисна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охорона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соціальних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цінностей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посягань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них.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5-tub-ua.yandex.net/i?id=221718601-6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4176464" cy="3132348"/>
          </a:xfrm>
          <a:prstGeom prst="rect">
            <a:avLst/>
          </a:prstGeom>
          <a:noFill/>
        </p:spPr>
      </p:pic>
      <p:pic>
        <p:nvPicPr>
          <p:cNvPr id="2" name="Picture 4" descr="http://im1-tub-ua.yandex.net/i?id=95914294-6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635896" cy="27684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0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/>
              <a:t>Право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Пра́во</a:t>
            </a:r>
            <a:r>
              <a:rPr lang="vi-VN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це обумовлена ​​природою людини і суспільства система регулювання суспільних відносин, що виражає свободу особистості, та якій притаманні нормативність, формальна визначеність в офіційних джерелах і забезпеченість можливістю державного примусу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077072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Jus est ars boni et aequi. — Domitius Ulpianus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(Право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мистецтво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добра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справедливості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.)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301208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Доміцій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Ульпіан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0831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За характером </a:t>
            </a:r>
            <a:r>
              <a:rPr lang="ru-RU" sz="2400" b="1" dirty="0" err="1">
                <a:solidFill>
                  <a:schemeClr val="bg1"/>
                </a:solidFill>
              </a:rPr>
              <a:t>впливу</a:t>
            </a:r>
            <a:r>
              <a:rPr lang="ru-RU" sz="2400" b="1" dirty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i="1" dirty="0">
                <a:solidFill>
                  <a:schemeClr val="bg1"/>
                </a:solidFill>
              </a:rPr>
              <a:t>статична</a:t>
            </a:r>
            <a:r>
              <a:rPr lang="ru-RU" sz="2400" dirty="0">
                <a:solidFill>
                  <a:schemeClr val="bg1"/>
                </a:solidFill>
              </a:rPr>
              <a:t> — </a:t>
            </a:r>
            <a:r>
              <a:rPr lang="ru-RU" sz="2400" dirty="0" err="1">
                <a:solidFill>
                  <a:schemeClr val="bg1"/>
                </a:solidFill>
              </a:rPr>
              <a:t>закріплення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стабілізація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існуючих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суспільних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відносин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/>
                </a:solidFill>
              </a:rPr>
              <a:t>динамічна</a:t>
            </a:r>
            <a:r>
              <a:rPr lang="ru-RU" sz="2400" dirty="0">
                <a:solidFill>
                  <a:schemeClr val="bg1"/>
                </a:solidFill>
              </a:rPr>
              <a:t> — </a:t>
            </a:r>
            <a:r>
              <a:rPr lang="ru-RU" sz="2400" dirty="0" err="1">
                <a:solidFill>
                  <a:schemeClr val="bg1"/>
                </a:solidFill>
              </a:rPr>
              <a:t>сприяння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виникненню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розвитку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нових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суспільних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відносин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/>
                </a:solidFill>
              </a:rPr>
              <a:t>установча</a:t>
            </a:r>
            <a:r>
              <a:rPr lang="ru-RU" sz="2400" dirty="0">
                <a:solidFill>
                  <a:schemeClr val="bg1"/>
                </a:solidFill>
              </a:rPr>
              <a:t> — </a:t>
            </a:r>
            <a:r>
              <a:rPr lang="ru-RU" sz="2400" dirty="0" err="1">
                <a:solidFill>
                  <a:schemeClr val="bg1"/>
                </a:solidFill>
              </a:rPr>
              <a:t>первинне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заснування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певних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соціальних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інститутів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/>
                </a:solidFill>
              </a:rPr>
              <a:t>інтегративна</a:t>
            </a:r>
            <a:r>
              <a:rPr lang="ru-RU" sz="2400" dirty="0">
                <a:solidFill>
                  <a:schemeClr val="bg1"/>
                </a:solidFill>
              </a:rPr>
              <a:t> — </a:t>
            </a:r>
            <a:r>
              <a:rPr lang="ru-RU" sz="2400" dirty="0" err="1">
                <a:solidFill>
                  <a:schemeClr val="bg1"/>
                </a:solidFill>
              </a:rPr>
              <a:t>системоутворюючий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вплив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суспільні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відносини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/>
                </a:solidFill>
              </a:rPr>
              <a:t>охоронна</a:t>
            </a:r>
            <a:r>
              <a:rPr lang="ru-RU" sz="2400" dirty="0">
                <a:solidFill>
                  <a:schemeClr val="bg1"/>
                </a:solidFill>
              </a:rPr>
              <a:t> — </a:t>
            </a:r>
            <a:r>
              <a:rPr lang="ru-RU" sz="2400" dirty="0" err="1">
                <a:solidFill>
                  <a:schemeClr val="bg1"/>
                </a:solidFill>
              </a:rPr>
              <a:t>охорона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суспільних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відносин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небажаних</a:t>
            </a:r>
            <a:r>
              <a:rPr lang="ru-RU" sz="2400" dirty="0">
                <a:solidFill>
                  <a:schemeClr val="bg1"/>
                </a:solidFill>
              </a:rPr>
              <a:t> на них </a:t>
            </a:r>
            <a:r>
              <a:rPr lang="ru-RU" sz="2400" dirty="0" err="1">
                <a:solidFill>
                  <a:schemeClr val="bg1"/>
                </a:solidFill>
              </a:rPr>
              <a:t>впливів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i="1" dirty="0" err="1">
                <a:solidFill>
                  <a:schemeClr val="bg1"/>
                </a:solidFill>
              </a:rPr>
              <a:t>запобіжна</a:t>
            </a:r>
            <a:r>
              <a:rPr lang="ru-RU" sz="2400" dirty="0">
                <a:solidFill>
                  <a:schemeClr val="bg1"/>
                </a:solidFill>
              </a:rPr>
              <a:t> — </a:t>
            </a:r>
            <a:r>
              <a:rPr lang="ru-RU" sz="2400" dirty="0" err="1">
                <a:solidFill>
                  <a:schemeClr val="bg1"/>
                </a:solidFill>
              </a:rPr>
              <a:t>запобігання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виникненню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небажаних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суспільних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відносин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За сферою, на яку </a:t>
            </a:r>
            <a:r>
              <a:rPr lang="ru-RU" sz="3200" b="1" dirty="0" err="1">
                <a:solidFill>
                  <a:schemeClr val="bg1"/>
                </a:solidFill>
              </a:rPr>
              <a:t>поширюються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функції</a:t>
            </a:r>
            <a:r>
              <a:rPr lang="ru-RU" sz="3200" b="1" dirty="0">
                <a:solidFill>
                  <a:schemeClr val="bg1"/>
                </a:solidFill>
              </a:rPr>
              <a:t> права: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i="1" dirty="0" err="1">
                <a:solidFill>
                  <a:schemeClr val="bg1"/>
                </a:solidFill>
              </a:rPr>
              <a:t>загальноправова</a:t>
            </a:r>
            <a:r>
              <a:rPr lang="ru-RU" sz="3200" dirty="0">
                <a:solidFill>
                  <a:schemeClr val="bg1"/>
                </a:solidFill>
              </a:rPr>
              <a:t>;</a:t>
            </a:r>
          </a:p>
          <a:p>
            <a:r>
              <a:rPr lang="ru-RU" sz="3200" i="1" dirty="0" err="1">
                <a:solidFill>
                  <a:schemeClr val="bg1"/>
                </a:solidFill>
              </a:rPr>
              <a:t>міжгалузева</a:t>
            </a:r>
            <a:r>
              <a:rPr lang="ru-RU" sz="3200" dirty="0">
                <a:solidFill>
                  <a:schemeClr val="bg1"/>
                </a:solidFill>
              </a:rPr>
              <a:t>;</a:t>
            </a:r>
          </a:p>
          <a:p>
            <a:r>
              <a:rPr lang="ru-RU" sz="3200" i="1" dirty="0" err="1">
                <a:solidFill>
                  <a:schemeClr val="bg1"/>
                </a:solidFill>
              </a:rPr>
              <a:t>галузева</a:t>
            </a:r>
            <a:r>
              <a:rPr lang="ru-RU" sz="3200" dirty="0">
                <a:solidFill>
                  <a:schemeClr val="bg1"/>
                </a:solidFill>
              </a:rPr>
              <a:t>;</a:t>
            </a:r>
          </a:p>
          <a:p>
            <a:r>
              <a:rPr lang="ru-RU" sz="3200" i="1" dirty="0" err="1">
                <a:solidFill>
                  <a:schemeClr val="bg1"/>
                </a:solidFill>
              </a:rPr>
              <a:t>правовий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інститут</a:t>
            </a:r>
            <a:r>
              <a:rPr lang="ru-RU" sz="3200" dirty="0">
                <a:solidFill>
                  <a:schemeClr val="bg1"/>
                </a:solidFill>
              </a:rPr>
              <a:t>;</a:t>
            </a:r>
          </a:p>
          <a:p>
            <a:r>
              <a:rPr lang="ru-RU" sz="3200" i="1" dirty="0">
                <a:solidFill>
                  <a:schemeClr val="bg1"/>
                </a:solidFill>
              </a:rPr>
              <a:t>норма права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7106" name="Picture 2" descr="http://im4-tub-ua.yandex.net/i?id=378880171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6"/>
            <a:ext cx="3096344" cy="324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Права Людини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836712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21.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Усі</a:t>
            </a:r>
            <a:r>
              <a:rPr lang="ru-RU" dirty="0">
                <a:solidFill>
                  <a:schemeClr val="bg1"/>
                </a:solidFill>
              </a:rPr>
              <a:t> люди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рівні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своїй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гідності</a:t>
            </a:r>
            <a:r>
              <a:rPr lang="ru-RU" dirty="0">
                <a:solidFill>
                  <a:schemeClr val="bg1"/>
                </a:solidFill>
              </a:rPr>
              <a:t> та правах. Права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свободи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невідчужуваними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непорушними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22.</a:t>
            </a:r>
            <a:r>
              <a:rPr lang="ru-RU" dirty="0">
                <a:solidFill>
                  <a:schemeClr val="bg1"/>
                </a:solidFill>
              </a:rPr>
              <a:t> Права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свободи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громадянина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закріплені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Конституцією</a:t>
            </a:r>
            <a:r>
              <a:rPr lang="ru-RU" dirty="0">
                <a:solidFill>
                  <a:schemeClr val="bg1"/>
                </a:solidFill>
              </a:rPr>
              <a:t>, не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вичерпними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Конституційні</a:t>
            </a:r>
            <a:r>
              <a:rPr lang="ru-RU" dirty="0">
                <a:solidFill>
                  <a:schemeClr val="bg1"/>
                </a:solidFill>
              </a:rPr>
              <a:t> права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свободи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гарантуються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скасовані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 err="1">
                <a:solidFill>
                  <a:schemeClr val="bg1"/>
                </a:solidFill>
              </a:rPr>
              <a:t>прийнятті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внесенні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чинних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законів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допускається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звуження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змісту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обсягу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існуючих</a:t>
            </a:r>
            <a:r>
              <a:rPr lang="ru-RU" dirty="0">
                <a:solidFill>
                  <a:schemeClr val="bg1"/>
                </a:solidFill>
              </a:rPr>
              <a:t> прав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свобод.</a:t>
            </a:r>
          </a:p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23.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вільний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особистості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цьому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порушуються</a:t>
            </a:r>
            <a:r>
              <a:rPr lang="ru-RU" dirty="0">
                <a:solidFill>
                  <a:schemeClr val="bg1"/>
                </a:solidFill>
              </a:rPr>
              <a:t> права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свободи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людей, та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обов'язки</a:t>
            </a:r>
            <a:r>
              <a:rPr lang="ru-RU" dirty="0">
                <a:solidFill>
                  <a:schemeClr val="bg1"/>
                </a:solidFill>
              </a:rPr>
              <a:t> перед </a:t>
            </a:r>
            <a:r>
              <a:rPr lang="ru-RU" dirty="0" err="1">
                <a:solidFill>
                  <a:schemeClr val="bg1"/>
                </a:solidFill>
              </a:rPr>
              <a:t>суспільством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якому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забезпечується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всебічний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особистості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24.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Громадяни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конституційні</a:t>
            </a:r>
            <a:r>
              <a:rPr lang="ru-RU" dirty="0">
                <a:solidFill>
                  <a:schemeClr val="bg1"/>
                </a:solidFill>
              </a:rPr>
              <a:t> права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свободи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рівними</a:t>
            </a:r>
            <a:r>
              <a:rPr lang="ru-RU" dirty="0">
                <a:solidFill>
                  <a:schemeClr val="bg1"/>
                </a:solidFill>
              </a:rPr>
              <a:t> перед законом.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43711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 smtClean="0">
                <a:solidFill>
                  <a:schemeClr val="bg1"/>
                </a:solidFill>
              </a:rPr>
              <a:t>Стаття</a:t>
            </a:r>
            <a:r>
              <a:rPr lang="ru-RU" b="1" dirty="0" smtClean="0">
                <a:solidFill>
                  <a:schemeClr val="bg1"/>
                </a:solidFill>
              </a:rPr>
              <a:t> 25.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Громадянин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позбавлений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громадянства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права </a:t>
            </a:r>
            <a:r>
              <a:rPr lang="ru-RU" dirty="0" err="1" smtClean="0">
                <a:solidFill>
                  <a:schemeClr val="bg1"/>
                </a:solidFill>
              </a:rPr>
              <a:t>змінити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громадянство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err="1" smtClean="0">
                <a:solidFill>
                  <a:schemeClr val="bg1"/>
                </a:solidFill>
              </a:rPr>
              <a:t>Громадянин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вигнаний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межі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виданий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гарантує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піклування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захист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громадянам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перебувають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межами.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94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 smtClean="0">
                <a:solidFill>
                  <a:schemeClr val="bg1"/>
                </a:solidFill>
              </a:rPr>
              <a:t>Стаття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26.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Іноземці</a:t>
            </a:r>
            <a:r>
              <a:rPr lang="ru-RU" dirty="0">
                <a:solidFill>
                  <a:schemeClr val="bg1"/>
                </a:solidFill>
              </a:rPr>
              <a:t> та особи без </a:t>
            </a:r>
            <a:r>
              <a:rPr lang="ru-RU" dirty="0" err="1">
                <a:solidFill>
                  <a:schemeClr val="bg1"/>
                </a:solidFill>
              </a:rPr>
              <a:t>громадянства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перебувають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законних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підставах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користуються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тими</a:t>
            </a:r>
            <a:r>
              <a:rPr lang="ru-RU" dirty="0">
                <a:solidFill>
                  <a:schemeClr val="bg1"/>
                </a:solidFill>
              </a:rPr>
              <a:t> самими правами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свободами,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несуть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обов'язки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громадяни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, - за </a:t>
            </a:r>
            <a:r>
              <a:rPr lang="ru-RU" dirty="0" err="1">
                <a:solidFill>
                  <a:schemeClr val="bg1"/>
                </a:solidFill>
              </a:rPr>
              <a:t>винятками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встановленими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Конституцією</a:t>
            </a:r>
            <a:r>
              <a:rPr lang="ru-RU" dirty="0">
                <a:solidFill>
                  <a:schemeClr val="bg1"/>
                </a:solidFill>
              </a:rPr>
              <a:t>, законами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міжнародними</a:t>
            </a:r>
            <a:r>
              <a:rPr lang="ru-RU" dirty="0">
                <a:solidFill>
                  <a:schemeClr val="bg1"/>
                </a:solidFill>
              </a:rPr>
              <a:t> договорами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Іноземцям</a:t>
            </a:r>
            <a:r>
              <a:rPr lang="ru-RU" dirty="0">
                <a:solidFill>
                  <a:schemeClr val="bg1"/>
                </a:solidFill>
              </a:rPr>
              <a:t> та особам без </a:t>
            </a:r>
            <a:r>
              <a:rPr lang="ru-RU" dirty="0" err="1">
                <a:solidFill>
                  <a:schemeClr val="bg1"/>
                </a:solidFill>
              </a:rPr>
              <a:t>громадянства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надано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притулок</a:t>
            </a:r>
            <a:r>
              <a:rPr lang="ru-RU" dirty="0">
                <a:solidFill>
                  <a:schemeClr val="bg1"/>
                </a:solidFill>
              </a:rPr>
              <a:t> у порядку, </a:t>
            </a:r>
            <a:r>
              <a:rPr lang="ru-RU" dirty="0" err="1">
                <a:solidFill>
                  <a:schemeClr val="bg1"/>
                </a:solidFill>
              </a:rPr>
              <a:t>встановленому</a:t>
            </a:r>
            <a:r>
              <a:rPr lang="ru-RU" dirty="0">
                <a:solidFill>
                  <a:schemeClr val="bg1"/>
                </a:solidFill>
              </a:rPr>
              <a:t> законом.</a:t>
            </a:r>
          </a:p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27.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невід'ємне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Ніхто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свавільно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позбавлений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Обов'язок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держави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захищати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</a:t>
            </a:r>
            <a:r>
              <a:rPr lang="ru-RU" dirty="0" err="1">
                <a:solidFill>
                  <a:schemeClr val="bg1"/>
                </a:solidFill>
              </a:rPr>
              <a:t>захищати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здоров'я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здоров'я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людей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протиправних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посягань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28.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повагу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гідності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Ніхто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підданий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катуванню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жорстокому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нелюдському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такому,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принижує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гідність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поводженню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покаранню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Жодна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 без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згоди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піддана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медичним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науковим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дослідам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86916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29.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свободу та </a:t>
            </a:r>
            <a:r>
              <a:rPr lang="ru-RU" dirty="0" err="1">
                <a:solidFill>
                  <a:schemeClr val="bg1"/>
                </a:solidFill>
              </a:rPr>
              <a:t>особисту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недоторканність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15719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30.</a:t>
            </a:r>
            <a:r>
              <a:rPr lang="ru-RU" dirty="0">
                <a:solidFill>
                  <a:schemeClr val="bg1"/>
                </a:solidFill>
              </a:rPr>
              <a:t> Кожному </a:t>
            </a:r>
            <a:r>
              <a:rPr lang="ru-RU" dirty="0" err="1">
                <a:solidFill>
                  <a:schemeClr val="bg1"/>
                </a:solidFill>
              </a:rPr>
              <a:t>гарантується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недоторканність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житла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452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32.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Ніхто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зазнавати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втручання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особисте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сімейне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крім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передбачених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Конституцією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34.</a:t>
            </a:r>
            <a:r>
              <a:rPr lang="ru-RU" dirty="0">
                <a:solidFill>
                  <a:schemeClr val="bg1"/>
                </a:solidFill>
              </a:rPr>
              <a:t> Кожному </a:t>
            </a:r>
            <a:r>
              <a:rPr lang="ru-RU" dirty="0" err="1">
                <a:solidFill>
                  <a:schemeClr val="bg1"/>
                </a:solidFill>
              </a:rPr>
              <a:t>гарантується</a:t>
            </a:r>
            <a:r>
              <a:rPr lang="ru-RU" dirty="0">
                <a:solidFill>
                  <a:schemeClr val="bg1"/>
                </a:solidFill>
              </a:rPr>
              <a:t> право на свободу думки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слова, на </a:t>
            </a:r>
            <a:r>
              <a:rPr lang="ru-RU" dirty="0" err="1">
                <a:solidFill>
                  <a:schemeClr val="bg1"/>
                </a:solidFill>
              </a:rPr>
              <a:t>вільне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вираження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поглядів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переконань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35.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свободу </a:t>
            </a:r>
            <a:r>
              <a:rPr lang="ru-RU" dirty="0" err="1">
                <a:solidFill>
                  <a:schemeClr val="bg1"/>
                </a:solidFill>
              </a:rPr>
              <a:t>світогляду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віросповідання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36.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Громадяни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право на свободу </a:t>
            </a:r>
            <a:r>
              <a:rPr lang="ru-RU" dirty="0" err="1">
                <a:solidFill>
                  <a:schemeClr val="bg1"/>
                </a:solidFill>
              </a:rPr>
              <a:t>об'єднання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політичні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партії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громадські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організації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здійснення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захисту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прав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свобод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38.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Громадяни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право </a:t>
            </a:r>
            <a:r>
              <a:rPr lang="ru-RU" dirty="0" err="1">
                <a:solidFill>
                  <a:schemeClr val="bg1"/>
                </a:solidFill>
              </a:rPr>
              <a:t>брати</a:t>
            </a:r>
            <a:r>
              <a:rPr lang="ru-RU" dirty="0">
                <a:solidFill>
                  <a:schemeClr val="bg1"/>
                </a:solidFill>
              </a:rPr>
              <a:t> участь в </a:t>
            </a:r>
            <a:r>
              <a:rPr lang="ru-RU" dirty="0" err="1">
                <a:solidFill>
                  <a:schemeClr val="bg1"/>
                </a:solidFill>
              </a:rPr>
              <a:t>управлінні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державними</a:t>
            </a:r>
            <a:r>
              <a:rPr lang="ru-RU" dirty="0">
                <a:solidFill>
                  <a:schemeClr val="bg1"/>
                </a:solidFill>
              </a:rPr>
              <a:t> справами, у </a:t>
            </a:r>
            <a:r>
              <a:rPr lang="ru-RU" dirty="0" err="1">
                <a:solidFill>
                  <a:schemeClr val="bg1"/>
                </a:solidFill>
              </a:rPr>
              <a:t>всеукраїнському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місцевих</a:t>
            </a:r>
            <a:r>
              <a:rPr lang="ru-RU" dirty="0">
                <a:solidFill>
                  <a:schemeClr val="bg1"/>
                </a:solidFill>
              </a:rPr>
              <a:t> референдумах, </a:t>
            </a:r>
            <a:r>
              <a:rPr lang="ru-RU" dirty="0" err="1">
                <a:solidFill>
                  <a:schemeClr val="bg1"/>
                </a:solidFill>
              </a:rPr>
              <a:t>вільно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обирати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обраними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органів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державної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влади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органів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самоврядування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8498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39.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Громадяни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право </a:t>
            </a:r>
            <a:r>
              <a:rPr lang="ru-RU" dirty="0" err="1">
                <a:solidFill>
                  <a:schemeClr val="bg1"/>
                </a:solidFill>
              </a:rPr>
              <a:t>збиратися</a:t>
            </a:r>
            <a:r>
              <a:rPr lang="ru-RU" dirty="0">
                <a:solidFill>
                  <a:schemeClr val="bg1"/>
                </a:solidFill>
              </a:rPr>
              <a:t> мирно, без </a:t>
            </a:r>
            <a:r>
              <a:rPr lang="ru-RU" dirty="0" err="1">
                <a:solidFill>
                  <a:schemeClr val="bg1"/>
                </a:solidFill>
              </a:rPr>
              <a:t>зброї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проводити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збори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мітинги</a:t>
            </a:r>
            <a:r>
              <a:rPr lang="ru-RU" dirty="0">
                <a:solidFill>
                  <a:schemeClr val="bg1"/>
                </a:solidFill>
              </a:rPr>
              <a:t>, походи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демонстрації</a:t>
            </a:r>
            <a:r>
              <a:rPr lang="ru-RU" dirty="0">
                <a:solidFill>
                  <a:schemeClr val="bg1"/>
                </a:solidFill>
              </a:rPr>
              <a:t>, про </a:t>
            </a:r>
            <a:r>
              <a:rPr lang="ru-RU" dirty="0" err="1">
                <a:solidFill>
                  <a:schemeClr val="bg1"/>
                </a:solidFill>
              </a:rPr>
              <a:t>проведення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завчасно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сповіщаються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виконавчої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самоврядування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14908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41.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</a:t>
            </a:r>
            <a:r>
              <a:rPr lang="ru-RU" dirty="0" err="1">
                <a:solidFill>
                  <a:schemeClr val="bg1"/>
                </a:solidFill>
              </a:rPr>
              <a:t>володіти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користуватися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розпоряджатися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власністю</a:t>
            </a:r>
            <a:r>
              <a:rPr lang="ru-RU" dirty="0">
                <a:solidFill>
                  <a:schemeClr val="bg1"/>
                </a:solidFill>
              </a:rPr>
              <a:t>, результатами </a:t>
            </a:r>
            <a:r>
              <a:rPr lang="ru-RU" dirty="0" err="1">
                <a:solidFill>
                  <a:schemeClr val="bg1"/>
                </a:solidFill>
              </a:rPr>
              <a:t>своєї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інтелектуальної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творчої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Право </a:t>
            </a:r>
            <a:r>
              <a:rPr lang="ru-RU" dirty="0" err="1">
                <a:solidFill>
                  <a:schemeClr val="bg1"/>
                </a:solidFill>
              </a:rPr>
              <a:t>приватної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набувається</a:t>
            </a:r>
            <a:r>
              <a:rPr lang="ru-RU" dirty="0">
                <a:solidFill>
                  <a:schemeClr val="bg1"/>
                </a:solidFill>
              </a:rPr>
              <a:t> в порядку, </a:t>
            </a:r>
            <a:r>
              <a:rPr lang="ru-RU" dirty="0" err="1">
                <a:solidFill>
                  <a:schemeClr val="bg1"/>
                </a:solidFill>
              </a:rPr>
              <a:t>визначеному</a:t>
            </a:r>
            <a:r>
              <a:rPr lang="ru-RU" dirty="0">
                <a:solidFill>
                  <a:schemeClr val="bg1"/>
                </a:solidFill>
              </a:rPr>
              <a:t> законом.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01317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42.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підприємницьку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діяльність</a:t>
            </a:r>
            <a:r>
              <a:rPr lang="ru-RU" dirty="0">
                <a:solidFill>
                  <a:schemeClr val="bg1"/>
                </a:solidFill>
              </a:rPr>
              <a:t>, яка не заборонена законом.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5892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43.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працю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включає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заробляти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собі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працею</a:t>
            </a:r>
            <a:r>
              <a:rPr lang="ru-RU" dirty="0">
                <a:solidFill>
                  <a:schemeClr val="bg1"/>
                </a:solidFill>
              </a:rPr>
              <a:t>, яку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обирає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на яку </a:t>
            </a:r>
            <a:r>
              <a:rPr lang="ru-RU" dirty="0" err="1">
                <a:solidFill>
                  <a:schemeClr val="bg1"/>
                </a:solidFill>
              </a:rPr>
              <a:t>вільно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погоджується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44. </a:t>
            </a:r>
            <a:r>
              <a:rPr lang="ru-RU" dirty="0" err="1">
                <a:solidFill>
                  <a:schemeClr val="bg1"/>
                </a:solidFill>
              </a:rPr>
              <a:t>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хто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працює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страйк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захисту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економічних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соціальних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інтересів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45.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хто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працює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відпочинок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46.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Громадяни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соціальний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захист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включає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забезпечення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разі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повної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часткової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тимчасової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втрати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працездатності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втрати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годувальника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безробіття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незалежних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них </a:t>
            </a:r>
            <a:r>
              <a:rPr lang="ru-RU" dirty="0" err="1">
                <a:solidFill>
                  <a:schemeClr val="bg1"/>
                </a:solidFill>
              </a:rPr>
              <a:t>обставин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старості</a:t>
            </a:r>
            <a:r>
              <a:rPr lang="ru-RU" dirty="0">
                <a:solidFill>
                  <a:schemeClr val="bg1"/>
                </a:solidFill>
              </a:rPr>
              <a:t> та в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випадках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передбачених</a:t>
            </a:r>
            <a:r>
              <a:rPr lang="ru-RU" dirty="0">
                <a:solidFill>
                  <a:schemeClr val="bg1"/>
                </a:solidFill>
              </a:rPr>
              <a:t> законом.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2088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47.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житло</a:t>
            </a:r>
            <a:r>
              <a:rPr lang="ru-RU" dirty="0">
                <a:solidFill>
                  <a:schemeClr val="bg1"/>
                </a:solidFill>
              </a:rPr>
              <a:t>. Держава </a:t>
            </a:r>
            <a:r>
              <a:rPr lang="ru-RU" dirty="0" err="1">
                <a:solidFill>
                  <a:schemeClr val="bg1"/>
                </a:solidFill>
              </a:rPr>
              <a:t>створює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умови</a:t>
            </a:r>
            <a:r>
              <a:rPr lang="ru-RU" dirty="0">
                <a:solidFill>
                  <a:schemeClr val="bg1"/>
                </a:solidFill>
              </a:rPr>
              <a:t>, за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кожний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громадянин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матиме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змогу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побудувати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житло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придбати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власність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взяти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оренду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1297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48.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достатній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життєвий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рівень</a:t>
            </a:r>
            <a:r>
              <a:rPr lang="ru-RU" dirty="0">
                <a:solidFill>
                  <a:schemeClr val="bg1"/>
                </a:solidFill>
              </a:rPr>
              <a:t> для себе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сім'ї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включає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достатнє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харчування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одяг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житло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49.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охорону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здоров'я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медичну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допомогу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медичне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страхування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36510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50.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безпечне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здоров'я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довкілля</a:t>
            </a:r>
            <a:r>
              <a:rPr lang="ru-RU" dirty="0">
                <a:solidFill>
                  <a:schemeClr val="bg1"/>
                </a:solidFill>
              </a:rPr>
              <a:t> та на </a:t>
            </a:r>
            <a:r>
              <a:rPr lang="ru-RU" dirty="0" err="1">
                <a:solidFill>
                  <a:schemeClr val="bg1"/>
                </a:solidFill>
              </a:rPr>
              <a:t>відшкодування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порушенням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права </a:t>
            </a:r>
            <a:r>
              <a:rPr lang="ru-RU" dirty="0" err="1">
                <a:solidFill>
                  <a:schemeClr val="bg1"/>
                </a:solidFill>
              </a:rPr>
              <a:t>шкоди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013176"/>
            <a:ext cx="414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53.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освіту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44522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55.</a:t>
            </a:r>
            <a:r>
              <a:rPr lang="ru-RU" dirty="0">
                <a:solidFill>
                  <a:schemeClr val="bg1"/>
                </a:solidFill>
              </a:rPr>
              <a:t> Права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свободи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громадянина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захищаються</a:t>
            </a:r>
            <a:r>
              <a:rPr lang="ru-RU" dirty="0">
                <a:solidFill>
                  <a:schemeClr val="bg1"/>
                </a:solidFill>
              </a:rPr>
              <a:t> судом.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8052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57.</a:t>
            </a:r>
            <a:r>
              <a:rPr lang="ru-RU" dirty="0">
                <a:solidFill>
                  <a:schemeClr val="bg1"/>
                </a:solidFill>
              </a:rPr>
              <a:t> Кожному </a:t>
            </a:r>
            <a:r>
              <a:rPr lang="ru-RU" dirty="0" err="1">
                <a:solidFill>
                  <a:schemeClr val="bg1"/>
                </a:solidFill>
              </a:rPr>
              <a:t>гарантується</a:t>
            </a:r>
            <a:r>
              <a:rPr lang="ru-RU" dirty="0">
                <a:solidFill>
                  <a:schemeClr val="bg1"/>
                </a:solidFill>
              </a:rPr>
              <a:t> право знати </a:t>
            </a:r>
            <a:r>
              <a:rPr lang="ru-RU" dirty="0" err="1">
                <a:solidFill>
                  <a:schemeClr val="bg1"/>
                </a:solidFill>
              </a:rPr>
              <a:t>свої</a:t>
            </a:r>
            <a:r>
              <a:rPr lang="ru-RU" dirty="0">
                <a:solidFill>
                  <a:schemeClr val="bg1"/>
                </a:solidFill>
              </a:rPr>
              <a:t> права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обов'язки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Права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громадянина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мають</a:t>
            </a:r>
            <a:r>
              <a:rPr lang="ru-RU" b="1" dirty="0">
                <a:solidFill>
                  <a:schemeClr val="bg1"/>
                </a:solidFill>
              </a:rPr>
              <a:t> бути </a:t>
            </a:r>
            <a:r>
              <a:rPr lang="ru-RU" b="1" dirty="0" err="1">
                <a:solidFill>
                  <a:schemeClr val="bg1"/>
                </a:solidFill>
              </a:rPr>
              <a:t>загальними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рівними</a:t>
            </a:r>
            <a:r>
              <a:rPr lang="ru-RU" b="1" dirty="0">
                <a:solidFill>
                  <a:schemeClr val="bg1"/>
                </a:solidFill>
              </a:rPr>
              <a:t> для кожного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Права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свободи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громадянина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необхідними</a:t>
            </a:r>
            <a:r>
              <a:rPr lang="ru-RU" b="1" dirty="0">
                <a:solidFill>
                  <a:schemeClr val="bg1"/>
                </a:solidFill>
              </a:rPr>
              <a:t> для </a:t>
            </a:r>
            <a:r>
              <a:rPr lang="ru-RU" b="1" dirty="0" err="1">
                <a:solidFill>
                  <a:schemeClr val="bg1"/>
                </a:solidFill>
              </a:rPr>
              <a:t>її</a:t>
            </a:r>
            <a:r>
              <a:rPr lang="ru-RU" b="1" dirty="0">
                <a:solidFill>
                  <a:schemeClr val="bg1"/>
                </a:solidFill>
              </a:rPr>
              <a:t> нормального </a:t>
            </a:r>
            <a:r>
              <a:rPr lang="ru-RU" b="1" dirty="0" err="1">
                <a:solidFill>
                  <a:schemeClr val="bg1"/>
                </a:solidFill>
              </a:rPr>
              <a:t>існування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розвитку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Права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свободи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громадянина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повинні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визнаватися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гарантуватися</a:t>
            </a:r>
            <a:r>
              <a:rPr lang="ru-RU" b="1" dirty="0">
                <a:solidFill>
                  <a:schemeClr val="bg1"/>
                </a:solidFill>
              </a:rPr>
              <a:t> державою в </a:t>
            </a:r>
            <a:r>
              <a:rPr lang="ru-RU" b="1" dirty="0" err="1">
                <a:solidFill>
                  <a:schemeClr val="bg1"/>
                </a:solidFill>
              </a:rPr>
              <a:t>обсязі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загальновизнаних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міжнародних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стандартів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Права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свободи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громадянина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невід'ємними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Права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свободи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громадянина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визнаються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певному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розумінні</a:t>
            </a:r>
            <a:r>
              <a:rPr lang="ru-RU" b="1" dirty="0">
                <a:solidFill>
                  <a:schemeClr val="bg1"/>
                </a:solidFill>
              </a:rPr>
              <a:t> як </a:t>
            </a:r>
            <a:r>
              <a:rPr lang="ru-RU" b="1" dirty="0" err="1">
                <a:solidFill>
                  <a:schemeClr val="bg1"/>
                </a:solidFill>
              </a:rPr>
              <a:t>природні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Права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 —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правові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можливості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5058" name="Picture 2" descr="http://im3-tub-ua.yandex.net/i?id=159998362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24744"/>
            <a:ext cx="2000250" cy="1428750"/>
          </a:xfrm>
          <a:prstGeom prst="rect">
            <a:avLst/>
          </a:prstGeom>
          <a:noFill/>
        </p:spPr>
      </p:pic>
      <p:pic>
        <p:nvPicPr>
          <p:cNvPr id="45060" name="Picture 4" descr="http://im3-tub-ua.yandex.net/i?id=15472358-4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25144"/>
            <a:ext cx="1872208" cy="1872208"/>
          </a:xfrm>
          <a:prstGeom prst="rect">
            <a:avLst/>
          </a:prstGeom>
          <a:noFill/>
        </p:spPr>
      </p:pic>
      <p:pic>
        <p:nvPicPr>
          <p:cNvPr id="45062" name="Picture 6" descr="http://im5-tub-ua.yandex.net/i?id=3342291-2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573016"/>
            <a:ext cx="962025" cy="1428750"/>
          </a:xfrm>
          <a:prstGeom prst="rect">
            <a:avLst/>
          </a:prstGeom>
          <a:noFill/>
        </p:spPr>
      </p:pic>
      <p:pic>
        <p:nvPicPr>
          <p:cNvPr id="45064" name="Picture 8" descr="http://im6-tub-ua.yandex.net/i?id=195751926-2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708920"/>
            <a:ext cx="14954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800" dirty="0" smtClean="0">
                <a:solidFill>
                  <a:schemeClr val="bg1"/>
                </a:solidFill>
              </a:rPr>
              <a:t>Обов’язок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Обо́в'язок</a:t>
            </a:r>
            <a:r>
              <a:rPr lang="vi-VN" dirty="0">
                <a:solidFill>
                  <a:schemeClr val="bg1"/>
                </a:solidFill>
              </a:rPr>
              <a:t> — це сукупність моральних зобов'язань людини перед іншими. Він виступає як нормативна категорія, що регламентує соціальні обов'язки, котрі повинен виконувати індивід у силу суспільної необхідності.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Обов'язок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вища</a:t>
            </a:r>
            <a:r>
              <a:rPr lang="ru-RU" dirty="0">
                <a:solidFill>
                  <a:schemeClr val="bg1"/>
                </a:solidFill>
              </a:rPr>
              <a:t> моральна </a:t>
            </a:r>
            <a:r>
              <a:rPr lang="ru-RU" dirty="0" err="1">
                <a:solidFill>
                  <a:schemeClr val="bg1"/>
                </a:solidFill>
              </a:rPr>
              <a:t>зобов'язаність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стала </a:t>
            </a:r>
            <a:r>
              <a:rPr lang="ru-RU" dirty="0" err="1">
                <a:solidFill>
                  <a:schemeClr val="bg1"/>
                </a:solidFill>
              </a:rPr>
              <a:t>внутрішньою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стимулом </a:t>
            </a:r>
            <a:r>
              <a:rPr lang="ru-RU" dirty="0" err="1">
                <a:solidFill>
                  <a:schemeClr val="bg1"/>
                </a:solidFill>
              </a:rPr>
              <a:t>вільної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поведінки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особистості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органічна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необхідність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узгоджує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суспільні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інтереси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5298" name="Picture 2" descr="http://im6-tub-ua.yandex.net/i?id=81705962-4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696354" cy="2652886"/>
          </a:xfrm>
          <a:prstGeom prst="rect">
            <a:avLst/>
          </a:prstGeom>
          <a:noFill/>
        </p:spPr>
      </p:pic>
      <p:pic>
        <p:nvPicPr>
          <p:cNvPr id="55300" name="Picture 4" descr="http://im4-tub-ua.yandex.net/i?id=148103132-4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428789" cy="2508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65.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Захист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Вітчизни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незалежності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територіальної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цілісності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шанування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державних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символів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обов'язком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громадян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Громадяни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відбувають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військову</a:t>
            </a:r>
            <a:r>
              <a:rPr lang="ru-RU" dirty="0">
                <a:solidFill>
                  <a:schemeClr val="bg1"/>
                </a:solidFill>
              </a:rPr>
              <a:t> службу </a:t>
            </a:r>
            <a:r>
              <a:rPr lang="ru-RU" dirty="0" err="1">
                <a:solidFill>
                  <a:schemeClr val="bg1"/>
                </a:solidFill>
              </a:rPr>
              <a:t>відповідно</a:t>
            </a:r>
            <a:r>
              <a:rPr lang="ru-RU" dirty="0">
                <a:solidFill>
                  <a:schemeClr val="bg1"/>
                </a:solidFill>
              </a:rPr>
              <a:t> до закону.</a:t>
            </a:r>
          </a:p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66.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зобов'язаний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заподіювати</a:t>
            </a:r>
            <a:r>
              <a:rPr lang="ru-RU" dirty="0">
                <a:solidFill>
                  <a:schemeClr val="bg1"/>
                </a:solidFill>
              </a:rPr>
              <a:t> шкоду </a:t>
            </a:r>
            <a:r>
              <a:rPr lang="ru-RU" dirty="0" err="1">
                <a:solidFill>
                  <a:schemeClr val="bg1"/>
                </a:solidFill>
              </a:rPr>
              <a:t>природі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культурній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спадщині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відшкодовувати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завдані</a:t>
            </a:r>
            <a:r>
              <a:rPr lang="ru-RU" dirty="0">
                <a:solidFill>
                  <a:schemeClr val="bg1"/>
                </a:solidFill>
              </a:rPr>
              <a:t> ним </a:t>
            </a:r>
            <a:r>
              <a:rPr lang="ru-RU" dirty="0" err="1">
                <a:solidFill>
                  <a:schemeClr val="bg1"/>
                </a:solidFill>
              </a:rPr>
              <a:t>збитки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67.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зобов'язаний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сплачувати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податки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збори</a:t>
            </a:r>
            <a:r>
              <a:rPr lang="ru-RU" dirty="0">
                <a:solidFill>
                  <a:schemeClr val="bg1"/>
                </a:solidFill>
              </a:rPr>
              <a:t> в порядку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розмірах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встановлених</a:t>
            </a:r>
            <a:r>
              <a:rPr lang="ru-RU" dirty="0">
                <a:solidFill>
                  <a:schemeClr val="bg1"/>
                </a:solidFill>
              </a:rPr>
              <a:t> законом.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Усі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громадяни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щорічно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подають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податкових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інспекцій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місцем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проживання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декларації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свій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майновий</a:t>
            </a:r>
            <a:r>
              <a:rPr lang="ru-RU" dirty="0">
                <a:solidFill>
                  <a:schemeClr val="bg1"/>
                </a:solidFill>
              </a:rPr>
              <a:t> стан та доходи за </a:t>
            </a:r>
            <a:r>
              <a:rPr lang="ru-RU" dirty="0" err="1">
                <a:solidFill>
                  <a:schemeClr val="bg1"/>
                </a:solidFill>
              </a:rPr>
              <a:t>минулий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 у порядку, </a:t>
            </a:r>
            <a:r>
              <a:rPr lang="ru-RU" dirty="0" err="1">
                <a:solidFill>
                  <a:schemeClr val="bg1"/>
                </a:solidFill>
              </a:rPr>
              <a:t>встановленому</a:t>
            </a:r>
            <a:r>
              <a:rPr lang="ru-RU" dirty="0">
                <a:solidFill>
                  <a:schemeClr val="bg1"/>
                </a:solidFill>
              </a:rPr>
              <a:t> законом.</a:t>
            </a:r>
          </a:p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Стаття</a:t>
            </a:r>
            <a:r>
              <a:rPr lang="ru-RU" b="1" dirty="0">
                <a:solidFill>
                  <a:schemeClr val="bg1"/>
                </a:solidFill>
              </a:rPr>
              <a:t> 68.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зобов'язаний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неухильно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додержуватися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Конституції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законів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, не </a:t>
            </a:r>
            <a:r>
              <a:rPr lang="ru-RU" dirty="0" err="1">
                <a:solidFill>
                  <a:schemeClr val="bg1"/>
                </a:solidFill>
              </a:rPr>
              <a:t>посягати</a:t>
            </a:r>
            <a:r>
              <a:rPr lang="ru-RU" dirty="0">
                <a:solidFill>
                  <a:schemeClr val="bg1"/>
                </a:solidFill>
              </a:rPr>
              <a:t> на права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свободи</a:t>
            </a:r>
            <a:r>
              <a:rPr lang="ru-RU" dirty="0">
                <a:solidFill>
                  <a:schemeClr val="bg1"/>
                </a:solidFill>
              </a:rPr>
              <a:t>, честь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гідність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людей.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Незнання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законів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звільняє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юридичної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відповідальності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54868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Обов’язки Людини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4" name="Picture 16" descr="http://dnz-10-k.ucoz.ru/prava_dutunu/19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2856"/>
            <a:ext cx="1944216" cy="2747825"/>
          </a:xfrm>
          <a:prstGeom prst="rect">
            <a:avLst/>
          </a:prstGeom>
          <a:noFill/>
        </p:spPr>
      </p:pic>
      <p:pic>
        <p:nvPicPr>
          <p:cNvPr id="53252" name="Picture 4" descr="http://www.bilatserkva-dnz7.edukit.kiev.ua/files2/images/pro_prava_ditini/7%20%D0%BD%D0%B0%20%D0%B2%D1%96%D0%BB%D1%8C%D0%BD%D0%B5%20%D1%81%D0%BF%D1%96%D0%BB%D0%BA%D1%83%D0%B2%D0%B0%D0%BD%D0%BD%D1%8F.jpg?size=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32856"/>
            <a:ext cx="1885115" cy="26642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27784" y="69269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Права Дітей</a:t>
            </a:r>
            <a:endParaRPr lang="ru-RU" sz="4800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3933056"/>
            <a:ext cx="8748464" cy="2736304"/>
            <a:chOff x="395536" y="3933056"/>
            <a:chExt cx="8748464" cy="2736304"/>
          </a:xfrm>
        </p:grpSpPr>
        <p:pic>
          <p:nvPicPr>
            <p:cNvPr id="53254" name="Picture 6" descr="http://www.bilatserkva-dnz7.edukit.kiev.ua/files2/images/pro_prava_ditini/6%20%D0%BD%D0%B0%20%D0%BC%D0%B5%D0%B4%D0%B8%D1%87%D0%BD%D1%83%20%D0%B4%D0%BE%D0%BF%D0%BE%D0%BC%D0%BE%D0%B3%D1%83.jpg?size=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005064"/>
              <a:ext cx="1885115" cy="2664296"/>
            </a:xfrm>
            <a:prstGeom prst="rect">
              <a:avLst/>
            </a:prstGeom>
            <a:noFill/>
          </p:spPr>
        </p:pic>
        <p:pic>
          <p:nvPicPr>
            <p:cNvPr id="53256" name="Picture 8" descr="http://www.bilatserkva-dnz7.edukit.kiev.ua/files2/images/pro_prava_ditini/3%20%D0%BF%D0%BE%D0%B2%D0%BD%D0%BE%D1%86%D1%96%D0%BD%D0%BD%D0%B5%20%D1%85%D0%B0%D1%80%D1%87%D1%83%D0%B2%D0%B0%D0%BD%D0%BD%D1%8F%20.jpg?size=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07904" y="4005064"/>
              <a:ext cx="1885115" cy="2664296"/>
            </a:xfrm>
            <a:prstGeom prst="rect">
              <a:avLst/>
            </a:prstGeom>
            <a:noFill/>
          </p:spPr>
        </p:pic>
        <p:pic>
          <p:nvPicPr>
            <p:cNvPr id="53266" name="Picture 18" descr="http://dnz-10-k.ucoz.ru/prava_dutunu/13-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07935" y="3933056"/>
              <a:ext cx="1936065" cy="2736304"/>
            </a:xfrm>
            <a:prstGeom prst="rect">
              <a:avLst/>
            </a:prstGeom>
            <a:noFill/>
          </p:spPr>
        </p:pic>
      </p:grpSp>
      <p:pic>
        <p:nvPicPr>
          <p:cNvPr id="53258" name="Picture 10" descr="http://www.bilatserkva-dnz7.edukit.kiev.ua/files2/images/pro_prava_ditini/1%D0%BB%D1%8E%D0%B1%D0%BE%D0%B2%20%D1%96%20%D0%BF%D1%96%D0%BA%D0%BB%D1%83%D0%B2%D0%B0%D0%BD%D0%BD%D1%8F.jpg?size=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32656"/>
            <a:ext cx="1885116" cy="2664296"/>
          </a:xfrm>
          <a:prstGeom prst="rect">
            <a:avLst/>
          </a:prstGeom>
          <a:noFill/>
        </p:spPr>
      </p:pic>
      <p:pic>
        <p:nvPicPr>
          <p:cNvPr id="53250" name="Picture 2" descr="http://dnz-10-k.ucoz.ru/prava_dutunu/6-8_na_informacij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32656"/>
            <a:ext cx="1872208" cy="2646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Термін</a:t>
            </a:r>
            <a:r>
              <a:rPr lang="ru-RU" sz="2400" dirty="0"/>
              <a:t> </a:t>
            </a:r>
            <a:r>
              <a:rPr lang="ru-RU" sz="2400" b="1" dirty="0" err="1"/>
              <a:t>Пра́во</a:t>
            </a:r>
            <a:r>
              <a:rPr lang="ru-RU" sz="2400" dirty="0"/>
              <a:t> </a:t>
            </a:r>
            <a:r>
              <a:rPr lang="ru-RU" sz="2400" dirty="0" err="1"/>
              <a:t>вживається</a:t>
            </a:r>
            <a:r>
              <a:rPr lang="ru-RU" sz="2400" dirty="0"/>
              <a:t> як у </a:t>
            </a:r>
            <a:r>
              <a:rPr lang="ru-RU" sz="2400" dirty="0" err="1"/>
              <a:t>юридичних</a:t>
            </a:r>
            <a:r>
              <a:rPr lang="ru-RU" sz="2400" dirty="0"/>
              <a:t>, так </a:t>
            </a:r>
            <a:r>
              <a:rPr lang="ru-RU" sz="2400" dirty="0" err="1"/>
              <a:t>і</a:t>
            </a:r>
            <a:r>
              <a:rPr lang="ru-RU" sz="2400" dirty="0"/>
              <a:t> в </a:t>
            </a:r>
            <a:r>
              <a:rPr lang="ru-RU" sz="2400" dirty="0" err="1"/>
              <a:t>неюридичних</a:t>
            </a:r>
            <a:r>
              <a:rPr lang="ru-RU" sz="2400" dirty="0"/>
              <a:t> </a:t>
            </a:r>
            <a:r>
              <a:rPr lang="ru-RU" sz="2400" dirty="0" err="1"/>
              <a:t>значеннях</a:t>
            </a:r>
            <a:r>
              <a:rPr lang="ru-RU" sz="2400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1. 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Законодавство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здійснювана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державою форма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законодавства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залежна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соціального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устрою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країни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Система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встановлених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санкціонованих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державою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загальнообов'язкових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правил (норм)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поведінки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виражають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волю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панівного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класу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більшості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народу.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Виборювані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народом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справедливі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закони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соціальний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лад.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Інтереси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певної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особи,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суспільної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групи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т.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спираються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закон,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релігійні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постулати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давні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звичаї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тощо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обумовлені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постановою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установи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тощо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захист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інтересів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можливостей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особи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щодо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участі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чому-небудь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одержання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чогось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Обумовлена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певними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обставинами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підстава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здатність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можливість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робити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чинити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що-небудь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користуватися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чим-небудь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//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Мати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своїй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владі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//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Перевага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привілей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надані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кому-,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чому-небудь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//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Офіційний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дозвіл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допуск до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виконання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якихось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обов'язків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зайняття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певної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посади,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вступу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вищого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навчального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закладу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т.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308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Ст. 1. До 18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 Я – </a:t>
            </a:r>
            <a:r>
              <a:rPr lang="ru-RU" dirty="0" err="1">
                <a:solidFill>
                  <a:schemeClr val="bg1"/>
                </a:solidFill>
              </a:rPr>
              <a:t>дитина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Ст. 2. Я маю право </a:t>
            </a:r>
            <a:r>
              <a:rPr lang="ru-RU" dirty="0" err="1">
                <a:solidFill>
                  <a:schemeClr val="bg1"/>
                </a:solidFill>
              </a:rPr>
              <a:t>незалежно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того,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кольору</a:t>
            </a:r>
            <a:r>
              <a:rPr lang="ru-RU" dirty="0">
                <a:solidFill>
                  <a:schemeClr val="bg1"/>
                </a:solidFill>
              </a:rPr>
              <a:t> моя </a:t>
            </a:r>
            <a:r>
              <a:rPr lang="ru-RU" dirty="0" err="1">
                <a:solidFill>
                  <a:schemeClr val="bg1"/>
                </a:solidFill>
              </a:rPr>
              <a:t>шкіра</a:t>
            </a:r>
            <a:r>
              <a:rPr lang="ru-RU" dirty="0">
                <a:solidFill>
                  <a:schemeClr val="bg1"/>
                </a:solidFill>
              </a:rPr>
              <a:t>, хлопчик я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дівчинка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скільки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розмовляю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Бога </a:t>
            </a:r>
            <a:r>
              <a:rPr lang="ru-RU" dirty="0" err="1">
                <a:solidFill>
                  <a:schemeClr val="bg1"/>
                </a:solidFill>
              </a:rPr>
              <a:t>вірю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багатий</a:t>
            </a:r>
            <a:r>
              <a:rPr lang="ru-RU" dirty="0">
                <a:solidFill>
                  <a:schemeClr val="bg1"/>
                </a:solidFill>
              </a:rPr>
              <a:t> я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бідний</a:t>
            </a:r>
            <a:r>
              <a:rPr lang="ru-RU" dirty="0">
                <a:solidFill>
                  <a:schemeClr val="bg1"/>
                </a:solidFill>
              </a:rPr>
              <a:t>, здоровий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хворий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у мене батьки та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іншого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Ніхто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права </a:t>
            </a:r>
            <a:r>
              <a:rPr lang="ru-RU" dirty="0" err="1">
                <a:solidFill>
                  <a:schemeClr val="bg1"/>
                </a:solidFill>
              </a:rPr>
              <a:t>позбавити</a:t>
            </a:r>
            <a:r>
              <a:rPr lang="ru-RU" dirty="0">
                <a:solidFill>
                  <a:schemeClr val="bg1"/>
                </a:solidFill>
              </a:rPr>
              <a:t> мене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прав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покарати</a:t>
            </a:r>
            <a:r>
              <a:rPr lang="ru-RU" dirty="0">
                <a:solidFill>
                  <a:schemeClr val="bg1"/>
                </a:solidFill>
              </a:rPr>
              <a:t> мене за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думаю, </a:t>
            </a:r>
            <a:r>
              <a:rPr lang="ru-RU" dirty="0" err="1">
                <a:solidFill>
                  <a:schemeClr val="bg1"/>
                </a:solidFill>
              </a:rPr>
              <a:t>роблю</a:t>
            </a:r>
            <a:r>
              <a:rPr lang="ru-RU" dirty="0">
                <a:solidFill>
                  <a:schemeClr val="bg1"/>
                </a:solidFill>
              </a:rPr>
              <a:t> я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мої</a:t>
            </a:r>
            <a:r>
              <a:rPr lang="ru-RU" dirty="0">
                <a:solidFill>
                  <a:schemeClr val="bg1"/>
                </a:solidFill>
              </a:rPr>
              <a:t> батьки.</a:t>
            </a:r>
          </a:p>
          <a:p>
            <a:r>
              <a:rPr lang="ru-RU" dirty="0">
                <a:solidFill>
                  <a:schemeClr val="bg1"/>
                </a:solidFill>
              </a:rPr>
              <a:t>Ст. 3. Держава в </a:t>
            </a:r>
            <a:r>
              <a:rPr lang="ru-RU" dirty="0" err="1">
                <a:solidFill>
                  <a:schemeClr val="bg1"/>
                </a:solidFill>
              </a:rPr>
              <a:t>усьому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мене </a:t>
            </a:r>
            <a:r>
              <a:rPr lang="ru-RU" dirty="0" err="1">
                <a:solidFill>
                  <a:schemeClr val="bg1"/>
                </a:solidFill>
              </a:rPr>
              <a:t>стосується</a:t>
            </a:r>
            <a:r>
              <a:rPr lang="ru-RU" dirty="0">
                <a:solidFill>
                  <a:schemeClr val="bg1"/>
                </a:solidFill>
              </a:rPr>
              <a:t>, повинна </a:t>
            </a:r>
            <a:r>
              <a:rPr lang="ru-RU" dirty="0" err="1">
                <a:solidFill>
                  <a:schemeClr val="bg1"/>
                </a:solidFill>
              </a:rPr>
              <a:t>виходити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найкращих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інтересів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Ст. 6. Я маю </a:t>
            </a:r>
            <a:r>
              <a:rPr lang="ru-RU" dirty="0" err="1">
                <a:solidFill>
                  <a:schemeClr val="bg1"/>
                </a:solidFill>
              </a:rPr>
              <a:t>невід’ємне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Ст. 7. Я маю право </a:t>
            </a:r>
            <a:r>
              <a:rPr lang="ru-RU" dirty="0" err="1">
                <a:solidFill>
                  <a:schemeClr val="bg1"/>
                </a:solidFill>
              </a:rPr>
              <a:t>мати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ім’я</a:t>
            </a:r>
            <a:r>
              <a:rPr lang="ru-RU" dirty="0">
                <a:solidFill>
                  <a:schemeClr val="bg1"/>
                </a:solidFill>
              </a:rPr>
              <a:t>, знати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батьків</a:t>
            </a:r>
            <a:r>
              <a:rPr lang="ru-RU" dirty="0">
                <a:solidFill>
                  <a:schemeClr val="bg1"/>
                </a:solidFill>
              </a:rPr>
              <a:t> та свою </a:t>
            </a:r>
            <a:r>
              <a:rPr lang="ru-RU" dirty="0" err="1">
                <a:solidFill>
                  <a:schemeClr val="bg1"/>
                </a:solidFill>
              </a:rPr>
              <a:t>країну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Ст. 8. Держава повинна </a:t>
            </a:r>
            <a:r>
              <a:rPr lang="ru-RU" dirty="0" err="1">
                <a:solidFill>
                  <a:schemeClr val="bg1"/>
                </a:solidFill>
              </a:rPr>
              <a:t>поважати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збереження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індивідуальності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включаючи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громадянство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ім’я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сімейні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зв’язки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Ст. 9. </a:t>
            </a:r>
            <a:r>
              <a:rPr lang="ru-RU" dirty="0" err="1">
                <a:solidFill>
                  <a:schemeClr val="bg1"/>
                </a:solidFill>
              </a:rPr>
              <a:t>Ніхто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розлучити</a:t>
            </a:r>
            <a:r>
              <a:rPr lang="ru-RU" dirty="0">
                <a:solidFill>
                  <a:schemeClr val="bg1"/>
                </a:solidFill>
              </a:rPr>
              <a:t> мене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моїми</a:t>
            </a:r>
            <a:r>
              <a:rPr lang="ru-RU" dirty="0">
                <a:solidFill>
                  <a:schemeClr val="bg1"/>
                </a:solidFill>
              </a:rPr>
              <a:t> батьками без </a:t>
            </a:r>
            <a:r>
              <a:rPr lang="ru-RU" dirty="0" err="1">
                <a:solidFill>
                  <a:schemeClr val="bg1"/>
                </a:solidFill>
              </a:rPr>
              <a:t>мого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бажання</a:t>
            </a:r>
            <a:r>
              <a:rPr lang="ru-RU" dirty="0">
                <a:solidFill>
                  <a:schemeClr val="bg1"/>
                </a:solidFill>
              </a:rPr>
              <a:t>. Я маю право </a:t>
            </a:r>
            <a:r>
              <a:rPr lang="ru-RU" dirty="0" err="1">
                <a:solidFill>
                  <a:schemeClr val="bg1"/>
                </a:solidFill>
              </a:rPr>
              <a:t>бачити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батьків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>
                <a:solidFill>
                  <a:schemeClr val="bg1"/>
                </a:solidFill>
              </a:rPr>
              <a:t>мені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захочеться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Ст. 10.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мої</a:t>
            </a:r>
            <a:r>
              <a:rPr lang="ru-RU" dirty="0" smtClean="0">
                <a:solidFill>
                  <a:schemeClr val="bg1"/>
                </a:solidFill>
              </a:rPr>
              <a:t> батьки </a:t>
            </a:r>
            <a:r>
              <a:rPr lang="ru-RU" dirty="0" err="1" smtClean="0">
                <a:solidFill>
                  <a:schemeClr val="bg1"/>
                </a:solidFill>
              </a:rPr>
              <a:t>живуть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різних</a:t>
            </a:r>
            <a:r>
              <a:rPr lang="ru-RU" dirty="0" smtClean="0">
                <a:solidFill>
                  <a:schemeClr val="bg1"/>
                </a:solidFill>
              </a:rPr>
              <a:t> державах, я маю право регулярно </a:t>
            </a:r>
            <a:r>
              <a:rPr lang="ru-RU" dirty="0" err="1" smtClean="0">
                <a:solidFill>
                  <a:schemeClr val="bg1"/>
                </a:solidFill>
              </a:rPr>
              <a:t>підтримувати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ними </a:t>
            </a:r>
            <a:r>
              <a:rPr lang="ru-RU" dirty="0" err="1" smtClean="0">
                <a:solidFill>
                  <a:schemeClr val="bg1"/>
                </a:solidFill>
              </a:rPr>
              <a:t>стосунки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11. Держава </a:t>
            </a:r>
            <a:r>
              <a:rPr lang="ru-RU" dirty="0" err="1" smtClean="0">
                <a:solidFill>
                  <a:schemeClr val="bg1"/>
                </a:solidFill>
              </a:rPr>
              <a:t>веде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боротьбу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незаконним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переміщенням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неповерненням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дітей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із-за</a:t>
            </a:r>
            <a:r>
              <a:rPr lang="ru-RU" dirty="0" smtClean="0">
                <a:solidFill>
                  <a:schemeClr val="bg1"/>
                </a:solidFill>
              </a:rPr>
              <a:t> кордону.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12. Я </a:t>
            </a:r>
            <a:r>
              <a:rPr lang="ru-RU" dirty="0" err="1" smtClean="0">
                <a:solidFill>
                  <a:schemeClr val="bg1"/>
                </a:solidFill>
              </a:rPr>
              <a:t>можу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вільно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говорити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думаю,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присутності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дорослих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13. Я маю право </a:t>
            </a:r>
            <a:r>
              <a:rPr lang="ru-RU" dirty="0" err="1" smtClean="0">
                <a:solidFill>
                  <a:schemeClr val="bg1"/>
                </a:solidFill>
              </a:rPr>
              <a:t>вільно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виявляти</a:t>
            </a:r>
            <a:r>
              <a:rPr lang="ru-RU" dirty="0" smtClean="0">
                <a:solidFill>
                  <a:schemeClr val="bg1"/>
                </a:solidFill>
              </a:rPr>
              <a:t> себе,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торкається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здоров’я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людей.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14. Я маю право </a:t>
            </a:r>
            <a:r>
              <a:rPr lang="ru-RU" dirty="0" err="1" smtClean="0">
                <a:solidFill>
                  <a:schemeClr val="bg1"/>
                </a:solidFill>
              </a:rPr>
              <a:t>думати</a:t>
            </a:r>
            <a:r>
              <a:rPr lang="ru-RU" dirty="0" smtClean="0">
                <a:solidFill>
                  <a:schemeClr val="bg1"/>
                </a:solidFill>
              </a:rPr>
              <a:t> про все,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хочу, </a:t>
            </a:r>
            <a:r>
              <a:rPr lang="ru-RU" dirty="0" err="1" smtClean="0">
                <a:solidFill>
                  <a:schemeClr val="bg1"/>
                </a:solidFill>
              </a:rPr>
              <a:t>вірити</a:t>
            </a:r>
            <a:r>
              <a:rPr lang="ru-RU" dirty="0" smtClean="0">
                <a:solidFill>
                  <a:schemeClr val="bg1"/>
                </a:solidFill>
              </a:rPr>
              <a:t> в Бога, </a:t>
            </a:r>
            <a:r>
              <a:rPr lang="ru-RU" dirty="0" err="1" smtClean="0">
                <a:solidFill>
                  <a:schemeClr val="bg1"/>
                </a:solidFill>
              </a:rPr>
              <a:t>сповідувати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релігію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незалежно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15. Я маю право на свободу </a:t>
            </a:r>
            <a:r>
              <a:rPr lang="ru-RU" dirty="0" err="1" smtClean="0">
                <a:solidFill>
                  <a:schemeClr val="bg1"/>
                </a:solidFill>
              </a:rPr>
              <a:t>мирних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зборів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16. </a:t>
            </a:r>
            <a:r>
              <a:rPr lang="ru-RU" dirty="0" err="1" smtClean="0">
                <a:solidFill>
                  <a:schemeClr val="bg1"/>
                </a:solidFill>
              </a:rPr>
              <a:t>Ніхто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торкатися</a:t>
            </a:r>
            <a:r>
              <a:rPr lang="ru-RU" dirty="0" smtClean="0">
                <a:solidFill>
                  <a:schemeClr val="bg1"/>
                </a:solidFill>
              </a:rPr>
              <a:t> мене, </a:t>
            </a:r>
            <a:r>
              <a:rPr lang="ru-RU" dirty="0" err="1" smtClean="0">
                <a:solidFill>
                  <a:schemeClr val="bg1"/>
                </a:solidFill>
              </a:rPr>
              <a:t>заходити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моєї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кімнати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читати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листи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чіпати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я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не хочу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неприємно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суд; право на </a:t>
            </a:r>
            <a:r>
              <a:rPr lang="ru-RU" dirty="0" err="1" smtClean="0">
                <a:solidFill>
                  <a:schemeClr val="bg1"/>
                </a:solidFill>
              </a:rPr>
              <a:t>повагу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мого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особистого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Ст. 17. Я маю право </a:t>
            </a:r>
            <a:r>
              <a:rPr lang="ru-RU" dirty="0" err="1" smtClean="0">
                <a:solidFill>
                  <a:schemeClr val="bg1"/>
                </a:solidFill>
              </a:rPr>
              <a:t>читати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газети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журнали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дивитися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телевізор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слухати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радіопередачі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розвивають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здібності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18. </a:t>
            </a:r>
            <a:r>
              <a:rPr lang="ru-RU" dirty="0" err="1" smtClean="0">
                <a:solidFill>
                  <a:schemeClr val="bg1"/>
                </a:solidFill>
              </a:rPr>
              <a:t>Мої</a:t>
            </a:r>
            <a:r>
              <a:rPr lang="ru-RU" dirty="0" smtClean="0">
                <a:solidFill>
                  <a:schemeClr val="bg1"/>
                </a:solidFill>
              </a:rPr>
              <a:t> батьки </a:t>
            </a:r>
            <a:r>
              <a:rPr lang="ru-RU" dirty="0" err="1" smtClean="0">
                <a:solidFill>
                  <a:schemeClr val="bg1"/>
                </a:solidFill>
              </a:rPr>
              <a:t>несуть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відповідальність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моє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виховання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мій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19. </a:t>
            </a:r>
            <a:r>
              <a:rPr lang="ru-RU" dirty="0" err="1" smtClean="0">
                <a:solidFill>
                  <a:schemeClr val="bg1"/>
                </a:solidFill>
              </a:rPr>
              <a:t>Мої</a:t>
            </a:r>
            <a:r>
              <a:rPr lang="ru-RU" dirty="0" smtClean="0">
                <a:solidFill>
                  <a:schemeClr val="bg1"/>
                </a:solidFill>
              </a:rPr>
              <a:t> батьки не </a:t>
            </a:r>
            <a:r>
              <a:rPr lang="ru-RU" dirty="0" err="1" smtClean="0">
                <a:solidFill>
                  <a:schemeClr val="bg1"/>
                </a:solidFill>
              </a:rPr>
              <a:t>можуть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бити</a:t>
            </a:r>
            <a:r>
              <a:rPr lang="ru-RU" dirty="0" smtClean="0">
                <a:solidFill>
                  <a:schemeClr val="bg1"/>
                </a:solidFill>
              </a:rPr>
              <a:t> мене, </a:t>
            </a:r>
            <a:r>
              <a:rPr lang="ru-RU" dirty="0" err="1" smtClean="0">
                <a:solidFill>
                  <a:schemeClr val="bg1"/>
                </a:solidFill>
              </a:rPr>
              <a:t>ображати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змушувати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працювати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я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не хочу.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20. Я маю право на </a:t>
            </a:r>
            <a:r>
              <a:rPr lang="ru-RU" dirty="0" err="1" smtClean="0">
                <a:solidFill>
                  <a:schemeClr val="bg1"/>
                </a:solidFill>
              </a:rPr>
              <a:t>захист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турботу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залишусь</a:t>
            </a:r>
            <a:r>
              <a:rPr lang="ru-RU" dirty="0" smtClean="0">
                <a:solidFill>
                  <a:schemeClr val="bg1"/>
                </a:solidFill>
              </a:rPr>
              <a:t> один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мені</a:t>
            </a:r>
            <a:r>
              <a:rPr lang="ru-RU" dirty="0" smtClean="0">
                <a:solidFill>
                  <a:schemeClr val="bg1"/>
                </a:solidFill>
              </a:rPr>
              <a:t> буде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погано </a:t>
            </a:r>
            <a:r>
              <a:rPr lang="ru-RU" dirty="0" err="1" smtClean="0">
                <a:solidFill>
                  <a:schemeClr val="bg1"/>
                </a:solidFill>
              </a:rPr>
              <a:t>вдома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21.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батьки мене не </a:t>
            </a:r>
            <a:r>
              <a:rPr lang="ru-RU" dirty="0" err="1" smtClean="0">
                <a:solidFill>
                  <a:schemeClr val="bg1"/>
                </a:solidFill>
              </a:rPr>
              <a:t>люблять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відмовилися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мене, я </a:t>
            </a:r>
            <a:r>
              <a:rPr lang="ru-RU" dirty="0" err="1" smtClean="0">
                <a:solidFill>
                  <a:schemeClr val="bg1"/>
                </a:solidFill>
              </a:rPr>
              <a:t>можу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новими</a:t>
            </a:r>
            <a:r>
              <a:rPr lang="ru-RU" dirty="0" smtClean="0">
                <a:solidFill>
                  <a:schemeClr val="bg1"/>
                </a:solidFill>
              </a:rPr>
              <a:t> батьками.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22. Держава </a:t>
            </a:r>
            <a:r>
              <a:rPr lang="ru-RU" dirty="0" err="1" smtClean="0">
                <a:solidFill>
                  <a:schemeClr val="bg1"/>
                </a:solidFill>
              </a:rPr>
              <a:t>піклується</a:t>
            </a:r>
            <a:r>
              <a:rPr lang="ru-RU" dirty="0" smtClean="0">
                <a:solidFill>
                  <a:schemeClr val="bg1"/>
                </a:solidFill>
              </a:rPr>
              <a:t> про мене,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я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такий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23.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я буду </a:t>
            </a:r>
            <a:r>
              <a:rPr lang="ru-RU" dirty="0" err="1" smtClean="0">
                <a:solidFill>
                  <a:schemeClr val="bg1"/>
                </a:solidFill>
              </a:rPr>
              <a:t>хворіти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мої</a:t>
            </a:r>
            <a:r>
              <a:rPr lang="ru-RU" dirty="0" smtClean="0">
                <a:solidFill>
                  <a:schemeClr val="bg1"/>
                </a:solidFill>
              </a:rPr>
              <a:t> батьки </a:t>
            </a:r>
            <a:r>
              <a:rPr lang="ru-RU" dirty="0" err="1" smtClean="0">
                <a:solidFill>
                  <a:schemeClr val="bg1"/>
                </a:solidFill>
              </a:rPr>
              <a:t>повинні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турбуватися</a:t>
            </a:r>
            <a:r>
              <a:rPr lang="ru-RU" dirty="0" smtClean="0">
                <a:solidFill>
                  <a:schemeClr val="bg1"/>
                </a:solidFill>
              </a:rPr>
              <a:t> про мене,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потрібно</a:t>
            </a:r>
            <a:r>
              <a:rPr lang="ru-RU" dirty="0" smtClean="0">
                <a:solidFill>
                  <a:schemeClr val="bg1"/>
                </a:solidFill>
              </a:rPr>
              <a:t>, то </a:t>
            </a:r>
            <a:r>
              <a:rPr lang="ru-RU" dirty="0" err="1" smtClean="0">
                <a:solidFill>
                  <a:schemeClr val="bg1"/>
                </a:solidFill>
              </a:rPr>
              <a:t>запрошувати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вчителів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додому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24.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я </a:t>
            </a:r>
            <a:r>
              <a:rPr lang="ru-RU" dirty="0" err="1" smtClean="0">
                <a:solidFill>
                  <a:schemeClr val="bg1"/>
                </a:solidFill>
              </a:rPr>
              <a:t>захворію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мені</a:t>
            </a:r>
            <a:r>
              <a:rPr lang="ru-RU" dirty="0" smtClean="0">
                <a:solidFill>
                  <a:schemeClr val="bg1"/>
                </a:solidFill>
              </a:rPr>
              <a:t> буде </a:t>
            </a:r>
            <a:r>
              <a:rPr lang="ru-RU" dirty="0" err="1" smtClean="0">
                <a:solidFill>
                  <a:schemeClr val="bg1"/>
                </a:solidFill>
              </a:rPr>
              <a:t>надана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найкраща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допомога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27.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батьки не </a:t>
            </a:r>
            <a:r>
              <a:rPr lang="ru-RU" dirty="0" err="1" smtClean="0">
                <a:solidFill>
                  <a:schemeClr val="bg1"/>
                </a:solidFill>
              </a:rPr>
              <a:t>можуть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віддати</a:t>
            </a:r>
            <a:r>
              <a:rPr lang="ru-RU" dirty="0" smtClean="0">
                <a:solidFill>
                  <a:schemeClr val="bg1"/>
                </a:solidFill>
              </a:rPr>
              <a:t> мене в </a:t>
            </a:r>
            <a:r>
              <a:rPr lang="ru-RU" dirty="0" err="1" smtClean="0">
                <a:solidFill>
                  <a:schemeClr val="bg1"/>
                </a:solidFill>
              </a:rPr>
              <a:t>гуртки</a:t>
            </a:r>
            <a:r>
              <a:rPr lang="ru-RU" dirty="0" smtClean="0">
                <a:solidFill>
                  <a:schemeClr val="bg1"/>
                </a:solidFill>
              </a:rPr>
              <a:t>, клуби за </a:t>
            </a:r>
            <a:r>
              <a:rPr lang="ru-RU" dirty="0" err="1" smtClean="0">
                <a:solidFill>
                  <a:schemeClr val="bg1"/>
                </a:solidFill>
              </a:rPr>
              <a:t>інтересами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спортивні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секції</a:t>
            </a:r>
            <a:r>
              <a:rPr lang="ru-RU" dirty="0" smtClean="0">
                <a:solidFill>
                  <a:schemeClr val="bg1"/>
                </a:solidFill>
              </a:rPr>
              <a:t>, – </a:t>
            </a:r>
            <a:r>
              <a:rPr lang="ru-RU" dirty="0" err="1" smtClean="0">
                <a:solidFill>
                  <a:schemeClr val="bg1"/>
                </a:solidFill>
              </a:rPr>
              <a:t>можу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попросити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державу.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Ст. 28. Я маю право </a:t>
            </a:r>
            <a:r>
              <a:rPr lang="ru-RU" dirty="0" err="1" smtClean="0">
                <a:solidFill>
                  <a:schemeClr val="bg1"/>
                </a:solidFill>
              </a:rPr>
              <a:t>безкоштовно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вчитися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школі</a:t>
            </a:r>
            <a:r>
              <a:rPr lang="ru-RU" dirty="0" smtClean="0">
                <a:solidFill>
                  <a:schemeClr val="bg1"/>
                </a:solidFill>
              </a:rPr>
              <a:t>, право на </a:t>
            </a:r>
            <a:r>
              <a:rPr lang="ru-RU" dirty="0" err="1" smtClean="0">
                <a:solidFill>
                  <a:schemeClr val="bg1"/>
                </a:solidFill>
              </a:rPr>
              <a:t>шанобливе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вчителів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29. </a:t>
            </a:r>
            <a:r>
              <a:rPr lang="ru-RU" dirty="0" err="1" smtClean="0">
                <a:solidFill>
                  <a:schemeClr val="bg1"/>
                </a:solidFill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</a:rPr>
              <a:t> повинно </a:t>
            </a:r>
            <a:r>
              <a:rPr lang="ru-RU" dirty="0" err="1" smtClean="0">
                <a:solidFill>
                  <a:schemeClr val="bg1"/>
                </a:solidFill>
              </a:rPr>
              <a:t>розвивати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здібності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повагу</a:t>
            </a:r>
            <a:r>
              <a:rPr lang="ru-RU" dirty="0" smtClean="0">
                <a:solidFill>
                  <a:schemeClr val="bg1"/>
                </a:solidFill>
              </a:rPr>
              <a:t> до прав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людей.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31. Я маю право </a:t>
            </a:r>
            <a:r>
              <a:rPr lang="ru-RU" dirty="0" err="1" smtClean="0">
                <a:solidFill>
                  <a:schemeClr val="bg1"/>
                </a:solidFill>
              </a:rPr>
              <a:t>гратися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відпочивати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співати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танцювати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малювати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заважає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32. </a:t>
            </a:r>
            <a:r>
              <a:rPr lang="ru-RU" dirty="0" err="1" smtClean="0">
                <a:solidFill>
                  <a:schemeClr val="bg1"/>
                </a:solidFill>
              </a:rPr>
              <a:t>Ніхто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змусити</a:t>
            </a:r>
            <a:r>
              <a:rPr lang="ru-RU" dirty="0" smtClean="0">
                <a:solidFill>
                  <a:schemeClr val="bg1"/>
                </a:solidFill>
              </a:rPr>
              <a:t> мене </a:t>
            </a:r>
            <a:r>
              <a:rPr lang="ru-RU" dirty="0" err="1" smtClean="0">
                <a:solidFill>
                  <a:schemeClr val="bg1"/>
                </a:solidFill>
              </a:rPr>
              <a:t>робити</a:t>
            </a:r>
            <a:r>
              <a:rPr lang="ru-RU" dirty="0" smtClean="0">
                <a:solidFill>
                  <a:schemeClr val="bg1"/>
                </a:solidFill>
              </a:rPr>
              <a:t> те,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шкодить </a:t>
            </a:r>
            <a:r>
              <a:rPr lang="ru-RU" dirty="0" err="1" smtClean="0">
                <a:solidFill>
                  <a:schemeClr val="bg1"/>
                </a:solidFill>
              </a:rPr>
              <a:t>моєму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здоров’ю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33. Я маю право на </a:t>
            </a:r>
            <a:r>
              <a:rPr lang="ru-RU" dirty="0" err="1" smtClean="0">
                <a:solidFill>
                  <a:schemeClr val="bg1"/>
                </a:solidFill>
              </a:rPr>
              <a:t>захист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незаконного </a:t>
            </a:r>
            <a:r>
              <a:rPr lang="ru-RU" dirty="0" err="1" smtClean="0">
                <a:solidFill>
                  <a:schemeClr val="bg1"/>
                </a:solidFill>
              </a:rPr>
              <a:t>зловживання</a:t>
            </a:r>
            <a:r>
              <a:rPr lang="ru-RU" dirty="0" smtClean="0">
                <a:solidFill>
                  <a:schemeClr val="bg1"/>
                </a:solidFill>
              </a:rPr>
              <a:t> алкоголю, </a:t>
            </a:r>
            <a:r>
              <a:rPr lang="ru-RU" dirty="0" err="1" smtClean="0">
                <a:solidFill>
                  <a:schemeClr val="bg1"/>
                </a:solidFill>
              </a:rPr>
              <a:t>наркотиків</a:t>
            </a:r>
            <a:r>
              <a:rPr lang="ru-RU" dirty="0" smtClean="0">
                <a:solidFill>
                  <a:schemeClr val="bg1"/>
                </a:solidFill>
              </a:rPr>
              <a:t> та тютюну.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35. </a:t>
            </a:r>
            <a:r>
              <a:rPr lang="ru-RU" dirty="0" err="1" smtClean="0">
                <a:solidFill>
                  <a:schemeClr val="bg1"/>
                </a:solidFill>
              </a:rPr>
              <a:t>Ніхто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вкрасти</a:t>
            </a:r>
            <a:r>
              <a:rPr lang="ru-RU" dirty="0" smtClean="0">
                <a:solidFill>
                  <a:schemeClr val="bg1"/>
                </a:solidFill>
              </a:rPr>
              <a:t> мене.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37. </a:t>
            </a:r>
            <a:r>
              <a:rPr lang="ru-RU" dirty="0" err="1" smtClean="0">
                <a:solidFill>
                  <a:schemeClr val="bg1"/>
                </a:solidFill>
              </a:rPr>
              <a:t>Ніхто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скривдити</a:t>
            </a:r>
            <a:r>
              <a:rPr lang="ru-RU" dirty="0" smtClean="0">
                <a:solidFill>
                  <a:schemeClr val="bg1"/>
                </a:solidFill>
              </a:rPr>
              <a:t> мене, незаконно </a:t>
            </a:r>
            <a:r>
              <a:rPr lang="ru-RU" dirty="0" err="1" smtClean="0">
                <a:solidFill>
                  <a:schemeClr val="bg1"/>
                </a:solidFill>
              </a:rPr>
              <a:t>посадити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в’язницю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я попаду у </a:t>
            </a:r>
            <a:r>
              <a:rPr lang="ru-RU" dirty="0" err="1" smtClean="0">
                <a:solidFill>
                  <a:schemeClr val="bg1"/>
                </a:solidFill>
              </a:rPr>
              <a:t>в’язницю</a:t>
            </a:r>
            <a:r>
              <a:rPr lang="ru-RU" dirty="0" smtClean="0">
                <a:solidFill>
                  <a:schemeClr val="bg1"/>
                </a:solidFill>
              </a:rPr>
              <a:t>, – держава повинна </a:t>
            </a:r>
            <a:r>
              <a:rPr lang="ru-RU" dirty="0" err="1" smtClean="0">
                <a:solidFill>
                  <a:schemeClr val="bg1"/>
                </a:solidFill>
              </a:rPr>
              <a:t>піклуватися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мої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найкращі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інтереси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38. </a:t>
            </a:r>
            <a:r>
              <a:rPr lang="ru-RU" dirty="0" err="1" smtClean="0">
                <a:solidFill>
                  <a:schemeClr val="bg1"/>
                </a:solidFill>
              </a:rPr>
              <a:t>Ніхто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примусити</a:t>
            </a:r>
            <a:r>
              <a:rPr lang="ru-RU" dirty="0" smtClean="0">
                <a:solidFill>
                  <a:schemeClr val="bg1"/>
                </a:solidFill>
              </a:rPr>
              <a:t> мене </a:t>
            </a:r>
            <a:r>
              <a:rPr lang="ru-RU" dirty="0" err="1" smtClean="0">
                <a:solidFill>
                  <a:schemeClr val="bg1"/>
                </a:solidFill>
              </a:rPr>
              <a:t>воювати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39.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я </a:t>
            </a:r>
            <a:r>
              <a:rPr lang="ru-RU" dirty="0" err="1" smtClean="0">
                <a:solidFill>
                  <a:schemeClr val="bg1"/>
                </a:solidFill>
              </a:rPr>
              <a:t>залишусь</a:t>
            </a:r>
            <a:r>
              <a:rPr lang="ru-RU" dirty="0" smtClean="0">
                <a:solidFill>
                  <a:schemeClr val="bg1"/>
                </a:solidFill>
              </a:rPr>
              <a:t> без </a:t>
            </a:r>
            <a:r>
              <a:rPr lang="ru-RU" dirty="0" err="1" smtClean="0">
                <a:solidFill>
                  <a:schemeClr val="bg1"/>
                </a:solidFill>
              </a:rPr>
              <a:t>батьків</a:t>
            </a:r>
            <a:r>
              <a:rPr lang="ru-RU" dirty="0" smtClean="0">
                <a:solidFill>
                  <a:schemeClr val="bg1"/>
                </a:solidFill>
              </a:rPr>
              <a:t>, – я маю право на </a:t>
            </a:r>
            <a:r>
              <a:rPr lang="ru-RU" dirty="0" err="1" smtClean="0">
                <a:solidFill>
                  <a:schemeClr val="bg1"/>
                </a:solidFill>
              </a:rPr>
              <a:t>будинок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їжу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лікування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Ст. 40.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я </a:t>
            </a:r>
            <a:r>
              <a:rPr lang="ru-RU" dirty="0" err="1" smtClean="0">
                <a:solidFill>
                  <a:schemeClr val="bg1"/>
                </a:solidFill>
              </a:rPr>
              <a:t>що-небудь</a:t>
            </a:r>
            <a:r>
              <a:rPr lang="ru-RU" dirty="0" smtClean="0">
                <a:solidFill>
                  <a:schemeClr val="bg1"/>
                </a:solidFill>
              </a:rPr>
              <a:t> порушу, – мене </a:t>
            </a:r>
            <a:r>
              <a:rPr lang="ru-RU" dirty="0" err="1" smtClean="0">
                <a:solidFill>
                  <a:schemeClr val="bg1"/>
                </a:solidFill>
              </a:rPr>
              <a:t>можуть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заарештувати</a:t>
            </a:r>
            <a:r>
              <a:rPr lang="ru-RU" dirty="0" smtClean="0">
                <a:solidFill>
                  <a:schemeClr val="bg1"/>
                </a:solidFill>
              </a:rPr>
              <a:t> до того, як </a:t>
            </a:r>
            <a:r>
              <a:rPr lang="ru-RU" dirty="0" err="1" smtClean="0">
                <a:solidFill>
                  <a:schemeClr val="bg1"/>
                </a:solidFill>
              </a:rPr>
              <a:t>докажуть</a:t>
            </a:r>
            <a:r>
              <a:rPr lang="ru-RU" dirty="0" smtClean="0">
                <a:solidFill>
                  <a:schemeClr val="bg1"/>
                </a:solidFill>
              </a:rPr>
              <a:t> мою </a:t>
            </a:r>
            <a:r>
              <a:rPr lang="ru-RU" dirty="0" err="1" smtClean="0">
                <a:solidFill>
                  <a:schemeClr val="bg1"/>
                </a:solidFill>
              </a:rPr>
              <a:t>провину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заарештували</a:t>
            </a:r>
            <a:r>
              <a:rPr lang="ru-RU" dirty="0" smtClean="0">
                <a:solidFill>
                  <a:schemeClr val="bg1"/>
                </a:solidFill>
              </a:rPr>
              <a:t> – маю право на </a:t>
            </a:r>
            <a:r>
              <a:rPr lang="ru-RU" dirty="0" err="1" smtClean="0">
                <a:solidFill>
                  <a:schemeClr val="bg1"/>
                </a:solidFill>
              </a:rPr>
              <a:t>повагу</a:t>
            </a:r>
            <a:r>
              <a:rPr lang="ru-RU" dirty="0" smtClean="0">
                <a:solidFill>
                  <a:schemeClr val="bg1"/>
                </a:solidFill>
              </a:rPr>
              <a:t>; право </a:t>
            </a:r>
            <a:r>
              <a:rPr lang="ru-RU" dirty="0" err="1" smtClean="0">
                <a:solidFill>
                  <a:schemeClr val="bg1"/>
                </a:solidFill>
              </a:rPr>
              <a:t>мовчати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r>
              <a:rPr lang="ru-RU" dirty="0" err="1" smtClean="0">
                <a:solidFill>
                  <a:schemeClr val="bg1"/>
                </a:solidFill>
              </a:rPr>
              <a:t>право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викликати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батьків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тих, </a:t>
            </a:r>
            <a:r>
              <a:rPr lang="ru-RU" dirty="0" err="1" smtClean="0">
                <a:solidFill>
                  <a:schemeClr val="bg1"/>
                </a:solidFill>
              </a:rPr>
              <a:t>хто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заміняє</a:t>
            </a:r>
            <a:r>
              <a:rPr lang="ru-RU" dirty="0" smtClean="0">
                <a:solidFill>
                  <a:schemeClr val="bg1"/>
                </a:solidFill>
              </a:rPr>
              <a:t>; право на </a:t>
            </a:r>
            <a:r>
              <a:rPr lang="ru-RU" dirty="0" err="1" smtClean="0">
                <a:solidFill>
                  <a:schemeClr val="bg1"/>
                </a:solidFill>
              </a:rPr>
              <a:t>справедливий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Обов’язки Дітей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2626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оволодівати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знаннями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вміннями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практичними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навичками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підвищувати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загальнокультурний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рівень</a:t>
            </a:r>
            <a:r>
              <a:rPr lang="ru-RU" dirty="0">
                <a:solidFill>
                  <a:schemeClr val="bg1"/>
                </a:solidFill>
              </a:rPr>
              <a:t>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дотримуватися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вимог</a:t>
            </a:r>
            <a:r>
              <a:rPr lang="ru-RU" dirty="0">
                <a:solidFill>
                  <a:schemeClr val="bg1"/>
                </a:solidFill>
              </a:rPr>
              <a:t> статуту, правил </a:t>
            </a:r>
            <a:r>
              <a:rPr lang="ru-RU" dirty="0" err="1">
                <a:solidFill>
                  <a:schemeClr val="bg1"/>
                </a:solidFill>
              </a:rPr>
              <a:t>внутрішнього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розпорядку</a:t>
            </a:r>
            <a:r>
              <a:rPr lang="ru-RU" dirty="0">
                <a:solidFill>
                  <a:schemeClr val="bg1"/>
                </a:solidFill>
              </a:rPr>
              <a:t>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-бережливо </a:t>
            </a:r>
            <a:r>
              <a:rPr lang="ru-RU" dirty="0" err="1">
                <a:solidFill>
                  <a:schemeClr val="bg1"/>
                </a:solidFill>
              </a:rPr>
              <a:t>ставитись</a:t>
            </a:r>
            <a:r>
              <a:rPr lang="ru-RU" dirty="0">
                <a:solidFill>
                  <a:schemeClr val="bg1"/>
                </a:solidFill>
              </a:rPr>
              <a:t> до державного, </a:t>
            </a:r>
            <a:r>
              <a:rPr lang="ru-RU" dirty="0" err="1">
                <a:solidFill>
                  <a:schemeClr val="bg1"/>
                </a:solidFill>
              </a:rPr>
              <a:t>громадського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особистого</a:t>
            </a:r>
            <a:r>
              <a:rPr lang="ru-RU" dirty="0">
                <a:solidFill>
                  <a:schemeClr val="bg1"/>
                </a:solidFill>
              </a:rPr>
              <a:t> майна;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-</a:t>
            </a:r>
            <a:r>
              <a:rPr lang="ru-RU" dirty="0" err="1" smtClean="0">
                <a:solidFill>
                  <a:schemeClr val="bg1"/>
                </a:solidFill>
              </a:rPr>
              <a:t>дотримуватися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законодавства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моральних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етичних</a:t>
            </a:r>
            <a:r>
              <a:rPr lang="ru-RU" dirty="0">
                <a:solidFill>
                  <a:schemeClr val="bg1"/>
                </a:solidFill>
              </a:rPr>
              <a:t> норм;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брати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посильну</a:t>
            </a:r>
            <a:r>
              <a:rPr lang="ru-RU" dirty="0">
                <a:solidFill>
                  <a:schemeClr val="bg1"/>
                </a:solidFill>
              </a:rPr>
              <a:t> участь у </a:t>
            </a:r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видах </a:t>
            </a:r>
            <a:r>
              <a:rPr lang="ru-RU" dirty="0" err="1">
                <a:solidFill>
                  <a:schemeClr val="bg1"/>
                </a:solidFill>
              </a:rPr>
              <a:t>трудової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заборонені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чинним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законодавством</a:t>
            </a:r>
            <a:r>
              <a:rPr lang="ru-RU" dirty="0">
                <a:solidFill>
                  <a:schemeClr val="bg1"/>
                </a:solidFill>
              </a:rPr>
              <a:t>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-</a:t>
            </a:r>
            <a:r>
              <a:rPr lang="ru-RU" dirty="0" err="1" smtClean="0">
                <a:solidFill>
                  <a:schemeClr val="bg1"/>
                </a:solidFill>
              </a:rPr>
              <a:t>дотримуватися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правил </a:t>
            </a:r>
            <a:r>
              <a:rPr lang="ru-RU" dirty="0" err="1">
                <a:solidFill>
                  <a:schemeClr val="bg1"/>
                </a:solidFill>
              </a:rPr>
              <a:t>особистої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гігієни</a:t>
            </a:r>
            <a:r>
              <a:rPr lang="ru-RU" dirty="0">
                <a:solidFill>
                  <a:schemeClr val="bg1"/>
                </a:solidFill>
              </a:rPr>
              <a:t>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піклуватися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про </a:t>
            </a:r>
            <a:r>
              <a:rPr lang="ru-RU" dirty="0" err="1">
                <a:solidFill>
                  <a:schemeClr val="bg1"/>
                </a:solidFill>
              </a:rPr>
              <a:t>своє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здоров’я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безпеку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однокласників</a:t>
            </a:r>
            <a:r>
              <a:rPr lang="ru-RU" dirty="0">
                <a:solidFill>
                  <a:schemeClr val="bg1"/>
                </a:solidFill>
              </a:rPr>
              <a:t>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дотримуватись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чистоти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порядку в </a:t>
            </a:r>
            <a:r>
              <a:rPr lang="ru-RU" dirty="0" err="1">
                <a:solidFill>
                  <a:schemeClr val="bg1"/>
                </a:solidFill>
              </a:rPr>
              <a:t>приміщенні</a:t>
            </a:r>
            <a:r>
              <a:rPr lang="ru-RU" dirty="0">
                <a:solidFill>
                  <a:schemeClr val="bg1"/>
                </a:solidFill>
              </a:rPr>
              <a:t> та на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 закладу;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-</a:t>
            </a:r>
            <a:r>
              <a:rPr lang="ru-RU" dirty="0" err="1" smtClean="0">
                <a:solidFill>
                  <a:schemeClr val="bg1"/>
                </a:solidFill>
              </a:rPr>
              <a:t>діяти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благо </a:t>
            </a:r>
            <a:r>
              <a:rPr lang="ru-RU" dirty="0" err="1">
                <a:solidFill>
                  <a:schemeClr val="bg1"/>
                </a:solidFill>
              </a:rPr>
              <a:t>навчального</a:t>
            </a:r>
            <a:r>
              <a:rPr lang="ru-RU" dirty="0">
                <a:solidFill>
                  <a:schemeClr val="bg1"/>
                </a:solidFill>
              </a:rPr>
              <a:t> закладу, </a:t>
            </a:r>
            <a:r>
              <a:rPr lang="ru-RU" dirty="0" err="1">
                <a:solidFill>
                  <a:schemeClr val="bg1"/>
                </a:solidFill>
              </a:rPr>
              <a:t>піклуватися</a:t>
            </a:r>
            <a:r>
              <a:rPr lang="ru-RU" dirty="0">
                <a:solidFill>
                  <a:schemeClr val="bg1"/>
                </a:solidFill>
              </a:rPr>
              <a:t> про честь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авторитет установи;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-</a:t>
            </a:r>
            <a:r>
              <a:rPr lang="ru-RU" dirty="0" err="1" smtClean="0">
                <a:solidFill>
                  <a:schemeClr val="bg1"/>
                </a:solidFill>
              </a:rPr>
              <a:t>дотримуватись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правил </a:t>
            </a:r>
            <a:r>
              <a:rPr lang="ru-RU" dirty="0" err="1">
                <a:solidFill>
                  <a:schemeClr val="bg1"/>
                </a:solidFill>
              </a:rPr>
              <a:t>співдружності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поважати</a:t>
            </a:r>
            <a:r>
              <a:rPr lang="ru-RU" dirty="0">
                <a:solidFill>
                  <a:schemeClr val="bg1"/>
                </a:solidFill>
              </a:rPr>
              <a:t> погляди та </a:t>
            </a:r>
            <a:r>
              <a:rPr lang="ru-RU" dirty="0" err="1">
                <a:solidFill>
                  <a:schemeClr val="bg1"/>
                </a:solidFill>
              </a:rPr>
              <a:t>переконання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людей, </a:t>
            </a:r>
            <a:r>
              <a:rPr lang="ru-RU" dirty="0" err="1">
                <a:solidFill>
                  <a:schemeClr val="bg1"/>
                </a:solidFill>
              </a:rPr>
              <a:t>поважати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жінок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дівчат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працівників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навчального</a:t>
            </a:r>
            <a:r>
              <a:rPr lang="ru-RU" dirty="0">
                <a:solidFill>
                  <a:schemeClr val="bg1"/>
                </a:solidFill>
              </a:rPr>
              <a:t> закладу, </a:t>
            </a:r>
            <a:r>
              <a:rPr lang="ru-RU" dirty="0" err="1">
                <a:solidFill>
                  <a:schemeClr val="bg1"/>
                </a:solidFill>
              </a:rPr>
              <a:t>піклуватись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батьків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допомагати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їм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веденні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домашнього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господарства</a:t>
            </a:r>
            <a:r>
              <a:rPr lang="ru-RU" dirty="0">
                <a:solidFill>
                  <a:schemeClr val="bg1"/>
                </a:solidFill>
              </a:rPr>
              <a:t>);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дотримуватися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ділового</a:t>
            </a:r>
            <a:r>
              <a:rPr lang="ru-RU" dirty="0">
                <a:solidFill>
                  <a:schemeClr val="bg1"/>
                </a:solidFill>
              </a:rPr>
              <a:t> стилю </a:t>
            </a:r>
            <a:r>
              <a:rPr lang="ru-RU" dirty="0" err="1">
                <a:solidFill>
                  <a:schemeClr val="bg1"/>
                </a:solidFill>
              </a:rPr>
              <a:t>одягу</a:t>
            </a:r>
            <a:r>
              <a:rPr lang="ru-RU" dirty="0">
                <a:solidFill>
                  <a:schemeClr val="bg1"/>
                </a:solidFill>
              </a:rPr>
              <a:t>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-</a:t>
            </a:r>
            <a:r>
              <a:rPr lang="ru-RU" dirty="0" err="1" smtClean="0">
                <a:solidFill>
                  <a:schemeClr val="bg1"/>
                </a:solidFill>
              </a:rPr>
              <a:t>займатись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самообслуговуванням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брати</a:t>
            </a:r>
            <a:r>
              <a:rPr lang="ru-RU" dirty="0">
                <a:solidFill>
                  <a:schemeClr val="bg1"/>
                </a:solidFill>
              </a:rPr>
              <a:t> участь у </a:t>
            </a:r>
            <a:r>
              <a:rPr lang="ru-RU" dirty="0" err="1">
                <a:solidFill>
                  <a:schemeClr val="bg1"/>
                </a:solidFill>
              </a:rPr>
              <a:t>суспільно-корисній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урахуванням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статі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фізичних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можливостей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нормативів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вимог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гігієни</a:t>
            </a:r>
            <a:r>
              <a:rPr lang="ru-RU" dirty="0">
                <a:solidFill>
                  <a:schemeClr val="bg1"/>
                </a:solidFill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t2.ftcdn.net/jpg/00/09/92/49/400_F_9924958_0jTul2onIDmS5qRzwsu3FNzYxOVYQz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92696"/>
            <a:ext cx="3588595" cy="2736304"/>
          </a:xfrm>
          <a:prstGeom prst="rect">
            <a:avLst/>
          </a:prstGeom>
          <a:noFill/>
        </p:spPr>
      </p:pic>
      <p:pic>
        <p:nvPicPr>
          <p:cNvPr id="59396" name="Picture 4" descr="http://im6-tub-ua.yandex.net/i?id=251939905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8"/>
            <a:ext cx="4176464" cy="2088232"/>
          </a:xfrm>
          <a:prstGeom prst="rect">
            <a:avLst/>
          </a:prstGeom>
          <a:noFill/>
        </p:spPr>
      </p:pic>
      <p:pic>
        <p:nvPicPr>
          <p:cNvPr id="59398" name="Picture 6" descr="http://fb.ru/misc/i/gallery/7101/112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8"/>
            <a:ext cx="3261404" cy="1956843"/>
          </a:xfrm>
          <a:prstGeom prst="rect">
            <a:avLst/>
          </a:prstGeom>
          <a:noFill/>
        </p:spPr>
      </p:pic>
      <p:pic>
        <p:nvPicPr>
          <p:cNvPr id="59400" name="Picture 8" descr="http://im4-tub-ua.yandex.net/i?id=162378188-4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2695110" cy="1788790"/>
          </a:xfrm>
          <a:prstGeom prst="rect">
            <a:avLst/>
          </a:prstGeom>
          <a:noFill/>
        </p:spPr>
      </p:pic>
      <p:pic>
        <p:nvPicPr>
          <p:cNvPr id="59402" name="Picture 10" descr="http://im2-tub-ua.yandex.net/i?id=233814443-3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3" y="4509119"/>
            <a:ext cx="2872730" cy="1906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0-tub-ua.yandex.net/i?id=168777266-2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896544" cy="31933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62068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Знай свої права ! Виконуй свої обов’язки !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454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 </a:t>
            </a:r>
            <a:r>
              <a:rPr lang="ru-RU" sz="3200" dirty="0" err="1"/>
              <a:t>Наприклад</a:t>
            </a:r>
            <a:r>
              <a:rPr lang="ru-RU" sz="3200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71825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Права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забезпечені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законом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можливості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користуватися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розпоряджатися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соціальними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благами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цінностями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користуватися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основними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свободами 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встановлених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законом межах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0" name="Picture 2" descr="http://library.khai.edu/pages/prava_lyudini/images/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5328592" cy="3876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6-tub-ua.yandex.net/i?id=51759357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5256584" cy="40854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90872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 вето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суб'єктивне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глави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відмовитися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підписати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ввести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закон,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прийнято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парламентом.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5-tub-ua.yandex.net/i?id=444394175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5400600" cy="40504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54868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 голосу —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можливість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брати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участь в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обговоренні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розв'язанні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певних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питань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0-tub-ua.yandex.net/i?id=130465957-6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3744416" cy="40700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620688"/>
            <a:ext cx="47880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власності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яке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охороняється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державою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згідно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власник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володіє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користується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розпоряджається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своєю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власністю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розсуд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2-tub-ua.yandex.net/i?id=190404978-1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5256584" cy="35043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петицій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конституційне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громадян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звертатися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влади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письмовою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вимогою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пропозицією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скаргою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притулку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державою права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в'їзду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безпечного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проживання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території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іноземцям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переслідуються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їхню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політичну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наукову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діяльність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746" name="Picture 2" descr="http://law.edu.ru/script/marcimage.asp?marcID=1119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08720"/>
            <a:ext cx="3456384" cy="534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171</TotalTime>
  <Words>1121</Words>
  <Application>Microsoft Office PowerPoint</Application>
  <PresentationFormat>Экран (4:3)</PresentationFormat>
  <Paragraphs>165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Литейная</vt:lpstr>
      <vt:lpstr>Права та Обов’язки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та Обов’язки</dc:title>
  <dc:creator>VVV</dc:creator>
  <cp:lastModifiedBy>admin</cp:lastModifiedBy>
  <cp:revision>18</cp:revision>
  <dcterms:created xsi:type="dcterms:W3CDTF">2013-12-02T17:00:26Z</dcterms:created>
  <dcterms:modified xsi:type="dcterms:W3CDTF">2015-01-27T18:36:20Z</dcterms:modified>
</cp:coreProperties>
</file>