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Підготувала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учениця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класу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Розумівської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ЗОШ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Хижняк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Тетяна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>
                <a:solidFill>
                  <a:srgbClr val="C00000"/>
                </a:solidFill>
              </a:rPr>
              <a:t>Сім’я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4804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esktop\75591956_nasait050820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60366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70C0"/>
                </a:solidFill>
              </a:rPr>
              <a:t>Сім'я</a:t>
            </a:r>
            <a:r>
              <a:rPr lang="ru-RU" sz="3200" b="1" dirty="0" smtClean="0">
                <a:solidFill>
                  <a:srgbClr val="0070C0"/>
                </a:solidFill>
              </a:rPr>
              <a:t> — це </a:t>
            </a:r>
            <a:r>
              <a:rPr lang="ru-RU" sz="3200" b="1" dirty="0" err="1" smtClean="0">
                <a:solidFill>
                  <a:srgbClr val="0070C0"/>
                </a:solidFill>
              </a:rPr>
              <a:t>така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спільність</a:t>
            </a:r>
            <a:r>
              <a:rPr lang="ru-RU" sz="3200" b="1" dirty="0" smtClean="0">
                <a:solidFill>
                  <a:srgbClr val="0070C0"/>
                </a:solidFill>
              </a:rPr>
              <a:t> людей, яка </a:t>
            </a:r>
            <a:r>
              <a:rPr lang="ru-RU" sz="3200" b="1" dirty="0" err="1" smtClean="0">
                <a:solidFill>
                  <a:srgbClr val="0070C0"/>
                </a:solidFill>
              </a:rPr>
              <a:t>спирається</a:t>
            </a:r>
            <a:r>
              <a:rPr lang="ru-RU" sz="3200" b="1" dirty="0" smtClean="0">
                <a:solidFill>
                  <a:srgbClr val="0070C0"/>
                </a:solidFill>
              </a:rPr>
              <a:t> на </a:t>
            </a:r>
            <a:r>
              <a:rPr lang="ru-RU" sz="3200" b="1" dirty="0" err="1" smtClean="0">
                <a:solidFill>
                  <a:srgbClr val="0070C0"/>
                </a:solidFill>
              </a:rPr>
              <a:t>шлюбний</a:t>
            </a:r>
            <a:r>
              <a:rPr lang="ru-RU" sz="3200" b="1" dirty="0" smtClean="0">
                <a:solidFill>
                  <a:srgbClr val="0070C0"/>
                </a:solidFill>
              </a:rPr>
              <a:t> союз, на </a:t>
            </a:r>
            <a:r>
              <a:rPr lang="ru-RU" sz="3200" b="1" dirty="0" err="1" smtClean="0">
                <a:solidFill>
                  <a:srgbClr val="0070C0"/>
                </a:solidFill>
              </a:rPr>
              <a:t>родинні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зв'язки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r>
              <a:rPr lang="ru-RU" sz="3200" b="1" dirty="0" err="1" smtClean="0">
                <a:solidFill>
                  <a:srgbClr val="0070C0"/>
                </a:solidFill>
              </a:rPr>
              <a:t>на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різноманітні</a:t>
            </a:r>
            <a:r>
              <a:rPr lang="ru-RU" sz="3200" b="1" dirty="0" smtClean="0">
                <a:solidFill>
                  <a:srgbClr val="0070C0"/>
                </a:solidFill>
              </a:rPr>
              <a:t> відносини між </a:t>
            </a:r>
            <a:r>
              <a:rPr lang="ru-RU" sz="3200" b="1" dirty="0" err="1" smtClean="0">
                <a:solidFill>
                  <a:srgbClr val="0070C0"/>
                </a:solidFill>
              </a:rPr>
              <a:t>чоловіком</a:t>
            </a:r>
            <a:r>
              <a:rPr lang="ru-RU" sz="3200" b="1" dirty="0" smtClean="0">
                <a:solidFill>
                  <a:srgbClr val="0070C0"/>
                </a:solidFill>
              </a:rPr>
              <a:t> і дружиною, батьками і </a:t>
            </a:r>
            <a:r>
              <a:rPr lang="ru-RU" sz="3200" b="1" dirty="0" err="1" smtClean="0">
                <a:solidFill>
                  <a:srgbClr val="0070C0"/>
                </a:solidFill>
              </a:rPr>
              <a:t>дітьми</a:t>
            </a:r>
            <a:r>
              <a:rPr lang="ru-RU" sz="3200" b="1" dirty="0" smtClean="0">
                <a:solidFill>
                  <a:srgbClr val="0070C0"/>
                </a:solidFill>
              </a:rPr>
              <a:t>, між самими </a:t>
            </a:r>
            <a:r>
              <a:rPr lang="ru-RU" sz="3200" b="1" dirty="0" err="1" smtClean="0">
                <a:solidFill>
                  <a:srgbClr val="0070C0"/>
                </a:solidFill>
              </a:rPr>
              <a:t>дітьми</a:t>
            </a:r>
            <a:r>
              <a:rPr lang="ru-RU" sz="3200" b="1" dirty="0" smtClean="0">
                <a:solidFill>
                  <a:srgbClr val="0070C0"/>
                </a:solidFill>
              </a:rPr>
              <a:t>, між іншими членами сім'ї, які </a:t>
            </a:r>
            <a:r>
              <a:rPr lang="ru-RU" sz="3200" b="1" dirty="0" err="1" smtClean="0">
                <a:solidFill>
                  <a:srgbClr val="0070C0"/>
                </a:solidFill>
              </a:rPr>
              <a:t>живуть</a:t>
            </a:r>
            <a:r>
              <a:rPr lang="ru-RU" sz="3200" b="1" dirty="0" smtClean="0">
                <a:solidFill>
                  <a:srgbClr val="0070C0"/>
                </a:solidFill>
              </a:rPr>
              <a:t> разом і </a:t>
            </a:r>
            <a:r>
              <a:rPr lang="ru-RU" sz="3200" b="1" dirty="0" err="1" smtClean="0">
                <a:solidFill>
                  <a:srgbClr val="0070C0"/>
                </a:solidFill>
              </a:rPr>
              <a:t>спільно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ведуть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господарство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21403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esktop\5612463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Життя сім'ї — це дуже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складні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різноманітні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процеси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або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сторони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життя людини: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біологічні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економічні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моральні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правові,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психологічні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естетичні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релігійні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18923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1308597650_987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</a:rPr>
              <a:t>Дім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— це те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місце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де кожного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 нас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чекають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люблять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готові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зрозуміти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допомогти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де є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однодумці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друзі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де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панують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взаємоповага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взаємна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моральна і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правова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відповідальність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advTm="2053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Desktop\0e8c382a7c965ec43229404900980b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54" y="0"/>
            <a:ext cx="917445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Чоловік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і дружина </a:t>
            </a:r>
            <a:r>
              <a:rPr lang="ru-RU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живуть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одним життям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 advTm="8206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Desktop\167a15ffbb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00B0F0"/>
                </a:solidFill>
              </a:rPr>
              <a:t>Діти</a:t>
            </a:r>
            <a:r>
              <a:rPr lang="ru-RU" sz="4000" b="1" dirty="0" smtClean="0">
                <a:solidFill>
                  <a:srgbClr val="00B0F0"/>
                </a:solidFill>
              </a:rPr>
              <a:t> — це </a:t>
            </a:r>
            <a:r>
              <a:rPr lang="ru-RU" sz="4000" b="1" dirty="0" err="1" smtClean="0">
                <a:solidFill>
                  <a:srgbClr val="00B0F0"/>
                </a:solidFill>
              </a:rPr>
              <a:t>істотна</a:t>
            </a:r>
            <a:r>
              <a:rPr lang="ru-RU" sz="4000" b="1" dirty="0" smtClean="0">
                <a:solidFill>
                  <a:srgbClr val="00B0F0"/>
                </a:solidFill>
              </a:rPr>
              <a:t> частина життя </a:t>
            </a:r>
            <a:r>
              <a:rPr lang="ru-RU" sz="4000" b="1" dirty="0" err="1" smtClean="0">
                <a:solidFill>
                  <a:srgbClr val="00B0F0"/>
                </a:solidFill>
              </a:rPr>
              <a:t>матері</a:t>
            </a:r>
            <a:r>
              <a:rPr lang="ru-RU" sz="4000" b="1" dirty="0" smtClean="0">
                <a:solidFill>
                  <a:srgbClr val="00B0F0"/>
                </a:solidFill>
              </a:rPr>
              <a:t> і батька. Життя </a:t>
            </a:r>
            <a:r>
              <a:rPr lang="ru-RU" sz="4000" b="1" dirty="0" err="1" smtClean="0">
                <a:solidFill>
                  <a:srgbClr val="00B0F0"/>
                </a:solidFill>
              </a:rPr>
              <a:t>матері</a:t>
            </a:r>
            <a:r>
              <a:rPr lang="ru-RU" sz="4000" b="1" dirty="0" smtClean="0">
                <a:solidFill>
                  <a:srgbClr val="00B0F0"/>
                </a:solidFill>
              </a:rPr>
              <a:t> і батька — це </a:t>
            </a:r>
            <a:r>
              <a:rPr lang="ru-RU" sz="4000" b="1" dirty="0" err="1" smtClean="0">
                <a:solidFill>
                  <a:srgbClr val="00B0F0"/>
                </a:solidFill>
              </a:rPr>
              <a:t>істотна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частка</a:t>
            </a:r>
            <a:r>
              <a:rPr lang="ru-RU" sz="4000" b="1" dirty="0" smtClean="0">
                <a:solidFill>
                  <a:srgbClr val="00B0F0"/>
                </a:solidFill>
              </a:rPr>
              <a:t> життя </a:t>
            </a:r>
            <a:r>
              <a:rPr lang="ru-RU" sz="4000" b="1" dirty="0" err="1" smtClean="0">
                <a:solidFill>
                  <a:srgbClr val="00B0F0"/>
                </a:solidFill>
              </a:rPr>
              <a:t>дітей</a:t>
            </a:r>
            <a:r>
              <a:rPr lang="ru-RU" sz="4000" b="1" dirty="0" smtClean="0">
                <a:solidFill>
                  <a:srgbClr val="00B0F0"/>
                </a:solidFill>
              </a:rPr>
              <a:t>.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1482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Desktop\managing_digital_memories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Сім'я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— це не тільки </a:t>
            </a:r>
            <a:r>
              <a:rPr lang="ru-RU" sz="3200" b="1" dirty="0" err="1" smtClean="0">
                <a:solidFill>
                  <a:srgbClr val="C00000"/>
                </a:solidFill>
              </a:rPr>
              <a:t>суспільна</a:t>
            </a:r>
            <a:r>
              <a:rPr lang="ru-RU" sz="3200" b="1" dirty="0" smtClean="0">
                <a:solidFill>
                  <a:srgbClr val="C00000"/>
                </a:solidFill>
              </a:rPr>
              <a:t>, а й </a:t>
            </a:r>
            <a:r>
              <a:rPr lang="ru-RU" sz="3200" b="1" dirty="0" err="1" smtClean="0">
                <a:solidFill>
                  <a:srgbClr val="C00000"/>
                </a:solidFill>
              </a:rPr>
              <a:t>особистісна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цінність</a:t>
            </a:r>
            <a:r>
              <a:rPr lang="ru-RU" sz="3200" b="1" dirty="0" smtClean="0">
                <a:solidFill>
                  <a:srgbClr val="C00000"/>
                </a:solidFill>
              </a:rPr>
              <a:t>. Без сім'ї, </a:t>
            </a:r>
            <a:r>
              <a:rPr lang="ru-RU" sz="3200" b="1" dirty="0" err="1" smtClean="0">
                <a:solidFill>
                  <a:srgbClr val="C00000"/>
                </a:solidFill>
              </a:rPr>
              <a:t>сімейного</a:t>
            </a:r>
            <a:r>
              <a:rPr lang="ru-RU" sz="3200" b="1" dirty="0" smtClean="0">
                <a:solidFill>
                  <a:srgbClr val="C00000"/>
                </a:solidFill>
              </a:rPr>
              <a:t>, </a:t>
            </a:r>
            <a:r>
              <a:rPr lang="ru-RU" sz="3200" b="1" dirty="0" err="1" smtClean="0">
                <a:solidFill>
                  <a:srgbClr val="C00000"/>
                </a:solidFill>
              </a:rPr>
              <a:t>родинного</a:t>
            </a:r>
            <a:r>
              <a:rPr lang="ru-RU" sz="3200" b="1" dirty="0" smtClean="0">
                <a:solidFill>
                  <a:srgbClr val="C00000"/>
                </a:solidFill>
              </a:rPr>
              <a:t> життя особа не може </a:t>
            </a:r>
            <a:r>
              <a:rPr lang="ru-RU" sz="3200" b="1" dirty="0" err="1" smtClean="0">
                <a:solidFill>
                  <a:srgbClr val="C00000"/>
                </a:solidFill>
              </a:rPr>
              <a:t>повною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мірою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реалізувати</a:t>
            </a:r>
            <a:r>
              <a:rPr lang="ru-RU" sz="3200" b="1" dirty="0" smtClean="0">
                <a:solidFill>
                  <a:srgbClr val="C00000"/>
                </a:solidFill>
              </a:rPr>
              <a:t> свою природу, </a:t>
            </a:r>
            <a:r>
              <a:rPr lang="ru-RU" sz="3200" b="1" dirty="0" err="1" smtClean="0">
                <a:solidFill>
                  <a:srgbClr val="C00000"/>
                </a:solidFill>
              </a:rPr>
              <a:t>особистісні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якості</a:t>
            </a:r>
            <a:r>
              <a:rPr lang="ru-RU" sz="3200" b="1" dirty="0" smtClean="0">
                <a:solidFill>
                  <a:srgbClr val="C00000"/>
                </a:solidFill>
              </a:rPr>
              <a:t> і не може бути </a:t>
            </a:r>
            <a:r>
              <a:rPr lang="ru-RU" sz="3200" b="1" dirty="0" err="1" smtClean="0">
                <a:solidFill>
                  <a:srgbClr val="C00000"/>
                </a:solidFill>
              </a:rPr>
              <a:t>повною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мірою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щасливою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9999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</a:rPr>
              <a:t>Сімейні</a:t>
            </a:r>
            <a:r>
              <a:rPr lang="ru-RU" sz="3600" b="1" dirty="0" smtClean="0">
                <a:solidFill>
                  <a:srgbClr val="FFFF00"/>
                </a:solidFill>
              </a:rPr>
              <a:t> відносини — це </a:t>
            </a:r>
            <a:r>
              <a:rPr lang="ru-RU" sz="3600" b="1" dirty="0" err="1" smtClean="0">
                <a:solidFill>
                  <a:srgbClr val="FFFF00"/>
                </a:solidFill>
              </a:rPr>
              <a:t>складова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суспільних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відносин</a:t>
            </a:r>
            <a:r>
              <a:rPr lang="ru-RU" sz="3600" b="1" dirty="0" smtClean="0">
                <a:solidFill>
                  <a:srgbClr val="FFFF00"/>
                </a:solidFill>
              </a:rPr>
              <a:t>, і </a:t>
            </a:r>
            <a:r>
              <a:rPr lang="ru-RU" sz="3600" b="1" dirty="0" err="1" smtClean="0">
                <a:solidFill>
                  <a:srgbClr val="FFFF00"/>
                </a:solidFill>
              </a:rPr>
              <a:t>розвиток</a:t>
            </a:r>
            <a:r>
              <a:rPr lang="ru-RU" sz="3600" b="1" dirty="0" smtClean="0">
                <a:solidFill>
                  <a:srgbClr val="FFFF00"/>
                </a:solidFill>
              </a:rPr>
              <a:t> сім'ї — одна із </a:t>
            </a:r>
            <a:r>
              <a:rPr lang="ru-RU" sz="3600" b="1" dirty="0" err="1" smtClean="0">
                <a:solidFill>
                  <a:srgbClr val="FFFF00"/>
                </a:solidFill>
              </a:rPr>
              <a:t>найважливіших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складових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розвитку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sz="3600" b="1" dirty="0" smtClean="0">
                <a:solidFill>
                  <a:srgbClr val="FFFF00"/>
                </a:solidFill>
              </a:rPr>
              <a:t>, його </a:t>
            </a:r>
            <a:r>
              <a:rPr lang="ru-RU" sz="3600" b="1" dirty="0" err="1" smtClean="0">
                <a:solidFill>
                  <a:srgbClr val="FFFF00"/>
                </a:solidFill>
              </a:rPr>
              <a:t>культури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4991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Desktop\1245871201_denmate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Моя </a:t>
            </a:r>
            <a:r>
              <a:rPr lang="ru-RU" sz="2800" b="1" i="1" dirty="0" smtClean="0">
                <a:solidFill>
                  <a:srgbClr val="FFFF00"/>
                </a:solidFill>
              </a:rPr>
              <a:t>семья</a:t>
            </a:r>
            <a:r>
              <a:rPr lang="ru-RU" sz="2800" b="1" i="1" dirty="0" smtClean="0">
                <a:solidFill>
                  <a:srgbClr val="FFFF00"/>
                </a:solidFill>
              </a:rPr>
              <a:t> – моя крепость</a:t>
            </a:r>
            <a:r>
              <a:rPr lang="ru-RU" sz="2800" b="1" i="1" dirty="0" smtClean="0">
                <a:solidFill>
                  <a:srgbClr val="FFFF00"/>
                </a:solidFill>
              </a:rPr>
              <a:t>.  </a:t>
            </a:r>
            <a:r>
              <a:rPr lang="ru-RU" sz="2800" b="1" i="1" dirty="0" smtClean="0">
                <a:solidFill>
                  <a:srgbClr val="FFFF00"/>
                </a:solidFill>
              </a:rPr>
              <a:t>(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Силован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Рамишвили</a:t>
            </a:r>
            <a:r>
              <a:rPr lang="ru-RU" sz="2800" b="1" i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...</a:t>
            </a:r>
            <a:r>
              <a:rPr lang="ru-RU" sz="2800" b="1" i="1" dirty="0" smtClean="0">
                <a:solidFill>
                  <a:srgbClr val="0070C0"/>
                </a:solidFill>
              </a:rPr>
              <a:t>Залог семейного счастья в доброте, откровенности, отзывчивости... (Эмиль </a:t>
            </a:r>
            <a:r>
              <a:rPr lang="ru-RU" sz="2800" b="1" i="1" dirty="0" smtClean="0">
                <a:solidFill>
                  <a:srgbClr val="0070C0"/>
                </a:solidFill>
              </a:rPr>
              <a:t>Золя)</a:t>
            </a: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Настоящую семью связывают не узы крови, но узы уважения и радости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. (Ричард Бах)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err="1" smtClean="0">
                <a:solidFill>
                  <a:srgbClr val="92D050"/>
                </a:solidFill>
              </a:rPr>
              <a:t>Цитати</a:t>
            </a:r>
            <a:r>
              <a:rPr lang="ru-RU" sz="5400" b="1" i="1" dirty="0" smtClean="0">
                <a:solidFill>
                  <a:srgbClr val="92D050"/>
                </a:solidFill>
              </a:rPr>
              <a:t> </a:t>
            </a:r>
            <a:r>
              <a:rPr lang="ru-RU" sz="5400" b="1" i="1" dirty="0" err="1" smtClean="0">
                <a:solidFill>
                  <a:srgbClr val="92D050"/>
                </a:solidFill>
              </a:rPr>
              <a:t>відомих</a:t>
            </a:r>
            <a:r>
              <a:rPr lang="ru-RU" sz="5400" b="1" i="1" dirty="0" smtClean="0">
                <a:solidFill>
                  <a:srgbClr val="92D050"/>
                </a:solidFill>
              </a:rPr>
              <a:t> людей</a:t>
            </a:r>
            <a:endParaRPr lang="ru-RU" sz="54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 advTm="26177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168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Сім’я</vt:lpstr>
      <vt:lpstr>Сім'я — це така спільність людей, яка спирається на шлюбний союз, на родинні зв'язки, на різноманітні відносини між чоловіком і дружиною, батьками і дітьми, між самими дітьми, між іншими членами сім'ї, які живуть разом і спільно ведуть господарство.</vt:lpstr>
      <vt:lpstr>Життя сім'ї — це дуже складні і різноманітні процеси або сторони життя людини: біологічні, економічні, моральні, правові, психологічні, естетичні, релігійні</vt:lpstr>
      <vt:lpstr> Дім — це те місце, де кожного з нас чекають, люблять, готові зрозуміти і допомогти, де є однодумці, друзі, де панують взаємоповага, взаємна моральна і правова відповідальність.</vt:lpstr>
      <vt:lpstr>Чоловік і дружина живуть одним життям.</vt:lpstr>
      <vt:lpstr>Діти — це істотна частина життя матері і батька. Життя матері і батька — це істотна частка життя дітей.</vt:lpstr>
      <vt:lpstr>Сім'я — це не тільки суспільна, а й особистісна цінність. Без сім'ї, сімейного, родинного життя особа не може повною мірою реалізувати свою природу, особистісні якості і не може бути повною мірою щасливою.</vt:lpstr>
      <vt:lpstr>Сімейні відносини — це складова суспільних відносин, і розвиток сім'ї — одна із найважливіших складових розвитку суспільства, його культури.</vt:lpstr>
      <vt:lpstr>Цитати відомих людей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Сім’я</dc:title>
  <dc:creator>Full</dc:creator>
  <cp:lastModifiedBy>Full</cp:lastModifiedBy>
  <cp:revision>13</cp:revision>
  <dcterms:created xsi:type="dcterms:W3CDTF">2013-10-02T15:28:41Z</dcterms:created>
  <dcterms:modified xsi:type="dcterms:W3CDTF">2013-10-02T17:39:01Z</dcterms:modified>
</cp:coreProperties>
</file>