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Override1.xml" ContentType="application/vnd.openxmlformats-officedocument.themeOverr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0"/>
  </p:notesMasterIdLst>
  <p:sldIdLst>
    <p:sldId id="256" r:id="rId2"/>
    <p:sldId id="258" r:id="rId3"/>
    <p:sldId id="259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71" r:id="rId13"/>
    <p:sldId id="270" r:id="rId14"/>
    <p:sldId id="273" r:id="rId15"/>
    <p:sldId id="272" r:id="rId16"/>
    <p:sldId id="274" r:id="rId17"/>
    <p:sldId id="276" r:id="rId18"/>
    <p:sldId id="277" r:id="rId19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1" autoAdjust="0"/>
    <p:restoredTop sz="94611" autoAdjust="0"/>
  </p:normalViewPr>
  <p:slideViewPr>
    <p:cSldViewPr>
      <p:cViewPr varScale="1">
        <p:scale>
          <a:sx n="83" d="100"/>
          <a:sy n="83" d="100"/>
        </p:scale>
        <p:origin x="-450" y="-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C6072D83-415B-4E70-B9B0-C3900D1A58F2}" type="datetimeFigureOut">
              <a:rPr lang="ru-RU"/>
              <a:pPr>
                <a:defRPr/>
              </a:pPr>
              <a:t>19.11.2013</a:t>
            </a:fld>
            <a:endParaRPr lang="ru-R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Click to edit Master text styles</a:t>
            </a:r>
          </a:p>
          <a:p>
            <a:pPr lvl="1"/>
            <a:r>
              <a:rPr lang="ru-RU" noProof="0" smtClean="0"/>
              <a:t>Second level</a:t>
            </a:r>
          </a:p>
          <a:p>
            <a:pPr lvl="2"/>
            <a:r>
              <a:rPr lang="ru-RU" noProof="0" smtClean="0"/>
              <a:t>Third level</a:t>
            </a:r>
          </a:p>
          <a:p>
            <a:pPr lvl="3"/>
            <a:r>
              <a:rPr lang="ru-RU" noProof="0" smtClean="0"/>
              <a:t>Fourth level</a:t>
            </a:r>
          </a:p>
          <a:p>
            <a:pPr lvl="4"/>
            <a:r>
              <a:rPr lang="ru-RU" noProof="0" smtClean="0"/>
              <a:t>Fifth level</a:t>
            </a:r>
            <a:endParaRPr lang="ru-RU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9F17B894-C661-4271-9B62-EF04A439F85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/>
          <p:nvPr/>
        </p:nvSpPr>
        <p:spPr bwMode="white">
          <a:xfrm>
            <a:off x="0" y="4038600"/>
            <a:ext cx="9144000" cy="19304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5" name="Rectangle 9"/>
          <p:cNvSpPr/>
          <p:nvPr/>
        </p:nvSpPr>
        <p:spPr>
          <a:xfrm>
            <a:off x="0" y="4111625"/>
            <a:ext cx="1371600" cy="1776413"/>
          </a:xfrm>
          <a:prstGeom prst="rect">
            <a:avLst/>
          </a:prstGeom>
          <a:gradFill flip="none" rotWithShape="1">
            <a:gsLst>
              <a:gs pos="0">
                <a:schemeClr val="accent4">
                  <a:lumMod val="60000"/>
                  <a:lumOff val="40000"/>
                </a:schemeClr>
              </a:gs>
              <a:gs pos="50000">
                <a:schemeClr val="accent4">
                  <a:lumMod val="20000"/>
                  <a:lumOff val="80000"/>
                </a:schemeClr>
              </a:gs>
              <a:gs pos="100000">
                <a:schemeClr val="tx1"/>
              </a:gs>
            </a:gsLst>
            <a:lin ang="10800000" scaled="1"/>
            <a:tileRect/>
          </a:gra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6" name="Rectangle 10"/>
          <p:cNvSpPr/>
          <p:nvPr/>
        </p:nvSpPr>
        <p:spPr>
          <a:xfrm>
            <a:off x="1371600" y="4111625"/>
            <a:ext cx="7772400" cy="1776413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1371600" y="4191000"/>
            <a:ext cx="7467600" cy="1066800"/>
          </a:xfrm>
        </p:spPr>
        <p:txBody>
          <a:bodyPr>
            <a:normAutofit/>
          </a:bodyPr>
          <a:lstStyle>
            <a:lvl1pPr>
              <a:defRPr sz="4400" cap="none" baseline="0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5257800"/>
            <a:ext cx="7467600" cy="609600"/>
          </a:xfrm>
        </p:spPr>
        <p:txBody>
          <a:bodyPr>
            <a:normAutofit/>
          </a:bodyPr>
          <a:lstStyle>
            <a:lvl1pPr marL="0" indent="0" algn="l">
              <a:buNone/>
              <a:defRPr sz="2400">
                <a:solidFill>
                  <a:schemeClr val="accent3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7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 sz="1400" smtClean="0">
                <a:solidFill>
                  <a:schemeClr val="bg2"/>
                </a:solidFill>
              </a:defRPr>
            </a:lvl1pPr>
          </a:lstStyle>
          <a:p>
            <a:pPr>
              <a:defRPr/>
            </a:pPr>
            <a:fld id="{EDDF9456-7D5C-455F-951C-5D4D2F906906}" type="datetimeFigureOut">
              <a:rPr lang="ru-RU"/>
              <a:pPr>
                <a:defRPr/>
              </a:pPr>
              <a:t>19.11.2013</a:t>
            </a:fld>
            <a:endParaRPr lang="ru-RU"/>
          </a:p>
        </p:txBody>
      </p:sp>
      <p:sp>
        <p:nvSpPr>
          <p:cNvPr id="10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r">
              <a:defRPr>
                <a:solidFill>
                  <a:schemeClr val="bg2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solidFill>
                  <a:schemeClr val="bg2"/>
                </a:solidFill>
              </a:defRPr>
            </a:lvl1pPr>
          </a:lstStyle>
          <a:p>
            <a:pPr>
              <a:defRPr/>
            </a:pPr>
            <a:fld id="{DD79C29A-840F-4DD6-809E-9722F82D624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BA4855-A678-4D06-8941-CB150ECB7F16}" type="datetimeFigureOut">
              <a:rPr lang="ru-RU"/>
              <a:pPr>
                <a:defRPr/>
              </a:pPr>
              <a:t>19.11.2013</a:t>
            </a:fld>
            <a:endParaRPr lang="ru-RU"/>
          </a:p>
        </p:txBody>
      </p:sp>
      <p:sp>
        <p:nvSpPr>
          <p:cNvPr id="5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9BDFBB-6D4B-4C48-B185-540D9EE0EED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bg>
      <p:bgPr>
        <a:gradFill flip="none" rotWithShape="1">
          <a:gsLst>
            <a:gs pos="0">
              <a:schemeClr val="accent3">
                <a:lumMod val="60000"/>
                <a:lumOff val="40000"/>
              </a:schemeClr>
            </a:gs>
            <a:gs pos="50000">
              <a:schemeClr val="accent3">
                <a:lumMod val="20000"/>
                <a:lumOff val="80000"/>
              </a:schemeClr>
            </a:gs>
            <a:gs pos="100000">
              <a:schemeClr val="bg1"/>
            </a:gs>
          </a:gsLst>
          <a:lin ang="81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/>
          <p:nvPr/>
        </p:nvSpPr>
        <p:spPr bwMode="white">
          <a:xfrm>
            <a:off x="8823325" y="0"/>
            <a:ext cx="320675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5" name="Rectangle 7"/>
          <p:cNvSpPr/>
          <p:nvPr/>
        </p:nvSpPr>
        <p:spPr>
          <a:xfrm>
            <a:off x="8915400" y="533400"/>
            <a:ext cx="228600" cy="6324600"/>
          </a:xfrm>
          <a:prstGeom prst="rect">
            <a:avLst/>
          </a:prstGeom>
          <a:solidFill>
            <a:schemeClr val="tx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6" name="Rectangle 8"/>
          <p:cNvSpPr/>
          <p:nvPr/>
        </p:nvSpPr>
        <p:spPr>
          <a:xfrm>
            <a:off x="0" y="0"/>
            <a:ext cx="9144000" cy="533400"/>
          </a:xfrm>
          <a:prstGeom prst="rect">
            <a:avLst/>
          </a:prstGeom>
          <a:gradFill>
            <a:gsLst>
              <a:gs pos="0">
                <a:schemeClr val="accent4">
                  <a:lumMod val="60000"/>
                  <a:lumOff val="40000"/>
                </a:schemeClr>
              </a:gs>
              <a:gs pos="50000">
                <a:schemeClr val="accent4">
                  <a:lumMod val="20000"/>
                  <a:lumOff val="80000"/>
                </a:schemeClr>
              </a:gs>
              <a:gs pos="100000">
                <a:schemeClr val="bg1"/>
              </a:gs>
            </a:gsLst>
            <a:lin ang="10800000" scaled="1"/>
          </a:gra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6019800" cy="551656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5996B1-B02F-4435-8464-DBA789BF13C8}" type="datetimeFigureOut">
              <a:rPr lang="ru-RU"/>
              <a:pPr>
                <a:defRPr/>
              </a:pPr>
              <a:t>19.11.2013</a:t>
            </a:fld>
            <a:endParaRPr lang="ru-RU"/>
          </a:p>
        </p:txBody>
      </p:sp>
      <p:sp>
        <p:nvSpPr>
          <p:cNvPr id="8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C3793E-25B9-4685-A0E6-9A3E53B9CBE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9" name="Footer Placeholder 11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62000" y="381000"/>
            <a:ext cx="80010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765175" y="1600200"/>
            <a:ext cx="39243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841875" y="1600200"/>
            <a:ext cx="39243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1371600" y="6232525"/>
            <a:ext cx="1752600" cy="3206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5D9DC6-9290-40FC-8BE4-D3CD8AEA87A0}" type="datetimeFigureOut">
              <a:rPr lang="ru-RU"/>
              <a:pPr>
                <a:defRPr/>
              </a:pPr>
              <a:t>19.11.2013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200400" y="6232525"/>
            <a:ext cx="4752975" cy="3206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01000" y="6232525"/>
            <a:ext cx="838200" cy="3206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A657C35-74E1-4E5C-ACDC-E20557212FD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62000" y="381000"/>
            <a:ext cx="80010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765175" y="1600200"/>
            <a:ext cx="80010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1371600" y="6232525"/>
            <a:ext cx="1752600" cy="3206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3A96C4-7A67-4370-995E-3C8CBEF867DD}" type="datetimeFigureOut">
              <a:rPr lang="ru-RU"/>
              <a:pPr>
                <a:defRPr/>
              </a:pPr>
              <a:t>19.11.2013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200400" y="6232525"/>
            <a:ext cx="4752975" cy="3206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001000" y="6232525"/>
            <a:ext cx="838200" cy="3206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1B8DC5-0690-4705-9395-AA9BFC118BA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762000" y="381000"/>
            <a:ext cx="8004175" cy="57451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1371600" y="6232525"/>
            <a:ext cx="1752600" cy="3206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8A7CAF-5505-4D7C-AD98-46A0A48A584A}" type="datetimeFigureOut">
              <a:rPr lang="ru-RU"/>
              <a:pPr>
                <a:defRPr/>
              </a:pPr>
              <a:t>19.11.2013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3200400" y="6232525"/>
            <a:ext cx="4752975" cy="3206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8001000" y="6232525"/>
            <a:ext cx="838200" cy="3206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8368780-D94A-44D7-9F0B-AF423BAD0B0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Заголовок, объект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62000" y="381000"/>
            <a:ext cx="80010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765175" y="1600200"/>
            <a:ext cx="39243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841875" y="1600200"/>
            <a:ext cx="39243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1371600" y="6232525"/>
            <a:ext cx="1752600" cy="3206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783CA22-ECCE-4725-BC62-B6BE75B06F0B}" type="datetimeFigureOut">
              <a:rPr lang="ru-RU"/>
              <a:pPr>
                <a:defRPr/>
              </a:pPr>
              <a:t>19.11.2013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200400" y="6232525"/>
            <a:ext cx="4752975" cy="3206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01000" y="6232525"/>
            <a:ext cx="838200" cy="3206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22D06D2-C701-4CE9-9634-C35FB31AC8B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762000" y="1600200"/>
            <a:ext cx="8004048" cy="4572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4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E82143-6B30-4197-9DE1-1D57C2F0E240}" type="datetimeFigureOut">
              <a:rPr lang="ru-RU"/>
              <a:pPr>
                <a:defRPr/>
              </a:pPr>
              <a:t>19.11.2013</a:t>
            </a:fld>
            <a:endParaRPr lang="ru-RU"/>
          </a:p>
        </p:txBody>
      </p:sp>
      <p:sp>
        <p:nvSpPr>
          <p:cNvPr id="5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71B439-B231-4A8E-A5F7-04F486DDA9D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Pr>
        <a:solidFill>
          <a:schemeClr val="accent3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5" name="Rectangle 7"/>
          <p:cNvSpPr/>
          <p:nvPr/>
        </p:nvSpPr>
        <p:spPr>
          <a:xfrm>
            <a:off x="0" y="1600200"/>
            <a:ext cx="1371600" cy="990600"/>
          </a:xfrm>
          <a:prstGeom prst="rect">
            <a:avLst/>
          </a:prstGeom>
          <a:gradFill flip="none" rotWithShape="1">
            <a:gsLst>
              <a:gs pos="0">
                <a:schemeClr val="accent4">
                  <a:lumMod val="60000"/>
                  <a:lumOff val="40000"/>
                </a:schemeClr>
              </a:gs>
              <a:gs pos="50000">
                <a:schemeClr val="accent4">
                  <a:lumMod val="20000"/>
                  <a:lumOff val="80000"/>
                </a:schemeClr>
              </a:gs>
              <a:gs pos="100000">
                <a:schemeClr val="bg1"/>
              </a:gs>
            </a:gsLst>
            <a:lin ang="10800000" scaled="1"/>
            <a:tileRect/>
          </a:gra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6" name="Rectangle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tx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620000" cy="1673225"/>
          </a:xfrm>
        </p:spPr>
        <p:txBody>
          <a:bodyPr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 anchor="ctr"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7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D5554B-FCCC-467D-BF8D-73BDD8EA73E6}" type="datetimeFigureOut">
              <a:rPr lang="ru-RU"/>
              <a:pPr>
                <a:defRPr/>
              </a:pPr>
              <a:t>19.11.2013</a:t>
            </a:fld>
            <a:endParaRPr lang="ru-RU"/>
          </a:p>
        </p:txBody>
      </p:sp>
      <p:sp>
        <p:nvSpPr>
          <p:cNvPr id="8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5CA55B-161D-495B-9E19-0F040B99E81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9" name="Footer Placeholder 1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762000" y="1589567"/>
            <a:ext cx="3886200" cy="4572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876800" y="1589567"/>
            <a:ext cx="3886200" cy="4572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5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33CECA-2C0F-4164-9715-339C19AEC132}" type="datetimeFigureOut">
              <a:rPr lang="ru-RU"/>
              <a:pPr>
                <a:defRPr/>
              </a:pPr>
              <a:t>19.11.2013</a:t>
            </a:fld>
            <a:endParaRPr lang="ru-RU"/>
          </a:p>
        </p:txBody>
      </p:sp>
      <p:sp>
        <p:nvSpPr>
          <p:cNvPr id="6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B92630-AE32-42DA-9A0C-5156EF00461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762000" y="2438400"/>
            <a:ext cx="3886200" cy="35814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876800" y="2438400"/>
            <a:ext cx="3886200" cy="35814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"/>
          </p:nvPr>
        </p:nvSpPr>
        <p:spPr>
          <a:xfrm>
            <a:off x="762000" y="1752600"/>
            <a:ext cx="3886200" cy="640080"/>
          </a:xfrm>
          <a:solidFill>
            <a:schemeClr val="accent3"/>
          </a:solidFill>
        </p:spPr>
        <p:txBody>
          <a:bodyPr rtlCol="0" anchor="ctr"/>
          <a:lstStyle>
            <a:lvl1pPr marL="0" indent="0">
              <a:buFontTx/>
              <a:buNone/>
              <a:defRPr sz="2000" b="0">
                <a:solidFill>
                  <a:srgbClr val="FFFFFF"/>
                </a:solidFill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3"/>
          </p:nvPr>
        </p:nvSpPr>
        <p:spPr>
          <a:xfrm>
            <a:off x="4876800" y="1752600"/>
            <a:ext cx="3886200" cy="640080"/>
          </a:xfrm>
          <a:solidFill>
            <a:schemeClr val="accent3"/>
          </a:solidFill>
        </p:spPr>
        <p:txBody>
          <a:bodyPr rtlCol="0" anchor="ctr"/>
          <a:lstStyle>
            <a:lvl1pPr marL="0" indent="0">
              <a:buFontTx/>
              <a:buNone/>
              <a:defRPr sz="2000" b="0">
                <a:solidFill>
                  <a:srgbClr val="FFFFFF"/>
                </a:solidFill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7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C545B6-BC2D-4BF8-B73F-9B03388EB13D}" type="datetimeFigureOut">
              <a:rPr lang="ru-RU"/>
              <a:pPr>
                <a:defRPr/>
              </a:pPr>
              <a:t>19.11.2013</a:t>
            </a:fld>
            <a:endParaRPr lang="ru-RU"/>
          </a:p>
        </p:txBody>
      </p:sp>
      <p:sp>
        <p:nvSpPr>
          <p:cNvPr id="8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E2BC1C-277B-408A-9FAC-3501DA7522F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8244F0-6246-453B-89F3-D27F971026E4}" type="datetimeFigureOut">
              <a:rPr lang="ru-RU"/>
              <a:pPr>
                <a:defRPr/>
              </a:pPr>
              <a:t>19.11.2013</a:t>
            </a:fld>
            <a:endParaRPr lang="ru-RU"/>
          </a:p>
        </p:txBody>
      </p:sp>
      <p:sp>
        <p:nvSpPr>
          <p:cNvPr id="4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423C1E-8D3C-4FE3-85BF-A6350065F92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2C377C-3854-4F14-B8C2-3CABC153DD1A}" type="datetimeFigureOut">
              <a:rPr lang="ru-RU"/>
              <a:pPr>
                <a:defRPr/>
              </a:pPr>
              <a:t>19.11.2013</a:t>
            </a:fld>
            <a:endParaRPr lang="ru-RU"/>
          </a:p>
        </p:txBody>
      </p:sp>
      <p:sp>
        <p:nvSpPr>
          <p:cNvPr id="3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DCA335-2911-4FAF-A51D-A2429147504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4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762000" y="1600200"/>
            <a:ext cx="1600200" cy="4495800"/>
          </a:xfrm>
          <a:solidFill>
            <a:schemeClr val="accent3"/>
          </a:solidFill>
          <a:ln w="50800" cap="sq" cmpd="dbl" algn="ctr">
            <a:noFill/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2438400" y="1600200"/>
            <a:ext cx="6324600" cy="4572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5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F918D8-F349-4D40-96F3-7FC8ED902F58}" type="datetimeFigureOut">
              <a:rPr lang="ru-RU"/>
              <a:pPr>
                <a:defRPr/>
              </a:pPr>
              <a:t>19.11.2013</a:t>
            </a:fld>
            <a:endParaRPr lang="ru-RU"/>
          </a:p>
        </p:txBody>
      </p:sp>
      <p:sp>
        <p:nvSpPr>
          <p:cNvPr id="6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64EBF3-5CD2-420E-B30E-A5C9FAFFEC4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Pr>
        <a:solidFill>
          <a:schemeClr val="accent3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/>
          <p:nvPr/>
        </p:nvSpPr>
        <p:spPr bwMode="white">
          <a:xfrm>
            <a:off x="0" y="4572000"/>
            <a:ext cx="9144000" cy="887413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6" name="Rectangle 8"/>
          <p:cNvSpPr/>
          <p:nvPr/>
        </p:nvSpPr>
        <p:spPr>
          <a:xfrm>
            <a:off x="0" y="4659313"/>
            <a:ext cx="1371600" cy="712787"/>
          </a:xfrm>
          <a:prstGeom prst="rect">
            <a:avLst/>
          </a:prstGeom>
          <a:gradFill>
            <a:gsLst>
              <a:gs pos="0">
                <a:schemeClr val="accent4">
                  <a:lumMod val="60000"/>
                  <a:lumOff val="40000"/>
                </a:schemeClr>
              </a:gs>
              <a:gs pos="50000">
                <a:schemeClr val="accent4">
                  <a:lumMod val="20000"/>
                  <a:lumOff val="80000"/>
                </a:schemeClr>
              </a:gs>
              <a:gs pos="100000">
                <a:schemeClr val="bg1"/>
              </a:gs>
            </a:gsLst>
            <a:lin ang="10800000" scaled="1"/>
          </a:gra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7" name="Rectangle 9"/>
          <p:cNvSpPr/>
          <p:nvPr/>
        </p:nvSpPr>
        <p:spPr>
          <a:xfrm>
            <a:off x="1371600" y="4659313"/>
            <a:ext cx="7772400" cy="712787"/>
          </a:xfrm>
          <a:prstGeom prst="rect">
            <a:avLst/>
          </a:prstGeom>
          <a:solidFill>
            <a:schemeClr val="tx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371600" y="5486400"/>
            <a:ext cx="7543800" cy="685800"/>
          </a:xfrm>
        </p:spPr>
        <p:txBody>
          <a:bodyPr/>
          <a:lstStyle>
            <a:lvl1pPr marL="0" indent="0">
              <a:buFontTx/>
              <a:buNone/>
              <a:defRPr sz="1700">
                <a:solidFill>
                  <a:schemeClr val="tx2"/>
                </a:solidFill>
              </a:defRPr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4675516"/>
            <a:ext cx="7543800" cy="658483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371600" y="0"/>
            <a:ext cx="7772400" cy="4568952"/>
          </a:xfr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txBody>
          <a:bodyPr>
            <a:normAutofit/>
          </a:bodyPr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ru-RU" noProof="0" dirty="0"/>
          </a:p>
        </p:txBody>
      </p:sp>
      <p:sp>
        <p:nvSpPr>
          <p:cNvPr id="8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7298CC-E826-4E83-9013-6FA1E9566C67}" type="datetimeFigureOut">
              <a:rPr lang="ru-RU"/>
              <a:pPr>
                <a:defRPr/>
              </a:pPr>
              <a:t>19.11.2013</a:t>
            </a:fld>
            <a:endParaRPr lang="ru-RU"/>
          </a:p>
        </p:txBody>
      </p:sp>
      <p:sp>
        <p:nvSpPr>
          <p:cNvPr id="9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A6DB81-A143-4DF0-8E04-CFC75EDE0F8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0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3">
                <a:lumMod val="60000"/>
                <a:lumOff val="40000"/>
              </a:schemeClr>
            </a:gs>
            <a:gs pos="50000">
              <a:schemeClr val="accent3">
                <a:lumMod val="20000"/>
                <a:lumOff val="80000"/>
              </a:schemeClr>
            </a:gs>
            <a:gs pos="100000">
              <a:schemeClr val="bg1"/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21"/>
          <p:cNvSpPr>
            <a:spLocks noGrp="1"/>
          </p:cNvSpPr>
          <p:nvPr>
            <p:ph type="title"/>
          </p:nvPr>
        </p:nvSpPr>
        <p:spPr bwMode="auto">
          <a:xfrm>
            <a:off x="762000" y="381000"/>
            <a:ext cx="8001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ru-RU" smtClean="0"/>
          </a:p>
        </p:txBody>
      </p:sp>
      <p:sp>
        <p:nvSpPr>
          <p:cNvPr id="1027" name="Text Placeholder 12"/>
          <p:cNvSpPr>
            <a:spLocks noGrp="1"/>
          </p:cNvSpPr>
          <p:nvPr>
            <p:ph type="body" idx="1"/>
          </p:nvPr>
        </p:nvSpPr>
        <p:spPr bwMode="auto">
          <a:xfrm>
            <a:off x="765175" y="1600200"/>
            <a:ext cx="80010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smtClean="0"/>
          </a:p>
        </p:txBody>
      </p:sp>
      <p:sp>
        <p:nvSpPr>
          <p:cNvPr id="7" name="Rectangle 6"/>
          <p:cNvSpPr/>
          <p:nvPr/>
        </p:nvSpPr>
        <p:spPr bwMode="white">
          <a:xfrm>
            <a:off x="0" y="0"/>
            <a:ext cx="9144000" cy="320675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533400" cy="6858000"/>
          </a:xfrm>
          <a:prstGeom prst="rect">
            <a:avLst/>
          </a:prstGeom>
          <a:gradFill flip="none" rotWithShape="1">
            <a:gsLst>
              <a:gs pos="0">
                <a:schemeClr val="accent4">
                  <a:lumMod val="60000"/>
                  <a:lumOff val="40000"/>
                </a:schemeClr>
              </a:gs>
              <a:gs pos="50000">
                <a:schemeClr val="accent4">
                  <a:lumMod val="20000"/>
                  <a:lumOff val="80000"/>
                </a:schemeClr>
              </a:gs>
              <a:gs pos="100000">
                <a:schemeClr val="bg1"/>
              </a:gs>
            </a:gsLst>
            <a:lin ang="5400000" scaled="1"/>
            <a:tileRect/>
          </a:gra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9" name="Rectangle 8"/>
          <p:cNvSpPr/>
          <p:nvPr/>
        </p:nvSpPr>
        <p:spPr>
          <a:xfrm>
            <a:off x="533400" y="0"/>
            <a:ext cx="8610600" cy="228600"/>
          </a:xfrm>
          <a:prstGeom prst="rect">
            <a:avLst/>
          </a:prstGeom>
          <a:solidFill>
            <a:schemeClr val="tx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1" name="Date Placeholder 27"/>
          <p:cNvSpPr>
            <a:spLocks noGrp="1"/>
          </p:cNvSpPr>
          <p:nvPr>
            <p:ph type="dt" sz="half" idx="2"/>
          </p:nvPr>
        </p:nvSpPr>
        <p:spPr>
          <a:xfrm>
            <a:off x="1371600" y="6232525"/>
            <a:ext cx="1752600" cy="320675"/>
          </a:xfrm>
          <a:prstGeom prst="rect">
            <a:avLst/>
          </a:prstGeom>
        </p:spPr>
        <p:txBody>
          <a:bodyPr anchor="b" anchorCtr="0">
            <a:noAutofit/>
          </a:bodyPr>
          <a:lstStyle>
            <a:lvl1pPr algn="l" fontAlgn="auto">
              <a:spcBef>
                <a:spcPts val="0"/>
              </a:spcBef>
              <a:spcAft>
                <a:spcPts val="0"/>
              </a:spcAft>
              <a:defRPr sz="1400" smtClean="0">
                <a:solidFill>
                  <a:schemeClr val="bg2"/>
                </a:solidFill>
                <a:latin typeface="+mn-lt"/>
              </a:defRPr>
            </a:lvl1pPr>
          </a:lstStyle>
          <a:p>
            <a:pPr>
              <a:defRPr/>
            </a:pPr>
            <a:fld id="{64131495-FCB3-432B-AB55-0221E1FFAAFF}" type="datetimeFigureOut">
              <a:rPr lang="ru-RU"/>
              <a:pPr>
                <a:defRPr/>
              </a:pPr>
              <a:t>19.11.2013</a:t>
            </a:fld>
            <a:endParaRPr lang="ru-RU"/>
          </a:p>
        </p:txBody>
      </p:sp>
      <p:sp>
        <p:nvSpPr>
          <p:cNvPr id="24" name="Footer Placeholder 16"/>
          <p:cNvSpPr>
            <a:spLocks noGrp="1"/>
          </p:cNvSpPr>
          <p:nvPr>
            <p:ph type="ftr" sz="quarter" idx="3"/>
          </p:nvPr>
        </p:nvSpPr>
        <p:spPr>
          <a:xfrm>
            <a:off x="3200400" y="6232525"/>
            <a:ext cx="4752975" cy="320675"/>
          </a:xfrm>
          <a:prstGeom prst="rect">
            <a:avLst/>
          </a:prstGeom>
        </p:spPr>
        <p:txBody>
          <a:bodyPr anchor="b" anchorCtr="0">
            <a:noAutofit/>
          </a:bodyPr>
          <a:lstStyle>
            <a:lvl1pPr algn="r" fontAlgn="auto">
              <a:spcBef>
                <a:spcPts val="0"/>
              </a:spcBef>
              <a:spcAft>
                <a:spcPts val="0"/>
              </a:spcAft>
              <a:defRPr sz="1400">
                <a:solidFill>
                  <a:schemeClr val="bg2"/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5" name="Slide Number Placeholder 28"/>
          <p:cNvSpPr>
            <a:spLocks noGrp="1"/>
          </p:cNvSpPr>
          <p:nvPr>
            <p:ph type="sldNum" sz="quarter" idx="4"/>
          </p:nvPr>
        </p:nvSpPr>
        <p:spPr>
          <a:xfrm>
            <a:off x="8001000" y="6232525"/>
            <a:ext cx="838200" cy="320675"/>
          </a:xfrm>
          <a:prstGeom prst="rect">
            <a:avLst/>
          </a:prstGeom>
        </p:spPr>
        <p:txBody>
          <a:bodyPr anchor="b" anchorCtr="0">
            <a:noAutofit/>
          </a:bodyPr>
          <a:lstStyle>
            <a:lvl1pPr fontAlgn="auto">
              <a:spcBef>
                <a:spcPts val="0"/>
              </a:spcBef>
              <a:spcAft>
                <a:spcPts val="0"/>
              </a:spcAft>
              <a:defRPr sz="1400" smtClean="0">
                <a:solidFill>
                  <a:schemeClr val="bg2"/>
                </a:solidFill>
                <a:latin typeface="+mn-lt"/>
              </a:defRPr>
            </a:lvl1pPr>
          </a:lstStyle>
          <a:p>
            <a:pPr>
              <a:defRPr/>
            </a:pPr>
            <a:fld id="{FB235D7C-7CDC-42EA-A95E-F779A86D417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1" r:id="rId2"/>
    <p:sldLayoutId id="2147483677" r:id="rId3"/>
    <p:sldLayoutId id="2147483670" r:id="rId4"/>
    <p:sldLayoutId id="2147483669" r:id="rId5"/>
    <p:sldLayoutId id="2147483668" r:id="rId6"/>
    <p:sldLayoutId id="2147483678" r:id="rId7"/>
    <p:sldLayoutId id="2147483667" r:id="rId8"/>
    <p:sldLayoutId id="2147483679" r:id="rId9"/>
    <p:sldLayoutId id="2147483666" r:id="rId10"/>
    <p:sldLayoutId id="2147483680" r:id="rId11"/>
    <p:sldLayoutId id="2147483672" r:id="rId12"/>
    <p:sldLayoutId id="2147483673" r:id="rId13"/>
    <p:sldLayoutId id="2147483674" r:id="rId14"/>
    <p:sldLayoutId id="2147483675" r:id="rId15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eorgia" pitchFamily="18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eorgia" pitchFamily="18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eorgia" pitchFamily="18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eorgia" pitchFamily="18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eorgia" pitchFamily="18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eorgia" pitchFamily="18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eorgia" pitchFamily="18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eorgia" pitchFamily="18" charset="0"/>
        </a:defRPr>
      </a:lvl9pPr>
    </p:titleStyle>
    <p:bodyStyle>
      <a:lvl1pPr marL="319088" indent="-319088" algn="l" rtl="0" eaLnBrk="1" fontAlgn="base" hangingPunct="1">
        <a:spcBef>
          <a:spcPts val="700"/>
        </a:spcBef>
        <a:spcAft>
          <a:spcPct val="0"/>
        </a:spcAft>
        <a:buClr>
          <a:schemeClr val="tx2"/>
        </a:buClr>
        <a:buSzPct val="60000"/>
        <a:buFont typeface="Wingdings" pitchFamily="2" charset="2"/>
        <a:buChar char=""/>
        <a:defRPr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73050" algn="l" rtl="0" eaLnBrk="1" fontAlgn="base" hangingPunct="1">
        <a:spcBef>
          <a:spcPts val="550"/>
        </a:spcBef>
        <a:spcAft>
          <a:spcPct val="0"/>
        </a:spcAft>
        <a:buClr>
          <a:schemeClr val="tx2"/>
        </a:buClr>
        <a:buSzPct val="70000"/>
        <a:buFont typeface="Wingdings 2" pitchFamily="18" charset="2"/>
        <a:buChar char=""/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fontAlgn="base" hangingPunct="1">
        <a:spcBef>
          <a:spcPts val="500"/>
        </a:spcBef>
        <a:spcAft>
          <a:spcPct val="0"/>
        </a:spcAft>
        <a:buClr>
          <a:schemeClr val="tx2"/>
        </a:buClr>
        <a:buSzPct val="75000"/>
        <a:buFont typeface="Wingdings" pitchFamily="2" charset="2"/>
        <a:buChar char=""/>
        <a:defRPr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fontAlgn="base" hangingPunct="1">
        <a:spcBef>
          <a:spcPts val="400"/>
        </a:spcBef>
        <a:spcAft>
          <a:spcPct val="0"/>
        </a:spcAft>
        <a:buClr>
          <a:schemeClr val="tx2"/>
        </a:buClr>
        <a:buSzPct val="75000"/>
        <a:buFont typeface="Wingdings" pitchFamily="2" charset="2"/>
        <a:buChar char="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fontAlgn="base" hangingPunct="1">
        <a:spcBef>
          <a:spcPts val="400"/>
        </a:spcBef>
        <a:spcAft>
          <a:spcPct val="0"/>
        </a:spcAft>
        <a:buClr>
          <a:schemeClr val="tx2"/>
        </a:buClr>
        <a:buSzPct val="65000"/>
        <a:buFont typeface="Wingdings" pitchFamily="2" charset="2"/>
        <a:buChar char="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31640" y="5373216"/>
            <a:ext cx="7467600" cy="1066800"/>
          </a:xfrm>
        </p:spPr>
        <p:txBody>
          <a:bodyPr>
            <a:normAutofit fontScale="90000"/>
          </a:bodyPr>
          <a:lstStyle/>
          <a:p>
            <a:pPr algn="ctr"/>
            <a:r>
              <a:rPr lang="uk-UA" sz="4800" b="1" dirty="0" smtClean="0">
                <a:solidFill>
                  <a:schemeClr val="bg1"/>
                </a:solidFill>
                <a:latin typeface="Arial" charset="0"/>
              </a:rPr>
              <a:t>Конфлікти</a:t>
            </a:r>
            <a:r>
              <a:rPr lang="uk-UA" sz="4800" b="1" dirty="0" smtClean="0">
                <a:latin typeface="Arial" charset="0"/>
              </a:rPr>
              <a:t/>
            </a:r>
            <a:br>
              <a:rPr lang="uk-UA" sz="4800" b="1" dirty="0" smtClean="0">
                <a:latin typeface="Arial" charset="0"/>
              </a:rPr>
            </a:br>
            <a:r>
              <a:rPr lang="uk-UA" sz="4800" b="1" dirty="0" smtClean="0">
                <a:latin typeface="Arial" charset="0"/>
              </a:rPr>
              <a:t/>
            </a:r>
            <a:br>
              <a:rPr lang="uk-UA" sz="4800" b="1" dirty="0" smtClean="0">
                <a:latin typeface="Arial" charset="0"/>
              </a:rPr>
            </a:br>
            <a:r>
              <a:rPr lang="ru-RU" sz="4800" b="1" dirty="0" smtClean="0"/>
              <a:t>«</a:t>
            </a:r>
            <a:r>
              <a:rPr lang="ru-RU" sz="4800" b="1" dirty="0" err="1" smtClean="0"/>
              <a:t>Поганий</a:t>
            </a:r>
            <a:r>
              <a:rPr lang="ru-RU" sz="4800" b="1" dirty="0" smtClean="0"/>
              <a:t> </a:t>
            </a:r>
            <a:r>
              <a:rPr lang="uk-UA" sz="4800" b="1" dirty="0" smtClean="0"/>
              <a:t>світ</a:t>
            </a:r>
            <a:r>
              <a:rPr lang="ru-RU" sz="4800" b="1" dirty="0" smtClean="0"/>
              <a:t> </a:t>
            </a:r>
            <a:r>
              <a:rPr lang="ru-RU" sz="4800" b="1" dirty="0" err="1" smtClean="0"/>
              <a:t>кращий</a:t>
            </a:r>
            <a:r>
              <a:rPr lang="ru-RU" sz="4800" b="1" dirty="0" smtClean="0"/>
              <a:t> за </a:t>
            </a:r>
            <a:r>
              <a:rPr lang="ru-RU" sz="4800" b="1" dirty="0" err="1" smtClean="0"/>
              <a:t>г</a:t>
            </a:r>
            <a:r>
              <a:rPr lang="ru-RU" sz="4800" b="1" dirty="0" err="1" smtClean="0"/>
              <a:t>арну</a:t>
            </a:r>
            <a:r>
              <a:rPr lang="ru-RU" sz="4800" b="1" dirty="0" smtClean="0"/>
              <a:t> сварку</a:t>
            </a:r>
            <a:r>
              <a:rPr lang="ru-RU" sz="4800" b="1" dirty="0" smtClean="0"/>
              <a:t>»</a:t>
            </a:r>
            <a:br>
              <a:rPr lang="ru-RU" sz="4800" b="1" dirty="0" smtClean="0"/>
            </a:br>
            <a:endParaRPr lang="ru-RU" sz="4800" b="1" dirty="0" smtClean="0"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81" name="Rectangle 5"/>
          <p:cNvSpPr>
            <a:spLocks noGrp="1"/>
          </p:cNvSpPr>
          <p:nvPr>
            <p:ph type="body" sz="half" idx="1"/>
          </p:nvPr>
        </p:nvSpPr>
        <p:spPr>
          <a:xfrm>
            <a:off x="685800" y="228600"/>
            <a:ext cx="4038600" cy="6324600"/>
          </a:xfrm>
        </p:spPr>
        <p:txBody>
          <a:bodyPr/>
          <a:lstStyle/>
          <a:p>
            <a:pPr marL="0" indent="304800">
              <a:buFont typeface="Wingdings" pitchFamily="2" charset="2"/>
              <a:buNone/>
            </a:pPr>
            <a:r>
              <a:rPr lang="uk-UA" sz="2200" b="1" i="1" dirty="0" err="1" smtClean="0">
                <a:latin typeface="Arial" charset="0"/>
              </a:rPr>
              <a:t>Міжгруповий</a:t>
            </a:r>
            <a:r>
              <a:rPr lang="uk-UA" sz="2200" b="1" i="1" dirty="0" smtClean="0">
                <a:latin typeface="Arial" charset="0"/>
              </a:rPr>
              <a:t> конфлікт.</a:t>
            </a:r>
            <a:r>
              <a:rPr lang="uk-UA" sz="2200" dirty="0" smtClean="0">
                <a:latin typeface="Arial" charset="0"/>
              </a:rPr>
              <a:t> Будь-яка організація складається з певних формальних і неформальних груп, між якими можуть виникати конфлікти. Найчастіше конфлікт виникає через розбіжності в цілях чи інтересах функціональних структурних груп, які просто не в змозі мирно співіснувати, оскільки всередині будь-якої групи постійно відбувається динамічний розвиток, змінюються цілі, завдання, що поступово входять у суперечки.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1266" name="Picture 2" descr="http://pics.livejournal.com/motyileva/pic/000049k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22940" y="1412776"/>
            <a:ext cx="4421060" cy="364502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501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181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smtClean="0">
                <a:latin typeface="Arial" charset="0"/>
              </a:rPr>
              <a:t>ПРИРОДА КОНФЛІКТУ</a:t>
            </a:r>
            <a:endParaRPr lang="ru-RU" smtClean="0">
              <a:latin typeface="Arial" charset="0"/>
            </a:endParaRPr>
          </a:p>
        </p:txBody>
      </p:sp>
      <p:sp>
        <p:nvSpPr>
          <p:cNvPr id="52243" name="AutoShape 19"/>
          <p:cNvSpPr>
            <a:spLocks noChangeArrowheads="1"/>
          </p:cNvSpPr>
          <p:nvPr/>
        </p:nvSpPr>
        <p:spPr bwMode="auto">
          <a:xfrm>
            <a:off x="0" y="2362200"/>
            <a:ext cx="1828800" cy="1066800"/>
          </a:xfrm>
          <a:prstGeom prst="roundRect">
            <a:avLst>
              <a:gd name="adj" fmla="val 16667"/>
            </a:avLst>
          </a:prstGeom>
          <a:solidFill>
            <a:schemeClr val="hlink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uk-UA"/>
              <a:t>Учасники</a:t>
            </a:r>
          </a:p>
          <a:p>
            <a:pPr algn="ctr"/>
            <a:r>
              <a:rPr lang="uk-UA"/>
              <a:t>конфлікту</a:t>
            </a:r>
            <a:endParaRPr lang="ru-RU"/>
          </a:p>
        </p:txBody>
      </p:sp>
      <p:sp>
        <p:nvSpPr>
          <p:cNvPr id="52244" name="AutoShape 20"/>
          <p:cNvSpPr>
            <a:spLocks noChangeArrowheads="1"/>
          </p:cNvSpPr>
          <p:nvPr/>
        </p:nvSpPr>
        <p:spPr bwMode="auto">
          <a:xfrm>
            <a:off x="2362200" y="2362200"/>
            <a:ext cx="1981200" cy="1066800"/>
          </a:xfrm>
          <a:prstGeom prst="roundRect">
            <a:avLst>
              <a:gd name="adj" fmla="val 16667"/>
            </a:avLst>
          </a:prstGeom>
          <a:solidFill>
            <a:schemeClr val="hlink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uk-UA" dirty="0"/>
              <a:t>Об'єкт </a:t>
            </a:r>
          </a:p>
          <a:p>
            <a:pPr algn="ctr"/>
            <a:r>
              <a:rPr lang="uk-UA" dirty="0"/>
              <a:t>конфлікту</a:t>
            </a:r>
            <a:endParaRPr lang="ru-RU" dirty="0"/>
          </a:p>
        </p:txBody>
      </p:sp>
      <p:sp>
        <p:nvSpPr>
          <p:cNvPr id="52245" name="AutoShape 21"/>
          <p:cNvSpPr>
            <a:spLocks noChangeArrowheads="1"/>
          </p:cNvSpPr>
          <p:nvPr/>
        </p:nvSpPr>
        <p:spPr bwMode="auto">
          <a:xfrm>
            <a:off x="4800600" y="2362200"/>
            <a:ext cx="1905000" cy="1066800"/>
          </a:xfrm>
          <a:prstGeom prst="roundRect">
            <a:avLst>
              <a:gd name="adj" fmla="val 16667"/>
            </a:avLst>
          </a:prstGeom>
          <a:solidFill>
            <a:schemeClr val="hlink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uk-UA" dirty="0"/>
              <a:t>Інцидент</a:t>
            </a:r>
            <a:endParaRPr lang="ru-RU" dirty="0"/>
          </a:p>
        </p:txBody>
      </p:sp>
      <p:sp>
        <p:nvSpPr>
          <p:cNvPr id="52246" name="AutoShape 22"/>
          <p:cNvSpPr>
            <a:spLocks noChangeArrowheads="1"/>
          </p:cNvSpPr>
          <p:nvPr/>
        </p:nvSpPr>
        <p:spPr bwMode="auto">
          <a:xfrm>
            <a:off x="7239000" y="2362200"/>
            <a:ext cx="1905000" cy="1066800"/>
          </a:xfrm>
          <a:prstGeom prst="roundRect">
            <a:avLst>
              <a:gd name="adj" fmla="val 16667"/>
            </a:avLst>
          </a:prstGeom>
          <a:solidFill>
            <a:schemeClr val="hlink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uk-UA" dirty="0"/>
              <a:t>КОНФЛІКТ</a:t>
            </a:r>
            <a:endParaRPr lang="ru-RU" dirty="0"/>
          </a:p>
        </p:txBody>
      </p:sp>
      <p:sp>
        <p:nvSpPr>
          <p:cNvPr id="52247" name="Line 23"/>
          <p:cNvSpPr>
            <a:spLocks noChangeShapeType="1"/>
          </p:cNvSpPr>
          <p:nvPr/>
        </p:nvSpPr>
        <p:spPr bwMode="auto">
          <a:xfrm>
            <a:off x="1905000" y="2819400"/>
            <a:ext cx="457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52248" name="Line 24"/>
          <p:cNvSpPr>
            <a:spLocks noChangeShapeType="1"/>
          </p:cNvSpPr>
          <p:nvPr/>
        </p:nvSpPr>
        <p:spPr bwMode="auto">
          <a:xfrm>
            <a:off x="2133600" y="2590800"/>
            <a:ext cx="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52249" name="Line 25"/>
          <p:cNvSpPr>
            <a:spLocks noChangeShapeType="1"/>
          </p:cNvSpPr>
          <p:nvPr/>
        </p:nvSpPr>
        <p:spPr bwMode="auto">
          <a:xfrm>
            <a:off x="4343400" y="2819400"/>
            <a:ext cx="457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52251" name="Line 27"/>
          <p:cNvSpPr>
            <a:spLocks noChangeShapeType="1"/>
          </p:cNvSpPr>
          <p:nvPr/>
        </p:nvSpPr>
        <p:spPr bwMode="auto">
          <a:xfrm>
            <a:off x="4572000" y="2667000"/>
            <a:ext cx="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52252" name="Line 28"/>
          <p:cNvSpPr>
            <a:spLocks noChangeShapeType="1"/>
          </p:cNvSpPr>
          <p:nvPr/>
        </p:nvSpPr>
        <p:spPr bwMode="auto">
          <a:xfrm>
            <a:off x="6781800" y="2819400"/>
            <a:ext cx="304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52253" name="Line 29"/>
          <p:cNvSpPr>
            <a:spLocks noChangeShapeType="1"/>
          </p:cNvSpPr>
          <p:nvPr/>
        </p:nvSpPr>
        <p:spPr bwMode="auto">
          <a:xfrm>
            <a:off x="6781800" y="3048000"/>
            <a:ext cx="304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22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22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22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2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22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22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22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22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224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2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850"/>
                            </p:stCondLst>
                            <p:childTnLst>
                              <p:par>
                                <p:cTn id="24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22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522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224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522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350"/>
                            </p:stCondLst>
                            <p:childTnLst>
                              <p:par>
                                <p:cTn id="3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522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522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226" grpId="0"/>
      <p:bldP spid="52243" grpId="0" animBg="1"/>
      <p:bldP spid="52244" grpId="0" animBg="1"/>
      <p:bldP spid="52245" grpId="0" animBg="1"/>
      <p:bldP spid="5224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http://img0.liveinternet.ru/images/attach/c/6/90/5/90005452_0NDBhMDEt.jpg"/>
          <p:cNvPicPr>
            <a:picLocks noGrp="1" noChangeAspect="1" noChangeArrowheads="1"/>
          </p:cNvPicPr>
          <p:nvPr>
            <p:ph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/>
          </p:cNvSpPr>
          <p:nvPr>
            <p:ph type="title"/>
          </p:nvPr>
        </p:nvSpPr>
        <p:spPr>
          <a:xfrm>
            <a:off x="762000" y="381000"/>
            <a:ext cx="8001000" cy="762000"/>
          </a:xfrm>
        </p:spPr>
        <p:txBody>
          <a:bodyPr/>
          <a:lstStyle/>
          <a:p>
            <a:pPr algn="ctr"/>
            <a:r>
              <a:rPr lang="ru-RU" smtClean="0">
                <a:latin typeface="Arial" charset="0"/>
              </a:rPr>
              <a:t>ПРИЧИНИ КОНФЛІКТУ</a:t>
            </a:r>
          </a:p>
        </p:txBody>
      </p:sp>
      <p:sp>
        <p:nvSpPr>
          <p:cNvPr id="56323" name="Rectangle 3"/>
          <p:cNvSpPr>
            <a:spLocks noGrp="1"/>
          </p:cNvSpPr>
          <p:nvPr>
            <p:ph type="body" idx="1"/>
          </p:nvPr>
        </p:nvSpPr>
        <p:spPr>
          <a:xfrm>
            <a:off x="539552" y="1143000"/>
            <a:ext cx="8299648" cy="5486400"/>
          </a:xfrm>
        </p:spPr>
        <p:txBody>
          <a:bodyPr/>
          <a:lstStyle/>
          <a:p>
            <a:pPr marL="0" indent="401638" algn="just">
              <a:lnSpc>
                <a:spcPct val="80000"/>
              </a:lnSpc>
              <a:buFont typeface="Wingdings" pitchFamily="2" charset="2"/>
              <a:buNone/>
            </a:pPr>
            <a:r>
              <a:rPr lang="ru-RU" sz="2500" dirty="0" smtClean="0">
                <a:latin typeface="Arial" charset="0"/>
              </a:rPr>
              <a:t>• </a:t>
            </a:r>
            <a:r>
              <a:rPr lang="uk-UA" sz="2800" dirty="0" smtClean="0">
                <a:latin typeface="Arial" charset="0"/>
              </a:rPr>
              <a:t>розподіл ресурсів (вони завжди обмежені, а претендує на їх використання кілька сторін): </a:t>
            </a:r>
          </a:p>
          <a:p>
            <a:pPr marL="0" indent="401638" algn="just">
              <a:lnSpc>
                <a:spcPct val="80000"/>
              </a:lnSpc>
              <a:buFont typeface="Wingdings" pitchFamily="2" charset="2"/>
              <a:buNone/>
            </a:pPr>
            <a:r>
              <a:rPr lang="uk-UA" sz="2800" dirty="0" smtClean="0">
                <a:latin typeface="Arial" charset="0"/>
              </a:rPr>
              <a:t>• різниця у цілях (спеціалізація, конкретизація та дроблення на підрозділи передбачає їх різну стратегічну спрямованість); </a:t>
            </a:r>
          </a:p>
          <a:p>
            <a:pPr marL="0" indent="401638" algn="just">
              <a:lnSpc>
                <a:spcPct val="80000"/>
              </a:lnSpc>
              <a:buFont typeface="Wingdings" pitchFamily="2" charset="2"/>
              <a:buNone/>
            </a:pPr>
            <a:r>
              <a:rPr lang="uk-UA" sz="2800" dirty="0" smtClean="0">
                <a:latin typeface="Arial" charset="0"/>
              </a:rPr>
              <a:t>• взаємозалежність у досягненні результату (вимагає співробітництва, хоча, реалізовуючи власні завдання, люди інколи нехтують іншими); </a:t>
            </a:r>
          </a:p>
          <a:p>
            <a:pPr marL="0" indent="401638" algn="just">
              <a:lnSpc>
                <a:spcPct val="80000"/>
              </a:lnSpc>
              <a:buFont typeface="Wingdings" pitchFamily="2" charset="2"/>
              <a:buNone/>
            </a:pPr>
            <a:r>
              <a:rPr lang="uk-UA" sz="2800" dirty="0" smtClean="0">
                <a:latin typeface="Arial" charset="0"/>
              </a:rPr>
              <a:t>• різниця в уяві та цінностях (відсутність об'єктивної оцінки ситуації): </a:t>
            </a:r>
          </a:p>
          <a:p>
            <a:pPr marL="0" indent="401638" algn="just">
              <a:lnSpc>
                <a:spcPct val="80000"/>
              </a:lnSpc>
              <a:buFont typeface="Wingdings" pitchFamily="2" charset="2"/>
              <a:buNone/>
            </a:pPr>
            <a:r>
              <a:rPr lang="uk-UA" sz="2800" dirty="0" smtClean="0">
                <a:latin typeface="Arial" charset="0"/>
              </a:rPr>
              <a:t>• незадовільні комунікації (відсутність повної та достовірної інформації); </a:t>
            </a:r>
          </a:p>
          <a:p>
            <a:pPr marL="0" indent="401638" algn="just">
              <a:lnSpc>
                <a:spcPct val="80000"/>
              </a:lnSpc>
              <a:buFont typeface="Wingdings" pitchFamily="2" charset="2"/>
              <a:buNone/>
            </a:pPr>
            <a:r>
              <a:rPr lang="uk-UA" sz="2800" dirty="0" smtClean="0">
                <a:latin typeface="Arial" charset="0"/>
              </a:rPr>
              <a:t>• різниця у досвіді та манері поведінки; </a:t>
            </a:r>
          </a:p>
          <a:p>
            <a:pPr marL="0" indent="401638" algn="just">
              <a:lnSpc>
                <a:spcPct val="80000"/>
              </a:lnSpc>
              <a:buFont typeface="Wingdings" pitchFamily="2" charset="2"/>
              <a:buNone/>
            </a:pPr>
            <a:r>
              <a:rPr lang="uk-UA" sz="2800" dirty="0" smtClean="0">
                <a:latin typeface="Arial" charset="0"/>
              </a:rPr>
              <a:t>• різка зміна подій чи умов.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563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1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45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66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83" tmFilter="0, 0; 0.125,0.2665; 0.25,0.4; 0.375,0.465; 0.5,0.5;  0.625,0.535; 0.75,0.6; 0.875,0.7335; 1,1">
                                          <p:stCondLst>
                                            <p:cond delay="331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41" tmFilter="0, 0; 0.125,0.2665; 0.25,0.4; 0.375,0.465; 0.5,0.5;  0.625,0.535; 0.75,0.6; 0.875,0.7335; 1,1">
                                          <p:stCondLst>
                                            <p:cond delay="414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7" dur="7">
                                          <p:stCondLst>
                                            <p:cond delay="162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8" dur="41" decel="50000">
                                          <p:stCondLst>
                                            <p:cond delay="169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7">
                                          <p:stCondLst>
                                            <p:cond delay="328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0" dur="41" decel="50000">
                                          <p:stCondLst>
                                            <p:cond delay="335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7">
                                          <p:stCondLst>
                                            <p:cond delay="41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2" dur="41" decel="50000">
                                          <p:stCondLst>
                                            <p:cond delay="417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7">
                                          <p:stCondLst>
                                            <p:cond delay="452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4" dur="41" decel="50000">
                                          <p:stCondLst>
                                            <p:cond delay="458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1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45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66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83" tmFilter="0, 0; 0.125,0.2665; 0.25,0.4; 0.375,0.465; 0.5,0.5;  0.625,0.535; 0.75,0.6; 0.875,0.7335; 1,1">
                                          <p:stCondLst>
                                            <p:cond delay="331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41" tmFilter="0, 0; 0.125,0.2665; 0.25,0.4; 0.375,0.465; 0.5,0.5;  0.625,0.535; 0.75,0.6; 0.875,0.7335; 1,1">
                                          <p:stCondLst>
                                            <p:cond delay="414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4" dur="7">
                                          <p:stCondLst>
                                            <p:cond delay="162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5" dur="41" decel="50000">
                                          <p:stCondLst>
                                            <p:cond delay="169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7">
                                          <p:stCondLst>
                                            <p:cond delay="328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7" dur="41" decel="50000">
                                          <p:stCondLst>
                                            <p:cond delay="335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7">
                                          <p:stCondLst>
                                            <p:cond delay="41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9" dur="41" decel="50000">
                                          <p:stCondLst>
                                            <p:cond delay="417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7">
                                          <p:stCondLst>
                                            <p:cond delay="452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1" dur="41" decel="50000">
                                          <p:stCondLst>
                                            <p:cond delay="458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500"/>
                            </p:stCondLst>
                            <p:childTnLst>
                              <p:par>
                                <p:cTn id="43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1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45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6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83" tmFilter="0, 0; 0.125,0.2665; 0.25,0.4; 0.375,0.465; 0.5,0.5;  0.625,0.535; 0.75,0.6; 0.875,0.7335; 1,1">
                                          <p:stCondLst>
                                            <p:cond delay="331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41" tmFilter="0, 0; 0.125,0.2665; 0.25,0.4; 0.375,0.465; 0.5,0.5;  0.625,0.535; 0.75,0.6; 0.875,0.7335; 1,1">
                                          <p:stCondLst>
                                            <p:cond delay="414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1" dur="7">
                                          <p:stCondLst>
                                            <p:cond delay="162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2" dur="41" decel="50000">
                                          <p:stCondLst>
                                            <p:cond delay="169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7">
                                          <p:stCondLst>
                                            <p:cond delay="328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4" dur="41" decel="50000">
                                          <p:stCondLst>
                                            <p:cond delay="335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7">
                                          <p:stCondLst>
                                            <p:cond delay="41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6" dur="41" decel="50000">
                                          <p:stCondLst>
                                            <p:cond delay="417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7" dur="7">
                                          <p:stCondLst>
                                            <p:cond delay="452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8" dur="41" decel="50000">
                                          <p:stCondLst>
                                            <p:cond delay="458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2000"/>
                            </p:stCondLst>
                            <p:childTnLst>
                              <p:par>
                                <p:cTn id="60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1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45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66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83" tmFilter="0, 0; 0.125,0.2665; 0.25,0.4; 0.375,0.465; 0.5,0.5;  0.625,0.535; 0.75,0.6; 0.875,0.7335; 1,1">
                                          <p:stCondLst>
                                            <p:cond delay="331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41" tmFilter="0, 0; 0.125,0.2665; 0.25,0.4; 0.375,0.465; 0.5,0.5;  0.625,0.535; 0.75,0.6; 0.875,0.7335; 1,1">
                                          <p:stCondLst>
                                            <p:cond delay="414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8" dur="7">
                                          <p:stCondLst>
                                            <p:cond delay="162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9" dur="41" decel="50000">
                                          <p:stCondLst>
                                            <p:cond delay="169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0" dur="7">
                                          <p:stCondLst>
                                            <p:cond delay="328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1" dur="41" decel="50000">
                                          <p:stCondLst>
                                            <p:cond delay="335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2" dur="7">
                                          <p:stCondLst>
                                            <p:cond delay="41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3" dur="41" decel="50000">
                                          <p:stCondLst>
                                            <p:cond delay="417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4" dur="7">
                                          <p:stCondLst>
                                            <p:cond delay="452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5" dur="41" decel="50000">
                                          <p:stCondLst>
                                            <p:cond delay="458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2500"/>
                            </p:stCondLst>
                            <p:childTnLst>
                              <p:par>
                                <p:cTn id="77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1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45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66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83" tmFilter="0, 0; 0.125,0.2665; 0.25,0.4; 0.375,0.465; 0.5,0.5;  0.625,0.535; 0.75,0.6; 0.875,0.7335; 1,1">
                                          <p:stCondLst>
                                            <p:cond delay="331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41" tmFilter="0, 0; 0.125,0.2665; 0.25,0.4; 0.375,0.465; 0.5,0.5;  0.625,0.535; 0.75,0.6; 0.875,0.7335; 1,1">
                                          <p:stCondLst>
                                            <p:cond delay="414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5" dur="7">
                                          <p:stCondLst>
                                            <p:cond delay="162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6" dur="41" decel="50000">
                                          <p:stCondLst>
                                            <p:cond delay="169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7" dur="7">
                                          <p:stCondLst>
                                            <p:cond delay="328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8" dur="41" decel="50000">
                                          <p:stCondLst>
                                            <p:cond delay="335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9" dur="7">
                                          <p:stCondLst>
                                            <p:cond delay="41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0" dur="41" decel="50000">
                                          <p:stCondLst>
                                            <p:cond delay="417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1" dur="7">
                                          <p:stCondLst>
                                            <p:cond delay="452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2" dur="41" decel="50000">
                                          <p:stCondLst>
                                            <p:cond delay="458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3000"/>
                            </p:stCondLst>
                            <p:childTnLst>
                              <p:par>
                                <p:cTn id="94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6" dur="1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7" dur="45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66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83" tmFilter="0, 0; 0.125,0.2665; 0.25,0.4; 0.375,0.465; 0.5,0.5;  0.625,0.535; 0.75,0.6; 0.875,0.7335; 1,1">
                                          <p:stCondLst>
                                            <p:cond delay="331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41" tmFilter="0, 0; 0.125,0.2665; 0.25,0.4; 0.375,0.465; 0.5,0.5;  0.625,0.535; 0.75,0.6; 0.875,0.7335; 1,1">
                                          <p:stCondLst>
                                            <p:cond delay="414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2" dur="7">
                                          <p:stCondLst>
                                            <p:cond delay="162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3" dur="41" decel="50000">
                                          <p:stCondLst>
                                            <p:cond delay="169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4" dur="7">
                                          <p:stCondLst>
                                            <p:cond delay="328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5" dur="41" decel="50000">
                                          <p:stCondLst>
                                            <p:cond delay="335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6" dur="7">
                                          <p:stCondLst>
                                            <p:cond delay="41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7" dur="41" decel="50000">
                                          <p:stCondLst>
                                            <p:cond delay="417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8" dur="7">
                                          <p:stCondLst>
                                            <p:cond delay="452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9" dur="41" decel="50000">
                                          <p:stCondLst>
                                            <p:cond delay="458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3500"/>
                            </p:stCondLst>
                            <p:childTnLst>
                              <p:par>
                                <p:cTn id="111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3" dur="1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4" dur="45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1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166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83" tmFilter="0, 0; 0.125,0.2665; 0.25,0.4; 0.375,0.465; 0.5,0.5;  0.625,0.535; 0.75,0.6; 0.875,0.7335; 1,1">
                                          <p:stCondLst>
                                            <p:cond delay="331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41" tmFilter="0, 0; 0.125,0.2665; 0.25,0.4; 0.375,0.465; 0.5,0.5;  0.625,0.535; 0.75,0.6; 0.875,0.7335; 1,1">
                                          <p:stCondLst>
                                            <p:cond delay="414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19" dur="7">
                                          <p:stCondLst>
                                            <p:cond delay="162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20" dur="41" decel="50000">
                                          <p:stCondLst>
                                            <p:cond delay="169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1" dur="7">
                                          <p:stCondLst>
                                            <p:cond delay="328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22" dur="41" decel="50000">
                                          <p:stCondLst>
                                            <p:cond delay="335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3" dur="7">
                                          <p:stCondLst>
                                            <p:cond delay="41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24" dur="41" decel="50000">
                                          <p:stCondLst>
                                            <p:cond delay="417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5" dur="7">
                                          <p:stCondLst>
                                            <p:cond delay="452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26" dur="41" decel="50000">
                                          <p:stCondLst>
                                            <p:cond delay="458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322" grpId="0"/>
      <p:bldP spid="5632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dk0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48192" y="260648"/>
            <a:ext cx="3595808" cy="2060848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/>
          </p:nvPr>
        </p:nvSpPr>
        <p:spPr>
          <a:xfrm>
            <a:off x="762000" y="381000"/>
            <a:ext cx="6330280" cy="5352256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ru-RU" sz="4400" b="1" dirty="0" err="1" smtClean="0">
                <a:solidFill>
                  <a:srgbClr val="00B050"/>
                </a:solidFill>
              </a:rPr>
              <a:t>Способи</a:t>
            </a:r>
            <a:r>
              <a:rPr lang="ru-RU" sz="4400" b="1" dirty="0" smtClean="0">
                <a:solidFill>
                  <a:srgbClr val="00B050"/>
                </a:solidFill>
              </a:rPr>
              <a:t> </a:t>
            </a:r>
            <a:r>
              <a:rPr lang="ru-RU" sz="4400" b="1" dirty="0" err="1" smtClean="0">
                <a:solidFill>
                  <a:srgbClr val="00B050"/>
                </a:solidFill>
              </a:rPr>
              <a:t>протікання</a:t>
            </a:r>
            <a:endParaRPr lang="uk-UA" sz="4400" b="1" dirty="0" smtClean="0">
              <a:solidFill>
                <a:srgbClr val="00B050"/>
              </a:solidFill>
            </a:endParaRPr>
          </a:p>
          <a:p>
            <a:pPr>
              <a:lnSpc>
                <a:spcPct val="90000"/>
              </a:lnSpc>
            </a:pPr>
            <a:endParaRPr lang="ru-RU" sz="2000" dirty="0" smtClean="0"/>
          </a:p>
          <a:p>
            <a:pPr>
              <a:lnSpc>
                <a:spcPct val="90000"/>
              </a:lnSpc>
            </a:pPr>
            <a:r>
              <a:rPr lang="ru-RU" sz="2400" dirty="0" err="1" smtClean="0"/>
              <a:t>Пристосування</a:t>
            </a:r>
            <a:r>
              <a:rPr lang="ru-RU" sz="2400" dirty="0" smtClean="0"/>
              <a:t> </a:t>
            </a:r>
            <a:r>
              <a:rPr lang="ru-RU" sz="2400" dirty="0" smtClean="0"/>
              <a:t>- </a:t>
            </a:r>
            <a:r>
              <a:rPr lang="ru-RU" sz="2400" dirty="0" err="1" smtClean="0"/>
              <a:t>згладжування</a:t>
            </a:r>
            <a:r>
              <a:rPr lang="ru-RU" sz="2400" dirty="0" smtClean="0"/>
              <a:t> </a:t>
            </a:r>
            <a:r>
              <a:rPr lang="ru-RU" sz="2400" dirty="0" err="1" smtClean="0"/>
              <a:t>протиріч</a:t>
            </a:r>
            <a:r>
              <a:rPr lang="ru-RU" sz="2400" dirty="0" smtClean="0"/>
              <a:t>, </a:t>
            </a:r>
            <a:r>
              <a:rPr lang="ru-RU" sz="2400" dirty="0" err="1" smtClean="0"/>
              <a:t>навіть</a:t>
            </a:r>
            <a:r>
              <a:rPr lang="ru-RU" sz="2400" dirty="0" smtClean="0"/>
              <a:t> на шкоду </a:t>
            </a:r>
            <a:r>
              <a:rPr lang="ru-RU" sz="2400" dirty="0" err="1" smtClean="0"/>
              <a:t>своїх</a:t>
            </a:r>
            <a:r>
              <a:rPr lang="ru-RU" sz="2400" dirty="0" smtClean="0"/>
              <a:t> </a:t>
            </a:r>
            <a:r>
              <a:rPr lang="ru-RU" sz="2400" dirty="0" err="1" smtClean="0"/>
              <a:t>інтересів</a:t>
            </a:r>
            <a:endParaRPr lang="ru-RU" sz="2400" dirty="0" smtClean="0"/>
          </a:p>
          <a:p>
            <a:pPr>
              <a:lnSpc>
                <a:spcPct val="90000"/>
              </a:lnSpc>
            </a:pPr>
            <a:r>
              <a:rPr lang="ru-RU" sz="2400" dirty="0" err="1" smtClean="0"/>
              <a:t>Компроміс</a:t>
            </a:r>
            <a:r>
              <a:rPr lang="ru-RU" sz="2400" dirty="0" smtClean="0"/>
              <a:t> - </a:t>
            </a:r>
            <a:r>
              <a:rPr lang="ru-RU" sz="2400" dirty="0" err="1" smtClean="0"/>
              <a:t>взаємні</a:t>
            </a:r>
            <a:r>
              <a:rPr lang="ru-RU" sz="2400" dirty="0" smtClean="0"/>
              <a:t> поступки</a:t>
            </a:r>
          </a:p>
          <a:p>
            <a:pPr>
              <a:lnSpc>
                <a:spcPct val="90000"/>
              </a:lnSpc>
            </a:pPr>
            <a:r>
              <a:rPr lang="ru-RU" sz="2400" dirty="0" err="1" smtClean="0"/>
              <a:t>Співробітництво</a:t>
            </a:r>
            <a:r>
              <a:rPr lang="ru-RU" sz="2400" dirty="0" smtClean="0"/>
              <a:t> - </a:t>
            </a:r>
            <a:r>
              <a:rPr lang="ru-RU" sz="2400" dirty="0" err="1" smtClean="0"/>
              <a:t>спільне</a:t>
            </a:r>
            <a:r>
              <a:rPr lang="ru-RU" sz="2400" dirty="0" smtClean="0"/>
              <a:t> </a:t>
            </a:r>
            <a:r>
              <a:rPr lang="ru-RU" sz="2400" dirty="0" err="1" smtClean="0"/>
              <a:t>вироблення</a:t>
            </a:r>
            <a:r>
              <a:rPr lang="ru-RU" sz="2400" dirty="0" smtClean="0"/>
              <a:t> </a:t>
            </a:r>
            <a:r>
              <a:rPr lang="ru-RU" sz="2400" dirty="0" err="1" smtClean="0"/>
              <a:t>рішень</a:t>
            </a:r>
            <a:r>
              <a:rPr lang="ru-RU" sz="2400" dirty="0" smtClean="0"/>
              <a:t>, </a:t>
            </a:r>
            <a:r>
              <a:rPr lang="ru-RU" sz="2400" dirty="0" err="1" smtClean="0"/>
              <a:t>що</a:t>
            </a:r>
            <a:r>
              <a:rPr lang="ru-RU" sz="2400" dirty="0" smtClean="0"/>
              <a:t> </a:t>
            </a:r>
            <a:r>
              <a:rPr lang="ru-RU" sz="2400" dirty="0" err="1" smtClean="0"/>
              <a:t>задовольняє</a:t>
            </a:r>
            <a:r>
              <a:rPr lang="ru-RU" sz="2400" dirty="0" smtClean="0"/>
              <a:t> </a:t>
            </a:r>
            <a:r>
              <a:rPr lang="ru-RU" sz="2400" dirty="0" err="1" smtClean="0"/>
              <a:t>інтереси</a:t>
            </a:r>
            <a:r>
              <a:rPr lang="ru-RU" sz="2400" dirty="0" smtClean="0"/>
              <a:t> </a:t>
            </a:r>
            <a:r>
              <a:rPr lang="ru-RU" sz="2400" dirty="0" err="1" smtClean="0"/>
              <a:t>сторін</a:t>
            </a:r>
            <a:endParaRPr lang="ru-RU" sz="2400" dirty="0" smtClean="0"/>
          </a:p>
          <a:p>
            <a:pPr>
              <a:lnSpc>
                <a:spcPct val="90000"/>
              </a:lnSpc>
            </a:pPr>
            <a:r>
              <a:rPr lang="ru-RU" sz="2400" dirty="0" err="1" smtClean="0"/>
              <a:t>Ігнорування</a:t>
            </a:r>
            <a:r>
              <a:rPr lang="ru-RU" sz="2400" dirty="0" smtClean="0"/>
              <a:t> - </a:t>
            </a:r>
            <a:r>
              <a:rPr lang="ru-RU" sz="2400" dirty="0" err="1" smtClean="0"/>
              <a:t>спроба</a:t>
            </a:r>
            <a:r>
              <a:rPr lang="ru-RU" sz="2400" dirty="0" smtClean="0"/>
              <a:t> (</a:t>
            </a:r>
            <a:r>
              <a:rPr lang="ru-RU" sz="2400" dirty="0" err="1" smtClean="0"/>
              <a:t>або</a:t>
            </a:r>
            <a:r>
              <a:rPr lang="ru-RU" sz="2400" dirty="0" smtClean="0"/>
              <a:t> </a:t>
            </a:r>
            <a:r>
              <a:rPr lang="ru-RU" sz="2400" dirty="0" err="1" smtClean="0"/>
              <a:t>прагнення</a:t>
            </a:r>
            <a:r>
              <a:rPr lang="ru-RU" sz="2400" dirty="0" smtClean="0"/>
              <a:t>) </a:t>
            </a:r>
            <a:r>
              <a:rPr lang="ru-RU" sz="2400" dirty="0" err="1" smtClean="0"/>
              <a:t>виходу</a:t>
            </a:r>
            <a:r>
              <a:rPr lang="ru-RU" sz="2400" dirty="0" smtClean="0"/>
              <a:t> </a:t>
            </a:r>
            <a:r>
              <a:rPr lang="ru-RU" sz="2400" dirty="0" err="1" smtClean="0"/>
              <a:t>з</a:t>
            </a:r>
            <a:r>
              <a:rPr lang="ru-RU" sz="2400" dirty="0" smtClean="0"/>
              <a:t> </a:t>
            </a:r>
            <a:r>
              <a:rPr lang="ru-RU" sz="2400" dirty="0" err="1" smtClean="0"/>
              <a:t>конфліктної</a:t>
            </a:r>
            <a:r>
              <a:rPr lang="ru-RU" sz="2400" dirty="0" smtClean="0"/>
              <a:t> </a:t>
            </a:r>
            <a:r>
              <a:rPr lang="ru-RU" sz="2400" dirty="0" err="1" smtClean="0"/>
              <a:t>ситуації</a:t>
            </a:r>
            <a:r>
              <a:rPr lang="ru-RU" sz="2400" dirty="0" smtClean="0"/>
              <a:t>, не </a:t>
            </a:r>
            <a:r>
              <a:rPr lang="ru-RU" sz="2400" dirty="0" err="1" smtClean="0"/>
              <a:t>вирішуючи</a:t>
            </a:r>
            <a:r>
              <a:rPr lang="ru-RU" sz="2400" dirty="0" smtClean="0"/>
              <a:t> </a:t>
            </a:r>
            <a:r>
              <a:rPr lang="ru-RU" sz="2400" dirty="0" err="1" smtClean="0"/>
              <a:t>її</a:t>
            </a:r>
            <a:endParaRPr lang="ru-RU" sz="2400" dirty="0" smtClean="0"/>
          </a:p>
          <a:p>
            <a:pPr>
              <a:lnSpc>
                <a:spcPct val="90000"/>
              </a:lnSpc>
            </a:pPr>
            <a:r>
              <a:rPr lang="ru-RU" sz="2400" dirty="0" err="1" smtClean="0"/>
              <a:t>Суперництво</a:t>
            </a:r>
            <a:r>
              <a:rPr lang="ru-RU" sz="2400" dirty="0" smtClean="0"/>
              <a:t> - </a:t>
            </a:r>
            <a:r>
              <a:rPr lang="ru-RU" sz="2400" dirty="0" err="1" smtClean="0"/>
              <a:t>відкрита</a:t>
            </a:r>
            <a:r>
              <a:rPr lang="ru-RU" sz="2400" dirty="0" smtClean="0"/>
              <a:t> </a:t>
            </a:r>
            <a:r>
              <a:rPr lang="ru-RU" sz="2400" dirty="0" err="1" smtClean="0"/>
              <a:t>боротьба</a:t>
            </a:r>
            <a:r>
              <a:rPr lang="ru-RU" sz="2400" dirty="0" smtClean="0"/>
              <a:t> за </a:t>
            </a:r>
            <a:r>
              <a:rPr lang="ru-RU" sz="2400" dirty="0" err="1" smtClean="0"/>
              <a:t>свої</a:t>
            </a:r>
            <a:r>
              <a:rPr lang="ru-RU" sz="2400" dirty="0" smtClean="0"/>
              <a:t> </a:t>
            </a:r>
            <a:r>
              <a:rPr lang="ru-RU" sz="2400" dirty="0" err="1" smtClean="0"/>
              <a:t>інтереси</a:t>
            </a:r>
            <a:r>
              <a:rPr lang="ru-RU" sz="2400" dirty="0" smtClean="0"/>
              <a:t>, </a:t>
            </a:r>
            <a:r>
              <a:rPr lang="ru-RU" sz="2400" dirty="0" err="1" smtClean="0"/>
              <a:t>завзяте</a:t>
            </a:r>
            <a:r>
              <a:rPr lang="ru-RU" sz="2400" dirty="0" smtClean="0"/>
              <a:t> </a:t>
            </a:r>
            <a:r>
              <a:rPr lang="ru-RU" sz="2400" dirty="0" err="1" smtClean="0"/>
              <a:t>відстоювання</a:t>
            </a:r>
            <a:r>
              <a:rPr lang="ru-RU" sz="2400" dirty="0" smtClean="0"/>
              <a:t> </a:t>
            </a:r>
            <a:r>
              <a:rPr lang="ru-RU" sz="2400" dirty="0" err="1" smtClean="0"/>
              <a:t>своєї</a:t>
            </a:r>
            <a:r>
              <a:rPr lang="ru-RU" sz="2400" dirty="0" smtClean="0"/>
              <a:t> </a:t>
            </a:r>
            <a:r>
              <a:rPr lang="ru-RU" sz="2400" dirty="0" err="1" smtClean="0"/>
              <a:t>позиції</a:t>
            </a:r>
            <a:endParaRPr lang="ru-RU" sz="2400" dirty="0" smtClean="0"/>
          </a:p>
          <a:p>
            <a:endParaRPr lang="ru-RU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8" name="Rectangle 6"/>
          <p:cNvSpPr>
            <a:spLocks noGrp="1"/>
          </p:cNvSpPr>
          <p:nvPr>
            <p:ph type="body" idx="1"/>
          </p:nvPr>
        </p:nvSpPr>
        <p:spPr>
          <a:xfrm>
            <a:off x="685800" y="762000"/>
            <a:ext cx="8080375" cy="5364163"/>
          </a:xfrm>
        </p:spPr>
        <p:txBody>
          <a:bodyPr/>
          <a:lstStyle/>
          <a:p>
            <a:pPr marL="0" indent="360363">
              <a:buFont typeface="Wingdings" pitchFamily="2" charset="2"/>
              <a:buNone/>
            </a:pPr>
            <a:r>
              <a:rPr lang="uk-UA" dirty="0" smtClean="0">
                <a:latin typeface="Arial" charset="0"/>
              </a:rPr>
              <a:t>Виникнення     конфліктної    ситуації,    її   гострота, схильність до розвитку чи, навпаки, до згасання, залежить від особистих якостей людей, які беруть участь у ситуації. При цьому конфлікт швидко вирішується, якщо хоча б один з учасників конфліктної ситуації володіє: між особовими   методами   (стилями)    вирішення   конфліктних ситуацій. Є шість таких стилів: ухилення, згладжування, примушування, компроміс і вирішення проблем.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93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398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5" name="Rectangle 3"/>
          <p:cNvSpPr>
            <a:spLocks noGrp="1"/>
          </p:cNvSpPr>
          <p:nvPr>
            <p:ph sz="quarter" idx="1"/>
          </p:nvPr>
        </p:nvSpPr>
        <p:spPr>
          <a:xfrm>
            <a:off x="762000" y="2348880"/>
            <a:ext cx="8004048" cy="3823320"/>
          </a:xfrm>
        </p:spPr>
        <p:txBody>
          <a:bodyPr/>
          <a:lstStyle/>
          <a:p>
            <a:pPr marL="0" indent="401638" algn="just">
              <a:lnSpc>
                <a:spcPct val="80000"/>
              </a:lnSpc>
            </a:pPr>
            <a:r>
              <a:rPr lang="uk-UA" sz="4400" b="1" i="1" dirty="0" smtClean="0">
                <a:latin typeface="Georgia" pitchFamily="18" charset="0"/>
              </a:rPr>
              <a:t>Ухилення</a:t>
            </a:r>
            <a:r>
              <a:rPr lang="uk-UA" sz="4400" dirty="0" smtClean="0">
                <a:latin typeface="Georgia" pitchFamily="18" charset="0"/>
              </a:rPr>
              <a:t>. </a:t>
            </a:r>
          </a:p>
          <a:p>
            <a:pPr marL="0" indent="401638" algn="just">
              <a:lnSpc>
                <a:spcPct val="80000"/>
              </a:lnSpc>
            </a:pPr>
            <a:r>
              <a:rPr lang="uk-UA" sz="4400" b="1" i="1" dirty="0" smtClean="0">
                <a:latin typeface="Georgia" pitchFamily="18" charset="0"/>
              </a:rPr>
              <a:t>Згладжування</a:t>
            </a:r>
            <a:r>
              <a:rPr lang="uk-UA" sz="4400" b="1" i="1" dirty="0" smtClean="0">
                <a:latin typeface="Georgia" pitchFamily="18" charset="0"/>
              </a:rPr>
              <a:t>.</a:t>
            </a:r>
            <a:r>
              <a:rPr lang="uk-UA" sz="4400" dirty="0" smtClean="0">
                <a:latin typeface="Georgia" pitchFamily="18" charset="0"/>
              </a:rPr>
              <a:t> </a:t>
            </a:r>
          </a:p>
          <a:p>
            <a:pPr marL="0" indent="401638" algn="just">
              <a:lnSpc>
                <a:spcPct val="80000"/>
              </a:lnSpc>
            </a:pPr>
            <a:r>
              <a:rPr lang="uk-UA" sz="4400" b="1" i="1" dirty="0" smtClean="0">
                <a:latin typeface="Georgia" pitchFamily="18" charset="0"/>
              </a:rPr>
              <a:t>Примушування.</a:t>
            </a:r>
          </a:p>
          <a:p>
            <a:r>
              <a:rPr lang="uk-UA" sz="4400" dirty="0" smtClean="0">
                <a:latin typeface="Arial" charset="0"/>
              </a:rPr>
              <a:t> </a:t>
            </a:r>
            <a:r>
              <a:rPr lang="uk-UA" sz="4400" b="1" i="1" dirty="0" smtClean="0"/>
              <a:t>Компроміс.</a:t>
            </a:r>
            <a:endParaRPr lang="ru-RU" sz="4400" dirty="0" smtClean="0"/>
          </a:p>
          <a:p>
            <a:r>
              <a:rPr lang="uk-UA" sz="4400" b="1" i="1" dirty="0" smtClean="0"/>
              <a:t>Вирішення проблеми</a:t>
            </a:r>
            <a:endParaRPr lang="uk-UA" sz="4400" dirty="0" smtClean="0">
              <a:latin typeface="Arial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762000" y="381000"/>
            <a:ext cx="8001000" cy="1463824"/>
          </a:xfrm>
        </p:spPr>
        <p:txBody>
          <a:bodyPr/>
          <a:lstStyle/>
          <a:p>
            <a:r>
              <a:rPr lang="uk-UA" sz="4800" b="1" dirty="0" smtClean="0">
                <a:solidFill>
                  <a:srgbClr val="C00000"/>
                </a:solidFill>
              </a:rPr>
              <a:t>Вирішення конфліктів</a:t>
            </a:r>
            <a:endParaRPr lang="ru-RU" sz="48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45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45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45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45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45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45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45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45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45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45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45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645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645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645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645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645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645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645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645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645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515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http://www.hr-portal.ru/files/styles/500px/public/mini/130901063_3.jpg?itok=rwrhUro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686355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/>
          </p:cNvSpPr>
          <p:nvPr>
            <p:ph type="title" idx="4294967295"/>
          </p:nvPr>
        </p:nvSpPr>
        <p:spPr>
          <a:xfrm>
            <a:off x="1371600" y="4343400"/>
            <a:ext cx="7772400" cy="1143000"/>
          </a:xfrm>
        </p:spPr>
        <p:txBody>
          <a:bodyPr/>
          <a:lstStyle/>
          <a:p>
            <a:pPr algn="ctr"/>
            <a:r>
              <a:rPr lang="uk-UA" b="1" smtClean="0">
                <a:latin typeface="Arial" charset="0"/>
              </a:rPr>
              <a:t>ДЯКУЮ ЗА УВАГУ!</a:t>
            </a:r>
            <a:endParaRPr lang="ru-RU" b="1" smtClean="0"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696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63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01" name="Rectangle 5"/>
          <p:cNvSpPr>
            <a:spLocks noGrp="1"/>
          </p:cNvSpPr>
          <p:nvPr>
            <p:ph type="body" sz="half" idx="1"/>
          </p:nvPr>
        </p:nvSpPr>
        <p:spPr>
          <a:xfrm>
            <a:off x="323528" y="3717032"/>
            <a:ext cx="8436297" cy="2866331"/>
          </a:xfrm>
        </p:spPr>
        <p:txBody>
          <a:bodyPr/>
          <a:lstStyle/>
          <a:p>
            <a:pPr algn="ctr">
              <a:buNone/>
            </a:pPr>
            <a:r>
              <a:rPr lang="uk-UA" sz="3200" b="1" u="sng" dirty="0" smtClean="0">
                <a:solidFill>
                  <a:srgbClr val="030301"/>
                </a:solidFill>
              </a:rPr>
              <a:t>Конфлікт</a:t>
            </a:r>
            <a:r>
              <a:rPr lang="uk-UA" sz="2800" b="1" dirty="0" smtClean="0">
                <a:solidFill>
                  <a:srgbClr val="030301"/>
                </a:solidFill>
              </a:rPr>
              <a:t> – це зіткнення </a:t>
            </a:r>
            <a:r>
              <a:rPr lang="uk-UA" sz="2800" b="1" dirty="0" err="1" smtClean="0">
                <a:solidFill>
                  <a:srgbClr val="030301"/>
                </a:solidFill>
              </a:rPr>
              <a:t>протележних</a:t>
            </a:r>
            <a:r>
              <a:rPr lang="uk-UA" sz="2800" b="1" dirty="0" smtClean="0">
                <a:solidFill>
                  <a:srgbClr val="030301"/>
                </a:solidFill>
              </a:rPr>
              <a:t> </a:t>
            </a:r>
            <a:r>
              <a:rPr lang="uk-UA" sz="2800" b="1" dirty="0" smtClean="0">
                <a:solidFill>
                  <a:srgbClr val="030301"/>
                </a:solidFill>
              </a:rPr>
              <a:t> інтересів,думок,поглядів; серйозні розбіжності; гостра </a:t>
            </a:r>
            <a:r>
              <a:rPr lang="uk-UA" sz="2800" b="1" dirty="0" smtClean="0">
                <a:solidFill>
                  <a:srgbClr val="030301"/>
                </a:solidFill>
              </a:rPr>
              <a:t>суперечка.</a:t>
            </a:r>
          </a:p>
          <a:p>
            <a:pPr marL="0" indent="304800">
              <a:buFont typeface="Wingdings" pitchFamily="2" charset="2"/>
              <a:buNone/>
            </a:pPr>
            <a:endParaRPr lang="ru-RU" sz="2500" dirty="0" smtClean="0">
              <a:latin typeface="Arial" charset="0"/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957937" y="1124744"/>
            <a:ext cx="3186063" cy="2376264"/>
          </a:xfrm>
        </p:spPr>
        <p:txBody>
          <a:bodyPr/>
          <a:lstStyle/>
          <a:p>
            <a:pPr>
              <a:buNone/>
            </a:pPr>
            <a:r>
              <a:rPr lang="ru-RU" sz="3200" b="1" dirty="0" err="1" smtClean="0">
                <a:solidFill>
                  <a:srgbClr val="00B0F0"/>
                </a:solidFill>
              </a:rPr>
              <a:t>Що</a:t>
            </a:r>
            <a:r>
              <a:rPr lang="ru-RU" sz="3200" b="1" dirty="0" smtClean="0">
                <a:solidFill>
                  <a:srgbClr val="00B0F0"/>
                </a:solidFill>
              </a:rPr>
              <a:t> </a:t>
            </a:r>
            <a:r>
              <a:rPr lang="ru-RU" sz="3200" b="1" dirty="0" err="1" smtClean="0">
                <a:solidFill>
                  <a:srgbClr val="00B0F0"/>
                </a:solidFill>
              </a:rPr>
              <a:t>таке</a:t>
            </a:r>
            <a:r>
              <a:rPr lang="ru-RU" sz="3200" b="1" dirty="0" smtClean="0">
                <a:solidFill>
                  <a:srgbClr val="00B0F0"/>
                </a:solidFill>
              </a:rPr>
              <a:t> </a:t>
            </a:r>
            <a:endParaRPr lang="ru-RU" sz="3200" b="1" dirty="0" smtClean="0">
              <a:solidFill>
                <a:srgbClr val="00B0F0"/>
              </a:solidFill>
            </a:endParaRPr>
          </a:p>
          <a:p>
            <a:pPr>
              <a:buNone/>
            </a:pPr>
            <a:r>
              <a:rPr lang="ru-RU" sz="3200" b="1" dirty="0" smtClean="0">
                <a:solidFill>
                  <a:srgbClr val="00B0F0"/>
                </a:solidFill>
              </a:rPr>
              <a:t>«</a:t>
            </a:r>
            <a:r>
              <a:rPr lang="ru-RU" sz="3200" b="1" dirty="0" err="1" smtClean="0">
                <a:solidFill>
                  <a:srgbClr val="00B0F0"/>
                </a:solidFill>
              </a:rPr>
              <a:t>конфлікт</a:t>
            </a:r>
            <a:r>
              <a:rPr lang="ru-RU" sz="3200" b="1" dirty="0" smtClean="0">
                <a:solidFill>
                  <a:srgbClr val="00B0F0"/>
                </a:solidFill>
              </a:rPr>
              <a:t>»?</a:t>
            </a:r>
          </a:p>
          <a:p>
            <a:endParaRPr lang="ru-RU" dirty="0"/>
          </a:p>
        </p:txBody>
      </p:sp>
      <p:pic>
        <p:nvPicPr>
          <p:cNvPr id="20482" name="Picture 2" descr="http://www.novocoaching.ru/off-line/files/documents/4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5904656" cy="34235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97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97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97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701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7" name="Rectangle 3"/>
          <p:cNvSpPr>
            <a:spLocks noGrp="1"/>
          </p:cNvSpPr>
          <p:nvPr>
            <p:ph type="body" idx="1"/>
          </p:nvPr>
        </p:nvSpPr>
        <p:spPr>
          <a:xfrm>
            <a:off x="685800" y="304800"/>
            <a:ext cx="8080375" cy="5821363"/>
          </a:xfrm>
        </p:spPr>
        <p:txBody>
          <a:bodyPr/>
          <a:lstStyle/>
          <a:p>
            <a:pPr>
              <a:buFontTx/>
              <a:buNone/>
            </a:pPr>
            <a:r>
              <a:rPr lang="uk-UA" sz="4000" b="1" dirty="0" smtClean="0"/>
              <a:t> </a:t>
            </a:r>
            <a:r>
              <a:rPr lang="uk-UA" sz="3200" dirty="0" smtClean="0"/>
              <a:t>Формула конфлікту</a:t>
            </a:r>
            <a:endParaRPr lang="uk-UA" sz="3200" b="1" dirty="0" smtClean="0"/>
          </a:p>
          <a:p>
            <a:pPr>
              <a:buFontTx/>
              <a:buNone/>
            </a:pPr>
            <a:endParaRPr lang="uk-UA" sz="3200" b="1" dirty="0" smtClean="0"/>
          </a:p>
          <a:p>
            <a:pPr>
              <a:buFontTx/>
              <a:buNone/>
            </a:pPr>
            <a:r>
              <a:rPr lang="uk-UA" sz="3200" b="1" dirty="0" smtClean="0"/>
              <a:t>  </a:t>
            </a:r>
            <a:r>
              <a:rPr lang="uk-UA" sz="3200" b="1" dirty="0" err="1" smtClean="0">
                <a:solidFill>
                  <a:srgbClr val="FF3F3F"/>
                </a:solidFill>
              </a:rPr>
              <a:t>КС</a:t>
            </a:r>
            <a:r>
              <a:rPr lang="uk-UA" sz="3200" dirty="0" smtClean="0">
                <a:solidFill>
                  <a:srgbClr val="FF3F3F"/>
                </a:solidFill>
              </a:rPr>
              <a:t>(конфліктна ситуація)+</a:t>
            </a:r>
            <a:r>
              <a:rPr lang="uk-UA" sz="3200" b="1" dirty="0" smtClean="0">
                <a:solidFill>
                  <a:srgbClr val="FF3F3F"/>
                </a:solidFill>
              </a:rPr>
              <a:t>І</a:t>
            </a:r>
            <a:r>
              <a:rPr lang="uk-UA" sz="3200" dirty="0" smtClean="0">
                <a:solidFill>
                  <a:srgbClr val="FF3F3F"/>
                </a:solidFill>
              </a:rPr>
              <a:t>(інцидент)=</a:t>
            </a:r>
            <a:r>
              <a:rPr lang="uk-UA" sz="3200" b="1" dirty="0" smtClean="0">
                <a:solidFill>
                  <a:srgbClr val="FF3F3F"/>
                </a:solidFill>
              </a:rPr>
              <a:t>К</a:t>
            </a:r>
            <a:r>
              <a:rPr lang="uk-UA" sz="3200" dirty="0" smtClean="0">
                <a:solidFill>
                  <a:srgbClr val="FF3F3F"/>
                </a:solidFill>
              </a:rPr>
              <a:t>(</a:t>
            </a:r>
            <a:r>
              <a:rPr lang="uk-UA" sz="3200" dirty="0" err="1" smtClean="0">
                <a:solidFill>
                  <a:srgbClr val="FF3F3F"/>
                </a:solidFill>
              </a:rPr>
              <a:t>конфликт</a:t>
            </a:r>
            <a:r>
              <a:rPr lang="uk-UA" sz="3200" dirty="0" smtClean="0">
                <a:solidFill>
                  <a:srgbClr val="FF3F3F"/>
                </a:solidFill>
              </a:rPr>
              <a:t>)</a:t>
            </a:r>
          </a:p>
          <a:p>
            <a:r>
              <a:rPr lang="uk-UA" sz="3200" b="1" dirty="0" err="1" smtClean="0"/>
              <a:t>КС</a:t>
            </a:r>
            <a:r>
              <a:rPr lang="uk-UA" sz="3200" dirty="0" err="1" smtClean="0"/>
              <a:t>-це</a:t>
            </a:r>
            <a:r>
              <a:rPr lang="uk-UA" sz="3200" dirty="0" smtClean="0"/>
              <a:t> протиріччя, що </a:t>
            </a:r>
          </a:p>
          <a:p>
            <a:r>
              <a:rPr lang="uk-UA" sz="3200" dirty="0" smtClean="0"/>
              <a:t>нагромадилися </a:t>
            </a:r>
            <a:r>
              <a:rPr lang="uk-UA" sz="3200" dirty="0" err="1" smtClean="0"/>
              <a:t>створючи</a:t>
            </a:r>
            <a:r>
              <a:rPr lang="uk-UA" sz="3200" dirty="0" smtClean="0"/>
              <a:t> </a:t>
            </a:r>
          </a:p>
          <a:p>
            <a:r>
              <a:rPr lang="uk-UA" sz="3200" dirty="0" smtClean="0"/>
              <a:t>причину конфлікту</a:t>
            </a:r>
            <a:r>
              <a:rPr lang="en-US" sz="3200" dirty="0" smtClean="0"/>
              <a:t>; </a:t>
            </a:r>
            <a:endParaRPr lang="ru-RU" sz="3200" dirty="0" smtClean="0"/>
          </a:p>
          <a:p>
            <a:r>
              <a:rPr lang="uk-UA" sz="3200" b="1" dirty="0" smtClean="0"/>
              <a:t>І</a:t>
            </a:r>
            <a:r>
              <a:rPr lang="uk-UA" sz="3200" dirty="0" smtClean="0"/>
              <a:t>-збіг обставин, що є</a:t>
            </a:r>
          </a:p>
          <a:p>
            <a:r>
              <a:rPr lang="uk-UA" sz="3200" dirty="0" smtClean="0"/>
              <a:t>приводом конфлікту</a:t>
            </a:r>
            <a:r>
              <a:rPr lang="en-US" sz="3200" dirty="0" smtClean="0"/>
              <a:t>; </a:t>
            </a:r>
            <a:endParaRPr lang="ru-RU" sz="3200" dirty="0" smtClean="0"/>
          </a:p>
          <a:p>
            <a:r>
              <a:rPr lang="uk-UA" sz="3200" b="1" dirty="0" smtClean="0"/>
              <a:t>К</a:t>
            </a:r>
            <a:r>
              <a:rPr lang="uk-UA" sz="3200" dirty="0" smtClean="0"/>
              <a:t>-конфлікт. </a:t>
            </a:r>
            <a:endParaRPr lang="uk-UA" sz="3200" dirty="0" smtClean="0">
              <a:latin typeface="Arial" charset="0"/>
            </a:endParaRPr>
          </a:p>
        </p:txBody>
      </p:sp>
      <p:pic>
        <p:nvPicPr>
          <p:cNvPr id="3" name="Picture 31" descr="ED268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24500" y="3924300"/>
            <a:ext cx="3619500" cy="29337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одержимое 3"/>
          <p:cNvSpPr>
            <a:spLocks noGrp="1"/>
          </p:cNvSpPr>
          <p:nvPr>
            <p:ph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7410" name="Picture 2" descr="https://smartresponder.ru/user/files/119577/1125869906/%D0%BA%D0%BE%D0%BD%D1%84%D0%BB%D0%B8%D0%BA%D1%82%D1%8B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77932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/>
          </p:cNvSpPr>
          <p:nvPr>
            <p:ph type="title"/>
          </p:nvPr>
        </p:nvSpPr>
        <p:spPr>
          <a:xfrm>
            <a:off x="762000" y="381000"/>
            <a:ext cx="8001000" cy="914400"/>
          </a:xfrm>
        </p:spPr>
        <p:txBody>
          <a:bodyPr/>
          <a:lstStyle/>
          <a:p>
            <a:r>
              <a:rPr lang="ru-RU" dirty="0" smtClean="0">
                <a:latin typeface="Arial" charset="0"/>
              </a:rPr>
              <a:t>ОСНОВНІ ТИПИ КОНФЛІКТУ</a:t>
            </a:r>
          </a:p>
        </p:txBody>
      </p:sp>
      <p:sp>
        <p:nvSpPr>
          <p:cNvPr id="37891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uk-UA" dirty="0" smtClean="0">
                <a:latin typeface="Arial" charset="0"/>
              </a:rPr>
              <a:t>Розрізняють чотири основних типи конфлікту:</a:t>
            </a:r>
          </a:p>
          <a:p>
            <a:pPr>
              <a:buFont typeface="Wingdings" pitchFamily="2" charset="2"/>
              <a:buNone/>
            </a:pPr>
            <a:endParaRPr lang="uk-UA" dirty="0" smtClean="0">
              <a:latin typeface="Arial" charset="0"/>
            </a:endParaRPr>
          </a:p>
          <a:p>
            <a:pPr algn="ctr">
              <a:buFont typeface="Wingdings" pitchFamily="2" charset="2"/>
              <a:buNone/>
            </a:pPr>
            <a:r>
              <a:rPr lang="uk-UA" dirty="0" smtClean="0">
                <a:latin typeface="Arial" charset="0"/>
              </a:rPr>
              <a:t>1.Внутрішньоособовий конфлікт, </a:t>
            </a:r>
          </a:p>
          <a:p>
            <a:pPr algn="ctr">
              <a:buFont typeface="Wingdings" pitchFamily="2" charset="2"/>
              <a:buNone/>
            </a:pPr>
            <a:r>
              <a:rPr lang="uk-UA" dirty="0" smtClean="0">
                <a:latin typeface="Arial" charset="0"/>
              </a:rPr>
              <a:t>2.Міжособовий конфлікт, </a:t>
            </a:r>
          </a:p>
          <a:p>
            <a:pPr algn="ctr">
              <a:buFont typeface="Wingdings" pitchFamily="2" charset="2"/>
              <a:buNone/>
            </a:pPr>
            <a:r>
              <a:rPr lang="uk-UA" dirty="0" smtClean="0">
                <a:latin typeface="Arial" charset="0"/>
              </a:rPr>
              <a:t>3.Конфлікт між особистістю і групою, </a:t>
            </a:r>
          </a:p>
          <a:p>
            <a:pPr algn="ctr">
              <a:buFont typeface="Wingdings" pitchFamily="2" charset="2"/>
              <a:buNone/>
            </a:pPr>
            <a:r>
              <a:rPr lang="uk-UA" dirty="0" smtClean="0">
                <a:latin typeface="Arial" charset="0"/>
              </a:rPr>
              <a:t>4.Міжгруповий конфлікт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78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78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78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78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78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78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78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78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78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78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78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78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890" grpId="0"/>
      <p:bldP spid="37891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5" descr="image00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332656"/>
            <a:ext cx="8676456" cy="652534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7" name="Rectangle 3"/>
          <p:cNvSpPr>
            <a:spLocks noGrp="1"/>
          </p:cNvSpPr>
          <p:nvPr>
            <p:ph type="body" sz="half" idx="1"/>
          </p:nvPr>
        </p:nvSpPr>
        <p:spPr>
          <a:xfrm>
            <a:off x="611560" y="3657600"/>
            <a:ext cx="8532440" cy="3200400"/>
          </a:xfrm>
        </p:spPr>
        <p:txBody>
          <a:bodyPr/>
          <a:lstStyle/>
          <a:p>
            <a:pPr marL="0" indent="220663">
              <a:buFont typeface="Wingdings" pitchFamily="2" charset="2"/>
              <a:buNone/>
            </a:pPr>
            <a:endParaRPr lang="uk-UA" sz="2500" b="1" i="1" dirty="0" smtClean="0">
              <a:latin typeface="Arial" charset="0"/>
            </a:endParaRPr>
          </a:p>
          <a:p>
            <a:pPr marL="0" indent="220663">
              <a:buFont typeface="Wingdings" pitchFamily="2" charset="2"/>
              <a:buNone/>
            </a:pPr>
            <a:r>
              <a:rPr lang="uk-UA" sz="2500" b="1" i="1" dirty="0" err="1" smtClean="0">
                <a:latin typeface="Arial" charset="0"/>
              </a:rPr>
              <a:t>Внутрішньоособовий</a:t>
            </a:r>
            <a:r>
              <a:rPr lang="uk-UA" sz="2500" b="1" i="1" dirty="0" smtClean="0">
                <a:latin typeface="Arial" charset="0"/>
              </a:rPr>
              <a:t> конфлікт</a:t>
            </a:r>
            <a:r>
              <a:rPr lang="uk-UA" sz="2500" dirty="0" smtClean="0">
                <a:latin typeface="Arial" charset="0"/>
              </a:rPr>
              <a:t> (</a:t>
            </a:r>
            <a:r>
              <a:rPr lang="uk-UA" sz="2500" dirty="0" err="1" smtClean="0">
                <a:latin typeface="Arial" charset="0"/>
              </a:rPr>
              <a:t>конфлікт</a:t>
            </a:r>
            <a:r>
              <a:rPr lang="uk-UA" sz="2500" dirty="0" smtClean="0">
                <a:latin typeface="Arial" charset="0"/>
              </a:rPr>
              <a:t> вимог). В даному типі конфлікту сторонами, які конфліктують, є  різні компоненти духовної структури людини, причому це можуть бути компоненти одного рівня, наприклад, у ситуації боротьби мотивів або зіткнення двох життєвих принципів.</a:t>
            </a:r>
          </a:p>
        </p:txBody>
      </p:sp>
      <p:pic>
        <p:nvPicPr>
          <p:cNvPr id="14338" name="Picture 2" descr="https://encrypted-tbn2.gstatic.com/images?q=tbn:ANd9GcTr3FR3FBMjp5hVIoAztbP1tWIfH68p232Z57PcnkrXNhTMfFgrs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67744" y="548680"/>
            <a:ext cx="4680520" cy="339916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419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987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44" name="Rectangle 12"/>
          <p:cNvSpPr>
            <a:spLocks noGrp="1"/>
          </p:cNvSpPr>
          <p:nvPr>
            <p:ph type="body" sz="half" idx="2"/>
          </p:nvPr>
        </p:nvSpPr>
        <p:spPr>
          <a:xfrm>
            <a:off x="4724400" y="381000"/>
            <a:ext cx="4041775" cy="5745163"/>
          </a:xfrm>
        </p:spPr>
        <p:txBody>
          <a:bodyPr/>
          <a:lstStyle/>
          <a:p>
            <a:pPr marL="0" indent="401638">
              <a:buFont typeface="Wingdings" pitchFamily="2" charset="2"/>
              <a:buNone/>
            </a:pPr>
            <a:endParaRPr lang="ru-RU" sz="2500" b="1" i="1" dirty="0" smtClean="0">
              <a:latin typeface="Arial" charset="0"/>
            </a:endParaRPr>
          </a:p>
          <a:p>
            <a:pPr marL="0" indent="401638">
              <a:buFont typeface="Wingdings" pitchFamily="2" charset="2"/>
              <a:buNone/>
            </a:pPr>
            <a:endParaRPr lang="ru-RU" sz="2500" b="1" i="1" dirty="0" smtClean="0">
              <a:latin typeface="Arial" charset="0"/>
            </a:endParaRPr>
          </a:p>
          <a:p>
            <a:pPr marL="0" indent="401638">
              <a:buFont typeface="Wingdings" pitchFamily="2" charset="2"/>
              <a:buNone/>
            </a:pPr>
            <a:r>
              <a:rPr lang="uk-UA" sz="2800" b="1" i="1" dirty="0" err="1" smtClean="0">
                <a:latin typeface="Arial" charset="0"/>
              </a:rPr>
              <a:t>Міжособовий</a:t>
            </a:r>
            <a:r>
              <a:rPr lang="uk-UA" sz="2800" b="1" i="1" dirty="0" smtClean="0">
                <a:latin typeface="Arial" charset="0"/>
              </a:rPr>
              <a:t> конфлікт</a:t>
            </a:r>
            <a:r>
              <a:rPr lang="uk-UA" sz="2800" dirty="0" smtClean="0">
                <a:latin typeface="Arial" charset="0"/>
              </a:rPr>
              <a:t> (</a:t>
            </a:r>
            <a:r>
              <a:rPr lang="uk-UA" sz="2800" dirty="0" err="1" smtClean="0">
                <a:latin typeface="Arial" charset="0"/>
              </a:rPr>
              <a:t>діадний</a:t>
            </a:r>
            <a:r>
              <a:rPr lang="uk-UA" sz="2800" dirty="0" smtClean="0">
                <a:latin typeface="Arial" charset="0"/>
              </a:rPr>
              <a:t>). Це більш поширений тип конфлікту, де в ролі учасників постають дві особи, кожна з яких є суб’єктом – носієм певних цінностей, інтересів та думок.</a:t>
            </a:r>
            <a:r>
              <a:rPr lang="ru-RU" sz="2500" dirty="0" smtClean="0"/>
              <a:t> </a:t>
            </a:r>
          </a:p>
        </p:txBody>
      </p:sp>
      <p:pic>
        <p:nvPicPr>
          <p:cNvPr id="13314" name="Picture 2" descr="http://aulita.ru/wp-content/uploads/2011/07/semeinye-konflikty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7144" y="1844824"/>
            <a:ext cx="4032448" cy="302433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404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044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3" name="Rectangle 5"/>
          <p:cNvSpPr>
            <a:spLocks noGrp="1"/>
          </p:cNvSpPr>
          <p:nvPr>
            <p:ph type="body" sz="half" idx="1"/>
          </p:nvPr>
        </p:nvSpPr>
        <p:spPr>
          <a:xfrm>
            <a:off x="685800" y="381000"/>
            <a:ext cx="3810000" cy="6172200"/>
          </a:xfrm>
        </p:spPr>
        <p:txBody>
          <a:bodyPr/>
          <a:lstStyle/>
          <a:p>
            <a:pPr marL="0" indent="360363">
              <a:lnSpc>
                <a:spcPct val="80000"/>
              </a:lnSpc>
              <a:buFont typeface="Wingdings" pitchFamily="2" charset="2"/>
              <a:buNone/>
            </a:pPr>
            <a:r>
              <a:rPr lang="ru-RU" sz="2100" dirty="0" smtClean="0"/>
              <a:t> </a:t>
            </a:r>
            <a:r>
              <a:rPr lang="uk-UA" sz="2400" b="1" i="1" dirty="0" smtClean="0">
                <a:latin typeface="Arial" charset="0"/>
              </a:rPr>
              <a:t>Конфлікт між особистістю і групою.</a:t>
            </a:r>
            <a:r>
              <a:rPr lang="uk-UA" sz="2400" dirty="0" smtClean="0">
                <a:latin typeface="Arial" charset="0"/>
              </a:rPr>
              <a:t> Виробничі та навчальні групи встановлюють певні норми поведінки. Кожен повинен додержуватися, дотримуватися їх, щоб  отримати визнання даною   неформальною групою як її учасник і тим самим  задовольнити свої  соціальні потреби. Однак, якщо очікування групи заходять у суперечності з очікуваннями окремої   особистості, може   виникнути конфлікт</a:t>
            </a:r>
            <a:r>
              <a:rPr lang="ru-RU" sz="2400" dirty="0" smtClean="0">
                <a:latin typeface="Arial" charset="0"/>
              </a:rPr>
              <a:t>.</a:t>
            </a:r>
          </a:p>
        </p:txBody>
      </p:sp>
      <p:pic>
        <p:nvPicPr>
          <p:cNvPr id="48135" name="Picture 7" descr="images (8)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6016734" y="286936"/>
            <a:ext cx="3099048" cy="3099048"/>
          </a:xfrm>
        </p:spPr>
      </p:pic>
      <p:pic>
        <p:nvPicPr>
          <p:cNvPr id="12290" name="Picture 2" descr="http://women-britva.ru/images/7881036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50296" y="3429000"/>
            <a:ext cx="4693704" cy="312913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81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81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81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81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81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8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133" grpId="0" build="p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KONFLIKT">
  <a:themeElements>
    <a:clrScheme name="Median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Civic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Media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Median">
    <a:dk1>
      <a:sysClr val="windowText" lastClr="000000"/>
    </a:dk1>
    <a:lt1>
      <a:sysClr val="window" lastClr="FFFFFF"/>
    </a:lt1>
    <a:dk2>
      <a:srgbClr val="775F55"/>
    </a:dk2>
    <a:lt2>
      <a:srgbClr val="EBDDC3"/>
    </a:lt2>
    <a:accent1>
      <a:srgbClr val="94B6D2"/>
    </a:accent1>
    <a:accent2>
      <a:srgbClr val="DD8047"/>
    </a:accent2>
    <a:accent3>
      <a:srgbClr val="A5AB81"/>
    </a:accent3>
    <a:accent4>
      <a:srgbClr val="D8B25C"/>
    </a:accent4>
    <a:accent5>
      <a:srgbClr val="7BA79D"/>
    </a:accent5>
    <a:accent6>
      <a:srgbClr val="968C8C"/>
    </a:accent6>
    <a:hlink>
      <a:srgbClr val="F7B615"/>
    </a:hlink>
    <a:folHlink>
      <a:srgbClr val="704404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KONFLIKT</Template>
  <TotalTime>53</TotalTime>
  <Words>506</Words>
  <Application>Microsoft Office PowerPoint</Application>
  <PresentationFormat>Экран (4:3)</PresentationFormat>
  <Paragraphs>57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KONFLIKT</vt:lpstr>
      <vt:lpstr>Конфлікти  «Поганий світ кращий за гарну сварку» </vt:lpstr>
      <vt:lpstr>Слайд 2</vt:lpstr>
      <vt:lpstr>Слайд 3</vt:lpstr>
      <vt:lpstr>Слайд 4</vt:lpstr>
      <vt:lpstr>ОСНОВНІ ТИПИ КОНФЛІКТУ</vt:lpstr>
      <vt:lpstr>Слайд 6</vt:lpstr>
      <vt:lpstr>Слайд 7</vt:lpstr>
      <vt:lpstr>Слайд 8</vt:lpstr>
      <vt:lpstr>Слайд 9</vt:lpstr>
      <vt:lpstr>Слайд 10</vt:lpstr>
      <vt:lpstr>ПРИРОДА КОНФЛІКТУ</vt:lpstr>
      <vt:lpstr>Слайд 12</vt:lpstr>
      <vt:lpstr>ПРИЧИНИ КОНФЛІКТУ</vt:lpstr>
      <vt:lpstr>Слайд 14</vt:lpstr>
      <vt:lpstr>Слайд 15</vt:lpstr>
      <vt:lpstr>Вирішення конфліктів</vt:lpstr>
      <vt:lpstr>Слайд 17</vt:lpstr>
      <vt:lpstr>ДЯКУЮ ЗА УВАГУ!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Конфлікти</dc:title>
  <dc:creator>Admin</dc:creator>
  <cp:keywords/>
  <cp:lastModifiedBy>Admin</cp:lastModifiedBy>
  <cp:revision>6</cp:revision>
  <dcterms:created xsi:type="dcterms:W3CDTF">2013-11-19T15:42:02Z</dcterms:created>
  <dcterms:modified xsi:type="dcterms:W3CDTF">2013-11-19T16:35:13Z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TC102282709990</vt:lpwstr>
  </property>
</Properties>
</file>